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8" r:id="rId2"/>
    <p:sldId id="266" r:id="rId3"/>
  </p:sldIdLst>
  <p:sldSz cx="12192000" cy="6858000"/>
  <p:notesSz cx="7010400" cy="120396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4A3B6"/>
    <a:srgbClr val="298AA1"/>
    <a:srgbClr val="FFE7EE"/>
    <a:srgbClr val="F4E9E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5147" autoAdjust="0"/>
    <p:restoredTop sz="97436" autoAdjust="0"/>
  </p:normalViewPr>
  <p:slideViewPr>
    <p:cSldViewPr>
      <p:cViewPr>
        <p:scale>
          <a:sx n="80" d="100"/>
          <a:sy n="80" d="100"/>
        </p:scale>
        <p:origin x="-1326" y="-198"/>
      </p:cViewPr>
      <p:guideLst>
        <p:guide orient="horz" pos="1253"/>
        <p:guide pos="384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38475" cy="601663"/>
          </a:xfrm>
          <a:prstGeom prst="rect">
            <a:avLst/>
          </a:prstGeom>
        </p:spPr>
        <p:txBody>
          <a:bodyPr vert="horz" lIns="107664" tIns="53832" rIns="107664" bIns="53832" rtlCol="0"/>
          <a:lstStyle>
            <a:lvl1pPr algn="l">
              <a:defRPr sz="14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9" y="3"/>
            <a:ext cx="3038475" cy="601663"/>
          </a:xfrm>
          <a:prstGeom prst="rect">
            <a:avLst/>
          </a:prstGeom>
        </p:spPr>
        <p:txBody>
          <a:bodyPr vert="horz" lIns="107664" tIns="53832" rIns="107664" bIns="53832" rtlCol="0"/>
          <a:lstStyle>
            <a:lvl1pPr algn="r">
              <a:defRPr sz="1400"/>
            </a:lvl1pPr>
          </a:lstStyle>
          <a:p>
            <a:fld id="{A68C6F50-308F-4163-A5BA-77D97AA2F3CD}" type="datetimeFigureOut">
              <a:rPr lang="es-MX" smtClean="0"/>
              <a:pPr/>
              <a:t>12/09/2017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903288"/>
            <a:ext cx="8026400" cy="4514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7664" tIns="53832" rIns="107664" bIns="53832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6" y="5718174"/>
            <a:ext cx="5607050" cy="5418139"/>
          </a:xfrm>
          <a:prstGeom prst="rect">
            <a:avLst/>
          </a:prstGeom>
        </p:spPr>
        <p:txBody>
          <a:bodyPr vert="horz" lIns="107664" tIns="53832" rIns="107664" bIns="53832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11434765"/>
            <a:ext cx="3038475" cy="603250"/>
          </a:xfrm>
          <a:prstGeom prst="rect">
            <a:avLst/>
          </a:prstGeom>
        </p:spPr>
        <p:txBody>
          <a:bodyPr vert="horz" lIns="107664" tIns="53832" rIns="107664" bIns="53832" rtlCol="0" anchor="b"/>
          <a:lstStyle>
            <a:lvl1pPr algn="l">
              <a:defRPr sz="14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9" y="11434765"/>
            <a:ext cx="3038475" cy="603250"/>
          </a:xfrm>
          <a:prstGeom prst="rect">
            <a:avLst/>
          </a:prstGeom>
        </p:spPr>
        <p:txBody>
          <a:bodyPr vert="horz" lIns="107664" tIns="53832" rIns="107664" bIns="53832" rtlCol="0" anchor="b"/>
          <a:lstStyle>
            <a:lvl1pPr algn="r">
              <a:defRPr sz="1400"/>
            </a:lvl1pPr>
          </a:lstStyle>
          <a:p>
            <a:fld id="{F3451EA7-4F23-44D3-970D-F68F3B61206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929227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51EA7-4F23-44D3-970D-F68F3B612064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51EA7-4F23-44D3-970D-F68F3B612064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8EEF-FCF4-4E22-A2F4-BE4BA72D44DA}" type="datetimeFigureOut">
              <a:rPr lang="es-MX" smtClean="0"/>
              <a:pPr/>
              <a:t>12/09/2017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BBCA-DEF6-4268-966D-F5A385C6F62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066332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8EEF-FCF4-4E22-A2F4-BE4BA72D44DA}" type="datetimeFigureOut">
              <a:rPr lang="es-MX" smtClean="0"/>
              <a:pPr/>
              <a:t>12/09/2017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BBCA-DEF6-4268-966D-F5A385C6F62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324768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1" y="366715"/>
            <a:ext cx="2057401" cy="78009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3" y="366715"/>
            <a:ext cx="5969001" cy="78009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8EEF-FCF4-4E22-A2F4-BE4BA72D44DA}" type="datetimeFigureOut">
              <a:rPr lang="es-MX" smtClean="0"/>
              <a:pPr/>
              <a:t>12/09/2017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BBCA-DEF6-4268-966D-F5A385C6F62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724465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8EEF-FCF4-4E22-A2F4-BE4BA72D44DA}" type="datetimeFigureOut">
              <a:rPr lang="es-MX" smtClean="0"/>
              <a:pPr/>
              <a:t>12/09/2017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BBCA-DEF6-4268-966D-F5A385C6F62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795659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6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8EEF-FCF4-4E22-A2F4-BE4BA72D44DA}" type="datetimeFigureOut">
              <a:rPr lang="es-MX" smtClean="0"/>
              <a:pPr/>
              <a:t>12/09/2017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BBCA-DEF6-4268-966D-F5A385C6F62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87291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3" y="2133601"/>
            <a:ext cx="40132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73603" y="2133601"/>
            <a:ext cx="40132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8EEF-FCF4-4E22-A2F4-BE4BA72D44DA}" type="datetimeFigureOut">
              <a:rPr lang="es-MX" smtClean="0"/>
              <a:pPr/>
              <a:t>12/09/2017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BBCA-DEF6-4268-966D-F5A385C6F62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10856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3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3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8EEF-FCF4-4E22-A2F4-BE4BA72D44DA}" type="datetimeFigureOut">
              <a:rPr lang="es-MX" smtClean="0"/>
              <a:pPr/>
              <a:t>12/09/2017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BBCA-DEF6-4268-966D-F5A385C6F62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933968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8EEF-FCF4-4E22-A2F4-BE4BA72D44DA}" type="datetimeFigureOut">
              <a:rPr lang="es-MX" smtClean="0"/>
              <a:pPr/>
              <a:t>12/09/2017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BBCA-DEF6-4268-966D-F5A385C6F62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246473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8EEF-FCF4-4E22-A2F4-BE4BA72D44DA}" type="datetimeFigureOut">
              <a:rPr lang="es-MX" smtClean="0"/>
              <a:pPr/>
              <a:t>12/09/2017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BBCA-DEF6-4268-966D-F5A385C6F62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580739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5" y="273053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8EEF-FCF4-4E22-A2F4-BE4BA72D44DA}" type="datetimeFigureOut">
              <a:rPr lang="es-MX" smtClean="0"/>
              <a:pPr/>
              <a:t>12/09/2017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BBCA-DEF6-4268-966D-F5A385C6F62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713479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8EEF-FCF4-4E22-A2F4-BE4BA72D44DA}" type="datetimeFigureOut">
              <a:rPr lang="es-MX" smtClean="0"/>
              <a:pPr/>
              <a:t>12/09/2017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BBCA-DEF6-4268-966D-F5A385C6F62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93067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38EEF-FCF4-4E22-A2F4-BE4BA72D44DA}" type="datetimeFigureOut">
              <a:rPr lang="es-MX" smtClean="0"/>
              <a:pPr/>
              <a:t>12/09/2017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CBBCA-DEF6-4268-966D-F5A385C6F62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289950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63 CuadroTexto"/>
          <p:cNvSpPr txBox="1"/>
          <p:nvPr/>
        </p:nvSpPr>
        <p:spPr>
          <a:xfrm>
            <a:off x="320806" y="2803564"/>
            <a:ext cx="172800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MX" sz="1000" dirty="0" smtClean="0"/>
              <a:t>Poca Actualización </a:t>
            </a:r>
            <a:r>
              <a:rPr lang="es-MX" sz="1000" dirty="0"/>
              <a:t>y publicación en los portales </a:t>
            </a:r>
            <a:r>
              <a:rPr lang="es-MX" sz="1000" dirty="0" smtClean="0"/>
              <a:t>estatales. de la Información de carácter pública .</a:t>
            </a:r>
          </a:p>
        </p:txBody>
      </p:sp>
      <p:sp>
        <p:nvSpPr>
          <p:cNvPr id="65" name="64 CuadroTexto"/>
          <p:cNvSpPr txBox="1"/>
          <p:nvPr/>
        </p:nvSpPr>
        <p:spPr>
          <a:xfrm>
            <a:off x="7110231" y="2926263"/>
            <a:ext cx="172800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>
              <a:defRPr/>
            </a:pPr>
            <a:r>
              <a:rPr lang="es-MX" sz="1000" dirty="0" smtClean="0"/>
              <a:t>Poca atención en materia  de Acceso a la Información</a:t>
            </a:r>
            <a:endParaRPr lang="es-MX" sz="1000" dirty="0"/>
          </a:p>
        </p:txBody>
      </p:sp>
      <p:sp>
        <p:nvSpPr>
          <p:cNvPr id="74" name="73 CuadroTexto"/>
          <p:cNvSpPr txBox="1"/>
          <p:nvPr/>
        </p:nvSpPr>
        <p:spPr>
          <a:xfrm>
            <a:off x="314605" y="1817767"/>
            <a:ext cx="1728000" cy="86177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MX" sz="1000" dirty="0" smtClean="0"/>
              <a:t>Incumplimiento a la Ley de Transparencia al interior de las dependencias que cuenten con su comité integrado. </a:t>
            </a:r>
          </a:p>
        </p:txBody>
      </p:sp>
      <p:sp>
        <p:nvSpPr>
          <p:cNvPr id="76" name="75 CuadroTexto"/>
          <p:cNvSpPr txBox="1"/>
          <p:nvPr/>
        </p:nvSpPr>
        <p:spPr>
          <a:xfrm>
            <a:off x="2166910" y="2709114"/>
            <a:ext cx="172800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MX" sz="1000" dirty="0" smtClean="0"/>
              <a:t>Escasez de mecanismos  y/o herramientas  alternas  para facilitar a la ciudadanía el acceso a la información </a:t>
            </a:r>
            <a:endParaRPr lang="es-MX" sz="1000" dirty="0"/>
          </a:p>
        </p:txBody>
      </p:sp>
      <p:sp>
        <p:nvSpPr>
          <p:cNvPr id="79" name="78 CuadroTexto"/>
          <p:cNvSpPr txBox="1"/>
          <p:nvPr/>
        </p:nvSpPr>
        <p:spPr>
          <a:xfrm>
            <a:off x="166646" y="3978480"/>
            <a:ext cx="1643074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MX" sz="1000" dirty="0" smtClean="0"/>
              <a:t>Disminución en la actualización  de la información de carácter público de las </a:t>
            </a:r>
            <a:r>
              <a:rPr lang="es-MX" sz="1000" dirty="0"/>
              <a:t>Instituciones Publicas del Poder Ejecutivo </a:t>
            </a:r>
            <a:r>
              <a:rPr lang="es-MX" sz="1000" dirty="0" smtClean="0"/>
              <a:t> público</a:t>
            </a:r>
            <a:r>
              <a:rPr lang="es-MX" sz="1000" dirty="0"/>
              <a:t>. </a:t>
            </a:r>
          </a:p>
        </p:txBody>
      </p:sp>
      <p:sp>
        <p:nvSpPr>
          <p:cNvPr id="86" name="85 CuadroTexto"/>
          <p:cNvSpPr txBox="1"/>
          <p:nvPr/>
        </p:nvSpPr>
        <p:spPr>
          <a:xfrm>
            <a:off x="839417" y="148570"/>
            <a:ext cx="4024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/>
              <a:t>Á</a:t>
            </a:r>
            <a:r>
              <a:rPr lang="es-MX" sz="2000" b="1" dirty="0" smtClean="0"/>
              <a:t>RBOL DE PROBLEMAS</a:t>
            </a:r>
            <a:endParaRPr lang="es-MX" sz="2000" b="1" dirty="0"/>
          </a:p>
        </p:txBody>
      </p:sp>
      <p:cxnSp>
        <p:nvCxnSpPr>
          <p:cNvPr id="87" name="86 Conector recto"/>
          <p:cNvCxnSpPr/>
          <p:nvPr/>
        </p:nvCxnSpPr>
        <p:spPr>
          <a:xfrm>
            <a:off x="-23770" y="542574"/>
            <a:ext cx="12192000" cy="54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87 CuadroTexto"/>
          <p:cNvSpPr txBox="1"/>
          <p:nvPr/>
        </p:nvSpPr>
        <p:spPr>
          <a:xfrm>
            <a:off x="11239536" y="2478281"/>
            <a:ext cx="433132" cy="307777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sz="1400" b="1" dirty="0" smtClean="0"/>
              <a:t>FIN</a:t>
            </a:r>
            <a:endParaRPr lang="es-MX" sz="1400" b="1" dirty="0"/>
          </a:p>
        </p:txBody>
      </p:sp>
      <p:sp>
        <p:nvSpPr>
          <p:cNvPr id="89" name="88 CuadroTexto"/>
          <p:cNvSpPr txBox="1"/>
          <p:nvPr/>
        </p:nvSpPr>
        <p:spPr>
          <a:xfrm>
            <a:off x="11139192" y="3738252"/>
            <a:ext cx="915315" cy="307777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sz="1400" b="1" dirty="0" smtClean="0"/>
              <a:t>OBJETIVO</a:t>
            </a:r>
            <a:endParaRPr lang="es-MX" sz="1400" b="1" dirty="0"/>
          </a:p>
        </p:txBody>
      </p:sp>
      <p:sp>
        <p:nvSpPr>
          <p:cNvPr id="90" name="89 CuadroTexto"/>
          <p:cNvSpPr txBox="1"/>
          <p:nvPr/>
        </p:nvSpPr>
        <p:spPr>
          <a:xfrm>
            <a:off x="11112000" y="4857760"/>
            <a:ext cx="1080000" cy="307777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/>
              <a:t>MEDIOS</a:t>
            </a:r>
          </a:p>
        </p:txBody>
      </p:sp>
      <p:sp>
        <p:nvSpPr>
          <p:cNvPr id="91" name="90 CuadroTexto"/>
          <p:cNvSpPr txBox="1"/>
          <p:nvPr/>
        </p:nvSpPr>
        <p:spPr>
          <a:xfrm>
            <a:off x="4142094" y="529374"/>
            <a:ext cx="3382666" cy="4308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>
              <a:defRPr/>
            </a:pPr>
            <a:r>
              <a:rPr lang="es-MX" sz="1100" b="1" dirty="0" smtClean="0"/>
              <a:t>Ineficiente  rendición de cuentas y combate frontal a la corrupción </a:t>
            </a:r>
            <a:endParaRPr lang="es-MX" sz="1100" b="1" dirty="0"/>
          </a:p>
        </p:txBody>
      </p:sp>
      <p:sp>
        <p:nvSpPr>
          <p:cNvPr id="100" name="99 CuadroTexto"/>
          <p:cNvSpPr txBox="1"/>
          <p:nvPr/>
        </p:nvSpPr>
        <p:spPr>
          <a:xfrm>
            <a:off x="7110231" y="5066220"/>
            <a:ext cx="1643074" cy="86177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MX" sz="1000" dirty="0" smtClean="0"/>
              <a:t>Escases  de transparencia y rendición de cuentas por parte de las Unidades de Transparencia  y  Acceso a la Información</a:t>
            </a:r>
            <a:endParaRPr lang="es-MX" sz="1000" dirty="0"/>
          </a:p>
        </p:txBody>
      </p:sp>
      <p:sp>
        <p:nvSpPr>
          <p:cNvPr id="107" name="106 CuadroTexto"/>
          <p:cNvSpPr txBox="1"/>
          <p:nvPr/>
        </p:nvSpPr>
        <p:spPr>
          <a:xfrm>
            <a:off x="166646" y="4923692"/>
            <a:ext cx="1643074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>
              <a:defRPr/>
            </a:pPr>
            <a:r>
              <a:rPr lang="es-MX" sz="1000" dirty="0" smtClean="0"/>
              <a:t>Poca </a:t>
            </a:r>
            <a:r>
              <a:rPr lang="es-MX" sz="1000" dirty="0"/>
              <a:t>p</a:t>
            </a:r>
            <a:r>
              <a:rPr lang="es-MX" sz="1000" dirty="0" smtClean="0"/>
              <a:t>articipación y  asesoría  en la conformación de comités de transparencia </a:t>
            </a:r>
            <a:endParaRPr lang="es-MX" sz="1000" dirty="0"/>
          </a:p>
        </p:txBody>
      </p:sp>
      <p:sp>
        <p:nvSpPr>
          <p:cNvPr id="114" name="113 CuadroTexto"/>
          <p:cNvSpPr txBox="1"/>
          <p:nvPr/>
        </p:nvSpPr>
        <p:spPr>
          <a:xfrm>
            <a:off x="166646" y="5755891"/>
            <a:ext cx="1643074" cy="116955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MX" sz="1000" dirty="0" smtClean="0"/>
              <a:t>Poca  </a:t>
            </a:r>
            <a:r>
              <a:rPr lang="es-MX" sz="1000" dirty="0"/>
              <a:t>difusión </a:t>
            </a:r>
            <a:r>
              <a:rPr lang="es-MX" sz="1000" dirty="0" smtClean="0"/>
              <a:t> de facultades</a:t>
            </a:r>
            <a:r>
              <a:rPr lang="es-MX" sz="1000" dirty="0"/>
              <a:t>, competencias  y  funciones., así como la información estratégica de interés público de </a:t>
            </a:r>
            <a:r>
              <a:rPr lang="es-MX" sz="1000" dirty="0" smtClean="0"/>
              <a:t> las instituciones públicas del Poder Ejecutivo</a:t>
            </a:r>
            <a:endParaRPr lang="es-MX" sz="1000" dirty="0"/>
          </a:p>
        </p:txBody>
      </p:sp>
      <p:sp>
        <p:nvSpPr>
          <p:cNvPr id="117" name="116 CuadroTexto"/>
          <p:cNvSpPr txBox="1"/>
          <p:nvPr/>
        </p:nvSpPr>
        <p:spPr>
          <a:xfrm>
            <a:off x="9408199" y="1751021"/>
            <a:ext cx="1728000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MX" sz="1000" dirty="0" smtClean="0"/>
              <a:t>Malas practicas por parte de los servidores públicos en materia de transparencia y rendición c de cuentas </a:t>
            </a:r>
            <a:endParaRPr lang="es-MX" sz="1000" dirty="0"/>
          </a:p>
        </p:txBody>
      </p:sp>
      <p:cxnSp>
        <p:nvCxnSpPr>
          <p:cNvPr id="198" name="197 Conector recto de flecha"/>
          <p:cNvCxnSpPr>
            <a:stCxn id="64" idx="0"/>
            <a:endCxn id="74" idx="2"/>
          </p:cNvCxnSpPr>
          <p:nvPr/>
        </p:nvCxnSpPr>
        <p:spPr>
          <a:xfrm flipH="1" flipV="1">
            <a:off x="1178605" y="2679541"/>
            <a:ext cx="6201" cy="124023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 de flecha"/>
          <p:cNvCxnSpPr/>
          <p:nvPr/>
        </p:nvCxnSpPr>
        <p:spPr>
          <a:xfrm flipH="1" flipV="1">
            <a:off x="2020589" y="4756312"/>
            <a:ext cx="796" cy="139135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 de flecha"/>
          <p:cNvCxnSpPr/>
          <p:nvPr/>
        </p:nvCxnSpPr>
        <p:spPr>
          <a:xfrm flipH="1" flipV="1">
            <a:off x="2881290" y="3417000"/>
            <a:ext cx="8184" cy="269224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163 Forma"/>
          <p:cNvCxnSpPr>
            <a:endCxn id="91" idx="3"/>
          </p:cNvCxnSpPr>
          <p:nvPr/>
        </p:nvCxnSpPr>
        <p:spPr>
          <a:xfrm rot="10800000">
            <a:off x="7524761" y="744819"/>
            <a:ext cx="1707769" cy="28970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CuadroTexto"/>
          <p:cNvSpPr txBox="1"/>
          <p:nvPr/>
        </p:nvSpPr>
        <p:spPr>
          <a:xfrm>
            <a:off x="9408198" y="4557268"/>
            <a:ext cx="1703801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MX" sz="1000" dirty="0" smtClean="0"/>
              <a:t>Incumplimiento al Sistema Estatal Anticorrupción. </a:t>
            </a:r>
          </a:p>
        </p:txBody>
      </p:sp>
      <p:sp>
        <p:nvSpPr>
          <p:cNvPr id="56" name="55 CuadroTexto"/>
          <p:cNvSpPr txBox="1"/>
          <p:nvPr/>
        </p:nvSpPr>
        <p:spPr>
          <a:xfrm>
            <a:off x="9408198" y="5534940"/>
            <a:ext cx="1725727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MX" sz="1000" dirty="0" smtClean="0"/>
              <a:t>Incumplimiento a la publicación de las declaraciones patrimoniales fiscales y de interés. </a:t>
            </a:r>
          </a:p>
        </p:txBody>
      </p:sp>
      <p:cxnSp>
        <p:nvCxnSpPr>
          <p:cNvPr id="58" name="57 Conector recto de flecha"/>
          <p:cNvCxnSpPr/>
          <p:nvPr/>
        </p:nvCxnSpPr>
        <p:spPr>
          <a:xfrm flipV="1">
            <a:off x="10257839" y="5218735"/>
            <a:ext cx="1" cy="249301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92 CuadroTexto"/>
          <p:cNvSpPr txBox="1"/>
          <p:nvPr/>
        </p:nvSpPr>
        <p:spPr>
          <a:xfrm>
            <a:off x="9405926" y="2894419"/>
            <a:ext cx="172800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>
              <a:defRPr/>
            </a:pPr>
            <a:r>
              <a:rPr lang="es-MX" sz="1000" dirty="0" smtClean="0"/>
              <a:t>Pocas instituciones Públicas honestas y confiables. </a:t>
            </a:r>
          </a:p>
        </p:txBody>
      </p:sp>
      <p:sp>
        <p:nvSpPr>
          <p:cNvPr id="143" name="142 CuadroTexto"/>
          <p:cNvSpPr txBox="1"/>
          <p:nvPr/>
        </p:nvSpPr>
        <p:spPr>
          <a:xfrm>
            <a:off x="7083985" y="4280269"/>
            <a:ext cx="1601499" cy="5539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es-MX" sz="1000" dirty="0" smtClean="0"/>
              <a:t>Incumplimiento al  principio de máxima publicidad </a:t>
            </a:r>
            <a:endParaRPr lang="es-MX" sz="1000" dirty="0"/>
          </a:p>
        </p:txBody>
      </p:sp>
      <p:cxnSp>
        <p:nvCxnSpPr>
          <p:cNvPr id="75" name="74 Conector recto de flecha"/>
          <p:cNvCxnSpPr>
            <a:endCxn id="64" idx="2"/>
          </p:cNvCxnSpPr>
          <p:nvPr/>
        </p:nvCxnSpPr>
        <p:spPr>
          <a:xfrm flipV="1">
            <a:off x="1176622" y="3511450"/>
            <a:ext cx="8184" cy="374824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96 Conector recto de flecha"/>
          <p:cNvCxnSpPr>
            <a:stCxn id="74" idx="0"/>
          </p:cNvCxnSpPr>
          <p:nvPr/>
        </p:nvCxnSpPr>
        <p:spPr>
          <a:xfrm flipH="1" flipV="1">
            <a:off x="1173522" y="1278970"/>
            <a:ext cx="5083" cy="538797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109 CuadroTexto"/>
          <p:cNvSpPr txBox="1"/>
          <p:nvPr/>
        </p:nvSpPr>
        <p:spPr>
          <a:xfrm>
            <a:off x="7062959" y="1870403"/>
            <a:ext cx="1728000" cy="61555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defRPr/>
            </a:pPr>
            <a:r>
              <a:rPr lang="es-MX" sz="1000" dirty="0" smtClean="0"/>
              <a:t>Disminución  de las Instituciones de la Administración Pública  respecto a la Transparencia y Rendición de Cuentas. </a:t>
            </a:r>
            <a:endParaRPr lang="es-MX" sz="1000" dirty="0"/>
          </a:p>
        </p:txBody>
      </p:sp>
      <p:sp>
        <p:nvSpPr>
          <p:cNvPr id="115" name="114 CuadroTexto"/>
          <p:cNvSpPr txBox="1"/>
          <p:nvPr/>
        </p:nvSpPr>
        <p:spPr>
          <a:xfrm>
            <a:off x="2166910" y="1708982"/>
            <a:ext cx="1728000" cy="86177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MX" sz="1000" dirty="0" smtClean="0"/>
              <a:t>Incumplimiento a  la rendición de cuentas y requerimientos de información de  los ciudadanos.</a:t>
            </a:r>
          </a:p>
        </p:txBody>
      </p:sp>
      <p:cxnSp>
        <p:nvCxnSpPr>
          <p:cNvPr id="127" name="126 Conector recto de flecha"/>
          <p:cNvCxnSpPr/>
          <p:nvPr/>
        </p:nvCxnSpPr>
        <p:spPr>
          <a:xfrm flipH="1" flipV="1">
            <a:off x="2897658" y="2480540"/>
            <a:ext cx="8184" cy="151629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130 Conector recto de flecha"/>
          <p:cNvCxnSpPr/>
          <p:nvPr/>
        </p:nvCxnSpPr>
        <p:spPr>
          <a:xfrm flipV="1">
            <a:off x="2897658" y="1368310"/>
            <a:ext cx="0" cy="378403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144 Conector recto de flecha"/>
          <p:cNvCxnSpPr>
            <a:stCxn id="65" idx="0"/>
            <a:endCxn id="110" idx="2"/>
          </p:cNvCxnSpPr>
          <p:nvPr/>
        </p:nvCxnSpPr>
        <p:spPr>
          <a:xfrm flipH="1" flipV="1">
            <a:off x="7926959" y="2485956"/>
            <a:ext cx="47272" cy="440307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145 Conector recto de flecha"/>
          <p:cNvCxnSpPr>
            <a:endCxn id="93" idx="2"/>
          </p:cNvCxnSpPr>
          <p:nvPr/>
        </p:nvCxnSpPr>
        <p:spPr>
          <a:xfrm flipH="1" flipV="1">
            <a:off x="10269926" y="3294529"/>
            <a:ext cx="6114" cy="477046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146 Conector recto de flecha"/>
          <p:cNvCxnSpPr>
            <a:endCxn id="65" idx="2"/>
          </p:cNvCxnSpPr>
          <p:nvPr/>
        </p:nvCxnSpPr>
        <p:spPr>
          <a:xfrm flipV="1">
            <a:off x="7970000" y="3326373"/>
            <a:ext cx="4231" cy="440087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147 Conector recto de flecha"/>
          <p:cNvCxnSpPr>
            <a:stCxn id="93" idx="0"/>
            <a:endCxn id="117" idx="2"/>
          </p:cNvCxnSpPr>
          <p:nvPr/>
        </p:nvCxnSpPr>
        <p:spPr>
          <a:xfrm flipV="1">
            <a:off x="10269926" y="2458907"/>
            <a:ext cx="2273" cy="43551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105 CuadroTexto"/>
          <p:cNvSpPr txBox="1"/>
          <p:nvPr/>
        </p:nvSpPr>
        <p:spPr>
          <a:xfrm>
            <a:off x="309522" y="3749644"/>
            <a:ext cx="10843200" cy="27699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MX" sz="1200" b="1" dirty="0" smtClean="0">
                <a:solidFill>
                  <a:schemeClr val="bg1"/>
                </a:solidFill>
              </a:rPr>
              <a:t>Combatir la opacidad </a:t>
            </a:r>
            <a:r>
              <a:rPr lang="es-MX" sz="1200" b="1" dirty="0" smtClean="0">
                <a:solidFill>
                  <a:schemeClr val="bg1"/>
                </a:solidFill>
              </a:rPr>
              <a:t>de las instituciones  en materia de transparencia y rendición de cuentas.  </a:t>
            </a:r>
            <a:endParaRPr lang="es-MX" sz="1200" b="1" dirty="0">
              <a:solidFill>
                <a:schemeClr val="bg1"/>
              </a:solidFill>
            </a:endParaRPr>
          </a:p>
        </p:txBody>
      </p:sp>
      <p:cxnSp>
        <p:nvCxnSpPr>
          <p:cNvPr id="182" name="181 Conector recto de flecha"/>
          <p:cNvCxnSpPr>
            <a:endCxn id="91" idx="1"/>
          </p:cNvCxnSpPr>
          <p:nvPr/>
        </p:nvCxnSpPr>
        <p:spPr>
          <a:xfrm flipV="1">
            <a:off x="3030910" y="744818"/>
            <a:ext cx="1111184" cy="332235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 de flecha"/>
          <p:cNvCxnSpPr/>
          <p:nvPr/>
        </p:nvCxnSpPr>
        <p:spPr>
          <a:xfrm flipH="1" flipV="1">
            <a:off x="2019793" y="5547571"/>
            <a:ext cx="796" cy="21975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138 CuadroTexto"/>
          <p:cNvSpPr txBox="1"/>
          <p:nvPr/>
        </p:nvSpPr>
        <p:spPr>
          <a:xfrm>
            <a:off x="2570458" y="4318049"/>
            <a:ext cx="1571636" cy="5539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>
              <a:defRPr/>
            </a:pPr>
            <a:r>
              <a:rPr lang="es-MX" sz="1000" dirty="0" smtClean="0"/>
              <a:t>Escasez de proyectos alternativos a los portales electrónicos</a:t>
            </a:r>
            <a:endParaRPr lang="es-MX" sz="1000" dirty="0"/>
          </a:p>
        </p:txBody>
      </p:sp>
      <p:sp>
        <p:nvSpPr>
          <p:cNvPr id="140" name="139 CuadroTexto"/>
          <p:cNvSpPr txBox="1"/>
          <p:nvPr/>
        </p:nvSpPr>
        <p:spPr>
          <a:xfrm>
            <a:off x="2594208" y="5979405"/>
            <a:ext cx="1571636" cy="86177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MX" sz="1000" dirty="0" smtClean="0"/>
              <a:t>Poca  atención a las </a:t>
            </a:r>
            <a:r>
              <a:rPr lang="es-MX" sz="1000" dirty="0"/>
              <a:t>solicitudes </a:t>
            </a:r>
            <a:r>
              <a:rPr lang="es-MX" sz="1000" dirty="0" smtClean="0"/>
              <a:t> de </a:t>
            </a:r>
            <a:r>
              <a:rPr lang="es-MX" sz="1000" dirty="0"/>
              <a:t>información </a:t>
            </a:r>
            <a:r>
              <a:rPr lang="es-MX" sz="1000" dirty="0" smtClean="0"/>
              <a:t>efectuadas  </a:t>
            </a:r>
            <a:r>
              <a:rPr lang="es-MX" sz="1000" dirty="0"/>
              <a:t>por el ciudadano </a:t>
            </a:r>
          </a:p>
          <a:p>
            <a:pPr algn="ctr"/>
            <a:r>
              <a:rPr lang="es-MX" sz="1000" dirty="0" smtClean="0"/>
              <a:t>. </a:t>
            </a:r>
            <a:endParaRPr lang="es-MX" sz="1000" dirty="0"/>
          </a:p>
        </p:txBody>
      </p:sp>
      <p:sp>
        <p:nvSpPr>
          <p:cNvPr id="142" name="141 CuadroTexto"/>
          <p:cNvSpPr txBox="1"/>
          <p:nvPr/>
        </p:nvSpPr>
        <p:spPr>
          <a:xfrm>
            <a:off x="4864199" y="4394993"/>
            <a:ext cx="1500198" cy="8617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>
              <a:defRPr/>
            </a:pPr>
            <a:r>
              <a:rPr lang="es-MX" sz="1000" dirty="0" smtClean="0"/>
              <a:t>Incumplimiento del modelo de datos abiertos  por parte de as Instituciones de la administración pública.</a:t>
            </a:r>
            <a:endParaRPr lang="es-MX" sz="1000" dirty="0"/>
          </a:p>
        </p:txBody>
      </p:sp>
      <p:cxnSp>
        <p:nvCxnSpPr>
          <p:cNvPr id="324" name="323 Conector recto de flecha"/>
          <p:cNvCxnSpPr>
            <a:endCxn id="139" idx="2"/>
          </p:cNvCxnSpPr>
          <p:nvPr/>
        </p:nvCxnSpPr>
        <p:spPr>
          <a:xfrm flipH="1" flipV="1">
            <a:off x="3356276" y="4872047"/>
            <a:ext cx="1588" cy="24675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324 Conector recto de flecha"/>
          <p:cNvCxnSpPr/>
          <p:nvPr/>
        </p:nvCxnSpPr>
        <p:spPr>
          <a:xfrm flipV="1">
            <a:off x="5595934" y="5402754"/>
            <a:ext cx="3507" cy="276193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325 Conector recto de flecha"/>
          <p:cNvCxnSpPr/>
          <p:nvPr/>
        </p:nvCxnSpPr>
        <p:spPr>
          <a:xfrm flipH="1" flipV="1">
            <a:off x="7884734" y="4792279"/>
            <a:ext cx="12329" cy="208357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331 Conector recto de flecha"/>
          <p:cNvCxnSpPr>
            <a:stCxn id="140" idx="0"/>
          </p:cNvCxnSpPr>
          <p:nvPr/>
        </p:nvCxnSpPr>
        <p:spPr>
          <a:xfrm flipV="1">
            <a:off x="3380026" y="5853047"/>
            <a:ext cx="1588" cy="12635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339 Conector recto de flecha"/>
          <p:cNvCxnSpPr/>
          <p:nvPr/>
        </p:nvCxnSpPr>
        <p:spPr>
          <a:xfrm rot="5400000" flipH="1" flipV="1">
            <a:off x="1954585" y="4240708"/>
            <a:ext cx="215902" cy="794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342 Conector recto de flecha"/>
          <p:cNvCxnSpPr/>
          <p:nvPr/>
        </p:nvCxnSpPr>
        <p:spPr>
          <a:xfrm rot="5400000" flipH="1" flipV="1">
            <a:off x="3215822" y="4172265"/>
            <a:ext cx="215902" cy="794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343 Conector recto de flecha"/>
          <p:cNvCxnSpPr/>
          <p:nvPr/>
        </p:nvCxnSpPr>
        <p:spPr>
          <a:xfrm flipH="1" flipV="1">
            <a:off x="5635798" y="4079041"/>
            <a:ext cx="2984" cy="21590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344 Conector recto de flecha"/>
          <p:cNvCxnSpPr/>
          <p:nvPr/>
        </p:nvCxnSpPr>
        <p:spPr>
          <a:xfrm flipV="1">
            <a:off x="7909392" y="4071943"/>
            <a:ext cx="794" cy="23009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345 Conector recto de flecha"/>
          <p:cNvCxnSpPr/>
          <p:nvPr/>
        </p:nvCxnSpPr>
        <p:spPr>
          <a:xfrm rot="5400000" flipH="1" flipV="1">
            <a:off x="10165032" y="4193693"/>
            <a:ext cx="215902" cy="794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158 CuadroTexto"/>
          <p:cNvSpPr txBox="1"/>
          <p:nvPr/>
        </p:nvSpPr>
        <p:spPr>
          <a:xfrm>
            <a:off x="2595796" y="5186891"/>
            <a:ext cx="1571636" cy="5539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>
              <a:defRPr/>
            </a:pPr>
            <a:r>
              <a:rPr lang="es-MX" sz="1000" dirty="0" smtClean="0"/>
              <a:t>Escaza publicación de los listados de indicadores estratégicos y de gestión </a:t>
            </a:r>
            <a:endParaRPr lang="es-MX" sz="1000" dirty="0"/>
          </a:p>
        </p:txBody>
      </p:sp>
      <p:sp>
        <p:nvSpPr>
          <p:cNvPr id="160" name="159 CuadroTexto"/>
          <p:cNvSpPr txBox="1"/>
          <p:nvPr/>
        </p:nvSpPr>
        <p:spPr>
          <a:xfrm>
            <a:off x="4819592" y="5758923"/>
            <a:ext cx="1500198" cy="10156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>
              <a:defRPr/>
            </a:pPr>
            <a:r>
              <a:rPr lang="es-MX" sz="1000" dirty="0" smtClean="0"/>
              <a:t>Deficiente implementación del modelo de datos abiertos en la administración pública estatal. </a:t>
            </a:r>
            <a:endParaRPr lang="es-MX" sz="1000" dirty="0"/>
          </a:p>
        </p:txBody>
      </p:sp>
      <p:sp>
        <p:nvSpPr>
          <p:cNvPr id="163" name="162 CuadroTexto"/>
          <p:cNvSpPr txBox="1"/>
          <p:nvPr/>
        </p:nvSpPr>
        <p:spPr>
          <a:xfrm>
            <a:off x="4885699" y="2540476"/>
            <a:ext cx="1500198" cy="8617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MX" sz="1000" dirty="0" smtClean="0"/>
              <a:t>Diferencia de la información pública generada  por la  administración  publica estatal. </a:t>
            </a:r>
            <a:endParaRPr lang="es-MX" sz="1000" dirty="0"/>
          </a:p>
        </p:txBody>
      </p:sp>
      <p:cxnSp>
        <p:nvCxnSpPr>
          <p:cNvPr id="188" name="187 Conector recto de flecha"/>
          <p:cNvCxnSpPr/>
          <p:nvPr/>
        </p:nvCxnSpPr>
        <p:spPr>
          <a:xfrm rot="5400000" flipH="1" flipV="1">
            <a:off x="5622774" y="3607992"/>
            <a:ext cx="215902" cy="794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190 Conector recto de flecha"/>
          <p:cNvCxnSpPr/>
          <p:nvPr/>
        </p:nvCxnSpPr>
        <p:spPr>
          <a:xfrm rot="5400000" flipH="1" flipV="1">
            <a:off x="5425227" y="2211891"/>
            <a:ext cx="28734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102 CuadroTexto"/>
          <p:cNvSpPr txBox="1"/>
          <p:nvPr/>
        </p:nvSpPr>
        <p:spPr>
          <a:xfrm>
            <a:off x="7105422" y="6237201"/>
            <a:ext cx="1643074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MX" sz="1000" dirty="0" smtClean="0"/>
              <a:t>Poca promoción de material en lenguaje ciudadano</a:t>
            </a:r>
          </a:p>
        </p:txBody>
      </p:sp>
      <p:cxnSp>
        <p:nvCxnSpPr>
          <p:cNvPr id="105" name="104 Conector recto de flecha"/>
          <p:cNvCxnSpPr/>
          <p:nvPr/>
        </p:nvCxnSpPr>
        <p:spPr>
          <a:xfrm flipV="1">
            <a:off x="7948103" y="5927994"/>
            <a:ext cx="0" cy="13495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2356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63 CuadroTexto"/>
          <p:cNvSpPr txBox="1"/>
          <p:nvPr/>
        </p:nvSpPr>
        <p:spPr>
          <a:xfrm>
            <a:off x="320806" y="2803564"/>
            <a:ext cx="172800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MX" sz="1000" dirty="0" smtClean="0"/>
              <a:t>Incremento en la Información de carácter publico actualizada y publicada en los portales estatales.  </a:t>
            </a:r>
          </a:p>
        </p:txBody>
      </p:sp>
      <p:sp>
        <p:nvSpPr>
          <p:cNvPr id="65" name="64 CuadroTexto"/>
          <p:cNvSpPr txBox="1"/>
          <p:nvPr/>
        </p:nvSpPr>
        <p:spPr>
          <a:xfrm>
            <a:off x="7110231" y="2926263"/>
            <a:ext cx="172800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>
              <a:defRPr/>
            </a:pPr>
            <a:r>
              <a:rPr lang="es-MX" sz="1000" dirty="0" smtClean="0"/>
              <a:t>Mejor atención en materia  de Acceso a la Información</a:t>
            </a:r>
            <a:endParaRPr lang="es-MX" sz="1000" dirty="0"/>
          </a:p>
        </p:txBody>
      </p:sp>
      <p:sp>
        <p:nvSpPr>
          <p:cNvPr id="74" name="73 CuadroTexto"/>
          <p:cNvSpPr txBox="1"/>
          <p:nvPr/>
        </p:nvSpPr>
        <p:spPr>
          <a:xfrm>
            <a:off x="314605" y="1817767"/>
            <a:ext cx="1728000" cy="86177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MX" sz="1000" dirty="0" smtClean="0"/>
              <a:t>Mayor cumplimiento a la Ley de Transparencia al interior de las dependencias que cuenten con su comité integrado. </a:t>
            </a:r>
          </a:p>
        </p:txBody>
      </p:sp>
      <p:sp>
        <p:nvSpPr>
          <p:cNvPr id="76" name="75 CuadroTexto"/>
          <p:cNvSpPr txBox="1"/>
          <p:nvPr/>
        </p:nvSpPr>
        <p:spPr>
          <a:xfrm>
            <a:off x="2166910" y="2709114"/>
            <a:ext cx="172800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MX" sz="1000" dirty="0" smtClean="0"/>
              <a:t>Aumento  de mecanismos  y/o herramientas  para facilitar a la ciudadanía el acceso a la información </a:t>
            </a:r>
            <a:endParaRPr lang="es-MX" sz="1000" dirty="0"/>
          </a:p>
        </p:txBody>
      </p:sp>
      <p:sp>
        <p:nvSpPr>
          <p:cNvPr id="79" name="78 CuadroTexto"/>
          <p:cNvSpPr txBox="1"/>
          <p:nvPr/>
        </p:nvSpPr>
        <p:spPr>
          <a:xfrm>
            <a:off x="166646" y="3978480"/>
            <a:ext cx="1643074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MX" sz="1000" dirty="0" smtClean="0"/>
              <a:t>Incremento de  la  vigilancia  a </a:t>
            </a:r>
            <a:r>
              <a:rPr lang="es-MX" sz="1000" dirty="0"/>
              <a:t>las Instituciones Publicas del Poder Ejecutivo </a:t>
            </a:r>
            <a:r>
              <a:rPr lang="es-MX" sz="1000" dirty="0" smtClean="0"/>
              <a:t> para que actualicen </a:t>
            </a:r>
            <a:r>
              <a:rPr lang="es-MX" sz="1000" dirty="0"/>
              <a:t>la información de carácter público. </a:t>
            </a:r>
          </a:p>
        </p:txBody>
      </p:sp>
      <p:sp>
        <p:nvSpPr>
          <p:cNvPr id="86" name="85 CuadroTexto"/>
          <p:cNvSpPr txBox="1"/>
          <p:nvPr/>
        </p:nvSpPr>
        <p:spPr>
          <a:xfrm>
            <a:off x="839417" y="148570"/>
            <a:ext cx="4024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/>
              <a:t>Á</a:t>
            </a:r>
            <a:r>
              <a:rPr lang="es-MX" sz="2000" b="1" dirty="0" smtClean="0"/>
              <a:t>RBOL DE OBJETIVOS</a:t>
            </a:r>
            <a:endParaRPr lang="es-MX" sz="2000" b="1" dirty="0"/>
          </a:p>
        </p:txBody>
      </p:sp>
      <p:cxnSp>
        <p:nvCxnSpPr>
          <p:cNvPr id="87" name="86 Conector recto"/>
          <p:cNvCxnSpPr/>
          <p:nvPr/>
        </p:nvCxnSpPr>
        <p:spPr>
          <a:xfrm>
            <a:off x="-23770" y="542574"/>
            <a:ext cx="12192000" cy="54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87 CuadroTexto"/>
          <p:cNvSpPr txBox="1"/>
          <p:nvPr/>
        </p:nvSpPr>
        <p:spPr>
          <a:xfrm>
            <a:off x="11239536" y="2478281"/>
            <a:ext cx="433132" cy="307777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sz="1400" b="1" dirty="0" smtClean="0"/>
              <a:t>FIN</a:t>
            </a:r>
            <a:endParaRPr lang="es-MX" sz="1400" b="1" dirty="0"/>
          </a:p>
        </p:txBody>
      </p:sp>
      <p:sp>
        <p:nvSpPr>
          <p:cNvPr id="89" name="88 CuadroTexto"/>
          <p:cNvSpPr txBox="1"/>
          <p:nvPr/>
        </p:nvSpPr>
        <p:spPr>
          <a:xfrm>
            <a:off x="11139192" y="3738252"/>
            <a:ext cx="915315" cy="307777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sz="1400" b="1" dirty="0" smtClean="0"/>
              <a:t>OBJETIVO</a:t>
            </a:r>
            <a:endParaRPr lang="es-MX" sz="1400" b="1" dirty="0"/>
          </a:p>
        </p:txBody>
      </p:sp>
      <p:sp>
        <p:nvSpPr>
          <p:cNvPr id="90" name="89 CuadroTexto"/>
          <p:cNvSpPr txBox="1"/>
          <p:nvPr/>
        </p:nvSpPr>
        <p:spPr>
          <a:xfrm>
            <a:off x="11112000" y="4857760"/>
            <a:ext cx="1080000" cy="307777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/>
              <a:t>MEDIOS</a:t>
            </a:r>
          </a:p>
        </p:txBody>
      </p:sp>
      <p:sp>
        <p:nvSpPr>
          <p:cNvPr id="91" name="90 CuadroTexto"/>
          <p:cNvSpPr txBox="1"/>
          <p:nvPr/>
        </p:nvSpPr>
        <p:spPr>
          <a:xfrm>
            <a:off x="4142094" y="529374"/>
            <a:ext cx="3382666" cy="4308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>
              <a:defRPr/>
            </a:pPr>
            <a:r>
              <a:rPr lang="es-MX" sz="1100" b="1" dirty="0" smtClean="0"/>
              <a:t>Efectiva rendición de cuentas y combate frontal a la corrupción </a:t>
            </a:r>
            <a:endParaRPr lang="es-MX" sz="1100" b="1" dirty="0"/>
          </a:p>
        </p:txBody>
      </p:sp>
      <p:sp>
        <p:nvSpPr>
          <p:cNvPr id="100" name="99 CuadroTexto"/>
          <p:cNvSpPr txBox="1"/>
          <p:nvPr/>
        </p:nvSpPr>
        <p:spPr>
          <a:xfrm>
            <a:off x="7110231" y="4989276"/>
            <a:ext cx="1643074" cy="10156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MX" sz="1000" dirty="0" smtClean="0"/>
              <a:t>Fortalecimiento  a las Unidades de Transparencia  y  Acceso a la Información en materia de Transparencia  y Rendición de Cuentas.</a:t>
            </a:r>
            <a:endParaRPr lang="es-MX" sz="1000" dirty="0"/>
          </a:p>
        </p:txBody>
      </p:sp>
      <p:sp>
        <p:nvSpPr>
          <p:cNvPr id="107" name="106 CuadroTexto"/>
          <p:cNvSpPr txBox="1"/>
          <p:nvPr/>
        </p:nvSpPr>
        <p:spPr>
          <a:xfrm>
            <a:off x="166646" y="4923692"/>
            <a:ext cx="1643074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>
              <a:defRPr/>
            </a:pPr>
            <a:r>
              <a:rPr lang="es-MX" sz="1000" dirty="0" smtClean="0"/>
              <a:t>Mayor Participación y  asesoría  en la conformación de comités de transparencia </a:t>
            </a:r>
            <a:endParaRPr lang="es-MX" sz="1000" dirty="0"/>
          </a:p>
        </p:txBody>
      </p:sp>
      <p:sp>
        <p:nvSpPr>
          <p:cNvPr id="114" name="113 CuadroTexto"/>
          <p:cNvSpPr txBox="1"/>
          <p:nvPr/>
        </p:nvSpPr>
        <p:spPr>
          <a:xfrm>
            <a:off x="166646" y="5678947"/>
            <a:ext cx="1643074" cy="13234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MX" sz="1000" dirty="0" smtClean="0"/>
              <a:t>Incremento en la difusión de las instituciones públicas del Poder Ejecutivo para la  de sus facultades, competencias  y  funciones., así como la información estratégica de interés público. </a:t>
            </a:r>
            <a:endParaRPr lang="es-MX" sz="1000" dirty="0"/>
          </a:p>
        </p:txBody>
      </p:sp>
      <p:sp>
        <p:nvSpPr>
          <p:cNvPr id="117" name="116 CuadroTexto"/>
          <p:cNvSpPr txBox="1"/>
          <p:nvPr/>
        </p:nvSpPr>
        <p:spPr>
          <a:xfrm>
            <a:off x="9408199" y="1751021"/>
            <a:ext cx="1728000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MX" sz="1000" dirty="0" smtClean="0"/>
              <a:t>Mejores practicas por parte de los servidores públicos en materia de transparencia y rendición c de cuentas </a:t>
            </a:r>
            <a:endParaRPr lang="es-MX" sz="1000" dirty="0"/>
          </a:p>
        </p:txBody>
      </p:sp>
      <p:cxnSp>
        <p:nvCxnSpPr>
          <p:cNvPr id="198" name="197 Conector recto de flecha"/>
          <p:cNvCxnSpPr>
            <a:stCxn id="64" idx="0"/>
            <a:endCxn id="74" idx="2"/>
          </p:cNvCxnSpPr>
          <p:nvPr/>
        </p:nvCxnSpPr>
        <p:spPr>
          <a:xfrm flipH="1" flipV="1">
            <a:off x="1178605" y="2679541"/>
            <a:ext cx="6201" cy="124023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 de flecha"/>
          <p:cNvCxnSpPr/>
          <p:nvPr/>
        </p:nvCxnSpPr>
        <p:spPr>
          <a:xfrm flipH="1" flipV="1">
            <a:off x="975280" y="4802479"/>
            <a:ext cx="796" cy="139135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 de flecha"/>
          <p:cNvCxnSpPr/>
          <p:nvPr/>
        </p:nvCxnSpPr>
        <p:spPr>
          <a:xfrm flipH="1" flipV="1">
            <a:off x="2881290" y="3417000"/>
            <a:ext cx="8184" cy="269224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163 Forma"/>
          <p:cNvCxnSpPr>
            <a:endCxn id="91" idx="3"/>
          </p:cNvCxnSpPr>
          <p:nvPr/>
        </p:nvCxnSpPr>
        <p:spPr>
          <a:xfrm rot="10800000">
            <a:off x="7524761" y="744819"/>
            <a:ext cx="1707769" cy="28970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CuadroTexto"/>
          <p:cNvSpPr txBox="1"/>
          <p:nvPr/>
        </p:nvSpPr>
        <p:spPr>
          <a:xfrm>
            <a:off x="9408198" y="4480324"/>
            <a:ext cx="1703801" cy="5539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MX" sz="1000" dirty="0" smtClean="0"/>
              <a:t>Apoyo y vigilancia  a la implementación del Sistema Estatal Anticorrupción. </a:t>
            </a:r>
          </a:p>
        </p:txBody>
      </p:sp>
      <p:sp>
        <p:nvSpPr>
          <p:cNvPr id="56" name="55 CuadroTexto"/>
          <p:cNvSpPr txBox="1"/>
          <p:nvPr/>
        </p:nvSpPr>
        <p:spPr>
          <a:xfrm>
            <a:off x="9408198" y="5534940"/>
            <a:ext cx="1725727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MX" sz="1000" dirty="0" smtClean="0"/>
              <a:t>Verificación del registro y publicación de las declaraciones patrimoniales fiscales y de interés. </a:t>
            </a:r>
          </a:p>
        </p:txBody>
      </p:sp>
      <p:cxnSp>
        <p:nvCxnSpPr>
          <p:cNvPr id="58" name="57 Conector recto de flecha"/>
          <p:cNvCxnSpPr/>
          <p:nvPr/>
        </p:nvCxnSpPr>
        <p:spPr>
          <a:xfrm flipV="1">
            <a:off x="10257839" y="5218735"/>
            <a:ext cx="1" cy="249301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92 CuadroTexto"/>
          <p:cNvSpPr txBox="1"/>
          <p:nvPr/>
        </p:nvSpPr>
        <p:spPr>
          <a:xfrm>
            <a:off x="9405926" y="2817475"/>
            <a:ext cx="1728000" cy="5539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>
              <a:defRPr/>
            </a:pPr>
            <a:r>
              <a:rPr lang="es-MX" sz="1000" dirty="0" smtClean="0"/>
              <a:t>Mayores instituciones Públicas honestas y confiables. </a:t>
            </a:r>
          </a:p>
        </p:txBody>
      </p:sp>
      <p:sp>
        <p:nvSpPr>
          <p:cNvPr id="143" name="142 CuadroTexto"/>
          <p:cNvSpPr txBox="1"/>
          <p:nvPr/>
        </p:nvSpPr>
        <p:spPr>
          <a:xfrm>
            <a:off x="7083985" y="4280269"/>
            <a:ext cx="1601499" cy="5539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es-MX" sz="1000" dirty="0" smtClean="0"/>
              <a:t>Mayor fomento al </a:t>
            </a:r>
            <a:r>
              <a:rPr lang="es-MX" sz="1000" dirty="0"/>
              <a:t> </a:t>
            </a:r>
            <a:r>
              <a:rPr lang="es-MX" sz="1000" dirty="0" smtClean="0"/>
              <a:t>principio de máxima publicidad </a:t>
            </a:r>
            <a:endParaRPr lang="es-MX" sz="1000" dirty="0"/>
          </a:p>
        </p:txBody>
      </p:sp>
      <p:cxnSp>
        <p:nvCxnSpPr>
          <p:cNvPr id="75" name="74 Conector recto de flecha"/>
          <p:cNvCxnSpPr>
            <a:endCxn id="64" idx="2"/>
          </p:cNvCxnSpPr>
          <p:nvPr/>
        </p:nvCxnSpPr>
        <p:spPr>
          <a:xfrm flipV="1">
            <a:off x="1176622" y="3511450"/>
            <a:ext cx="8184" cy="37481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96 Conector recto de flecha"/>
          <p:cNvCxnSpPr>
            <a:stCxn id="74" idx="0"/>
          </p:cNvCxnSpPr>
          <p:nvPr/>
        </p:nvCxnSpPr>
        <p:spPr>
          <a:xfrm flipH="1" flipV="1">
            <a:off x="1173522" y="1278970"/>
            <a:ext cx="5083" cy="538797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109 CuadroTexto"/>
          <p:cNvSpPr txBox="1"/>
          <p:nvPr/>
        </p:nvSpPr>
        <p:spPr>
          <a:xfrm>
            <a:off x="7062959" y="1793459"/>
            <a:ext cx="1728000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defRPr/>
            </a:pPr>
            <a:r>
              <a:rPr lang="es-MX" sz="1000" dirty="0" smtClean="0"/>
              <a:t>Mayor fortalecimiento a las Instituciones de la Administración Pública  respecto a la Transparencia y Rendición de Cuentas. </a:t>
            </a:r>
            <a:endParaRPr lang="es-MX" sz="1000" dirty="0"/>
          </a:p>
        </p:txBody>
      </p:sp>
      <p:sp>
        <p:nvSpPr>
          <p:cNvPr id="115" name="114 CuadroTexto"/>
          <p:cNvSpPr txBox="1"/>
          <p:nvPr/>
        </p:nvSpPr>
        <p:spPr>
          <a:xfrm>
            <a:off x="2166910" y="1785926"/>
            <a:ext cx="1728000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MX" sz="1000" dirty="0" smtClean="0"/>
              <a:t>Mejor atención a la rendición de cuentas y requerimientos de información de  los ciudadanos.</a:t>
            </a:r>
          </a:p>
        </p:txBody>
      </p:sp>
      <p:cxnSp>
        <p:nvCxnSpPr>
          <p:cNvPr id="127" name="126 Conector recto de flecha"/>
          <p:cNvCxnSpPr/>
          <p:nvPr/>
        </p:nvCxnSpPr>
        <p:spPr>
          <a:xfrm flipH="1" flipV="1">
            <a:off x="2897658" y="2480540"/>
            <a:ext cx="8184" cy="151629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130 Conector recto de flecha"/>
          <p:cNvCxnSpPr/>
          <p:nvPr/>
        </p:nvCxnSpPr>
        <p:spPr>
          <a:xfrm flipV="1">
            <a:off x="2897658" y="1368310"/>
            <a:ext cx="0" cy="378403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144 Conector recto de flecha"/>
          <p:cNvCxnSpPr>
            <a:stCxn id="65" idx="0"/>
            <a:endCxn id="110" idx="2"/>
          </p:cNvCxnSpPr>
          <p:nvPr/>
        </p:nvCxnSpPr>
        <p:spPr>
          <a:xfrm flipH="1" flipV="1">
            <a:off x="7926959" y="2562900"/>
            <a:ext cx="47272" cy="363363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145 Conector recto de flecha"/>
          <p:cNvCxnSpPr>
            <a:endCxn id="93" idx="2"/>
          </p:cNvCxnSpPr>
          <p:nvPr/>
        </p:nvCxnSpPr>
        <p:spPr>
          <a:xfrm flipH="1" flipV="1">
            <a:off x="10269926" y="3371473"/>
            <a:ext cx="6114" cy="40010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146 Conector recto de flecha"/>
          <p:cNvCxnSpPr>
            <a:endCxn id="65" idx="2"/>
          </p:cNvCxnSpPr>
          <p:nvPr/>
        </p:nvCxnSpPr>
        <p:spPr>
          <a:xfrm flipV="1">
            <a:off x="7970000" y="3326373"/>
            <a:ext cx="4231" cy="440087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147 Conector recto de flecha"/>
          <p:cNvCxnSpPr>
            <a:stCxn id="93" idx="0"/>
            <a:endCxn id="117" idx="2"/>
          </p:cNvCxnSpPr>
          <p:nvPr/>
        </p:nvCxnSpPr>
        <p:spPr>
          <a:xfrm flipV="1">
            <a:off x="10269926" y="2458907"/>
            <a:ext cx="2273" cy="35856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105 CuadroTexto"/>
          <p:cNvSpPr txBox="1"/>
          <p:nvPr/>
        </p:nvSpPr>
        <p:spPr>
          <a:xfrm>
            <a:off x="309522" y="3749644"/>
            <a:ext cx="10843200" cy="27699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MX" sz="1200" b="1" dirty="0" smtClean="0">
                <a:solidFill>
                  <a:schemeClr val="bg1"/>
                </a:solidFill>
              </a:rPr>
              <a:t>Construir instituciones honestas y confiables a través de la implementación de mejores practicas en materia de transparencia y rendición de cuentas.  </a:t>
            </a:r>
            <a:endParaRPr lang="es-MX" sz="1200" b="1" dirty="0">
              <a:solidFill>
                <a:schemeClr val="bg1"/>
              </a:solidFill>
            </a:endParaRPr>
          </a:p>
        </p:txBody>
      </p:sp>
      <p:cxnSp>
        <p:nvCxnSpPr>
          <p:cNvPr id="182" name="181 Conector recto de flecha"/>
          <p:cNvCxnSpPr>
            <a:endCxn id="91" idx="1"/>
          </p:cNvCxnSpPr>
          <p:nvPr/>
        </p:nvCxnSpPr>
        <p:spPr>
          <a:xfrm flipV="1">
            <a:off x="3030910" y="744818"/>
            <a:ext cx="1111184" cy="332235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 de flecha"/>
          <p:cNvCxnSpPr/>
          <p:nvPr/>
        </p:nvCxnSpPr>
        <p:spPr>
          <a:xfrm flipH="1" flipV="1">
            <a:off x="880232" y="5692004"/>
            <a:ext cx="796" cy="21975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138 CuadroTexto"/>
          <p:cNvSpPr txBox="1"/>
          <p:nvPr/>
        </p:nvSpPr>
        <p:spPr>
          <a:xfrm>
            <a:off x="2570458" y="4318049"/>
            <a:ext cx="1571636" cy="5539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>
              <a:defRPr/>
            </a:pPr>
            <a:r>
              <a:rPr lang="es-MX" sz="1000" dirty="0" smtClean="0"/>
              <a:t>Diseño e implementación de  proyectos alternativos a los portales electrónicos</a:t>
            </a:r>
            <a:endParaRPr lang="es-MX" sz="1000" dirty="0"/>
          </a:p>
        </p:txBody>
      </p:sp>
      <p:sp>
        <p:nvSpPr>
          <p:cNvPr id="140" name="139 CuadroTexto"/>
          <p:cNvSpPr txBox="1"/>
          <p:nvPr/>
        </p:nvSpPr>
        <p:spPr>
          <a:xfrm>
            <a:off x="2594208" y="5979405"/>
            <a:ext cx="1571636" cy="86177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MX" sz="1000" dirty="0" smtClean="0"/>
              <a:t>Mayor atención a las </a:t>
            </a:r>
            <a:r>
              <a:rPr lang="es-MX" sz="1000" dirty="0"/>
              <a:t>solicitudes </a:t>
            </a:r>
            <a:r>
              <a:rPr lang="es-MX" sz="1000" dirty="0" smtClean="0"/>
              <a:t> de </a:t>
            </a:r>
            <a:r>
              <a:rPr lang="es-MX" sz="1000" dirty="0"/>
              <a:t>información </a:t>
            </a:r>
            <a:r>
              <a:rPr lang="es-MX" sz="1000" dirty="0" smtClean="0"/>
              <a:t>efectuadas  </a:t>
            </a:r>
            <a:r>
              <a:rPr lang="es-MX" sz="1000" dirty="0"/>
              <a:t>por el ciudadano </a:t>
            </a:r>
          </a:p>
          <a:p>
            <a:pPr algn="ctr"/>
            <a:r>
              <a:rPr lang="es-MX" sz="1000" dirty="0" smtClean="0"/>
              <a:t>. </a:t>
            </a:r>
            <a:endParaRPr lang="es-MX" sz="1000" dirty="0"/>
          </a:p>
        </p:txBody>
      </p:sp>
      <p:sp>
        <p:nvSpPr>
          <p:cNvPr id="142" name="141 CuadroTexto"/>
          <p:cNvSpPr txBox="1"/>
          <p:nvPr/>
        </p:nvSpPr>
        <p:spPr>
          <a:xfrm>
            <a:off x="4864199" y="4241105"/>
            <a:ext cx="1500198" cy="116955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>
              <a:defRPr/>
            </a:pPr>
            <a:r>
              <a:rPr lang="es-MX" sz="1000" dirty="0" smtClean="0"/>
              <a:t>Establecimiento de  la integración y estandarización de la información gubernamental en el modelo  de datos abiertos</a:t>
            </a:r>
            <a:endParaRPr lang="es-MX" sz="1000" dirty="0"/>
          </a:p>
        </p:txBody>
      </p:sp>
      <p:cxnSp>
        <p:nvCxnSpPr>
          <p:cNvPr id="324" name="323 Conector recto de flecha"/>
          <p:cNvCxnSpPr>
            <a:endCxn id="139" idx="2"/>
          </p:cNvCxnSpPr>
          <p:nvPr/>
        </p:nvCxnSpPr>
        <p:spPr>
          <a:xfrm flipH="1" flipV="1">
            <a:off x="3356276" y="4872047"/>
            <a:ext cx="1588" cy="24675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324 Conector recto de flecha"/>
          <p:cNvCxnSpPr/>
          <p:nvPr/>
        </p:nvCxnSpPr>
        <p:spPr>
          <a:xfrm flipV="1">
            <a:off x="5595934" y="5402754"/>
            <a:ext cx="3507" cy="276193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325 Conector recto de flecha"/>
          <p:cNvCxnSpPr/>
          <p:nvPr/>
        </p:nvCxnSpPr>
        <p:spPr>
          <a:xfrm flipH="1" flipV="1">
            <a:off x="7884734" y="4792279"/>
            <a:ext cx="12329" cy="208357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331 Conector recto de flecha"/>
          <p:cNvCxnSpPr>
            <a:stCxn id="140" idx="0"/>
          </p:cNvCxnSpPr>
          <p:nvPr/>
        </p:nvCxnSpPr>
        <p:spPr>
          <a:xfrm flipV="1">
            <a:off x="3380026" y="5853047"/>
            <a:ext cx="1588" cy="12635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339 Conector recto de flecha"/>
          <p:cNvCxnSpPr/>
          <p:nvPr/>
        </p:nvCxnSpPr>
        <p:spPr>
          <a:xfrm rot="5400000" flipH="1" flipV="1">
            <a:off x="772678" y="4179496"/>
            <a:ext cx="215902" cy="794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342 Conector recto de flecha"/>
          <p:cNvCxnSpPr/>
          <p:nvPr/>
        </p:nvCxnSpPr>
        <p:spPr>
          <a:xfrm rot="5400000" flipH="1" flipV="1">
            <a:off x="3215822" y="4172265"/>
            <a:ext cx="215902" cy="794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343 Conector recto de flecha"/>
          <p:cNvCxnSpPr/>
          <p:nvPr/>
        </p:nvCxnSpPr>
        <p:spPr>
          <a:xfrm flipH="1" flipV="1">
            <a:off x="5635798" y="4079041"/>
            <a:ext cx="2984" cy="21590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344 Conector recto de flecha"/>
          <p:cNvCxnSpPr/>
          <p:nvPr/>
        </p:nvCxnSpPr>
        <p:spPr>
          <a:xfrm flipV="1">
            <a:off x="7909392" y="4071943"/>
            <a:ext cx="794" cy="23009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345 Conector recto de flecha"/>
          <p:cNvCxnSpPr/>
          <p:nvPr/>
        </p:nvCxnSpPr>
        <p:spPr>
          <a:xfrm rot="5400000" flipH="1" flipV="1">
            <a:off x="10165032" y="4193693"/>
            <a:ext cx="215902" cy="794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158 CuadroTexto"/>
          <p:cNvSpPr txBox="1"/>
          <p:nvPr/>
        </p:nvSpPr>
        <p:spPr>
          <a:xfrm>
            <a:off x="2595796" y="5033003"/>
            <a:ext cx="1571636" cy="86177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>
              <a:defRPr/>
            </a:pPr>
            <a:r>
              <a:rPr lang="es-MX" sz="1000" dirty="0" smtClean="0"/>
              <a:t>Incremento en la Supervisión  de la publicación de los listados de indicadores estratégicos y de gestión </a:t>
            </a:r>
            <a:endParaRPr lang="es-MX" sz="1000" dirty="0"/>
          </a:p>
        </p:txBody>
      </p:sp>
      <p:sp>
        <p:nvSpPr>
          <p:cNvPr id="160" name="159 CuadroTexto"/>
          <p:cNvSpPr txBox="1"/>
          <p:nvPr/>
        </p:nvSpPr>
        <p:spPr>
          <a:xfrm>
            <a:off x="4819592" y="5758923"/>
            <a:ext cx="1500198" cy="10156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>
              <a:defRPr/>
            </a:pPr>
            <a:r>
              <a:rPr lang="es-MX" sz="1000" dirty="0" smtClean="0"/>
              <a:t> Vigilancia en la  implementación del modelo de datos abiertos en la administración pública estatal. </a:t>
            </a:r>
            <a:endParaRPr lang="es-MX" sz="1000" dirty="0"/>
          </a:p>
        </p:txBody>
      </p:sp>
      <p:sp>
        <p:nvSpPr>
          <p:cNvPr id="163" name="162 CuadroTexto"/>
          <p:cNvSpPr txBox="1"/>
          <p:nvPr/>
        </p:nvSpPr>
        <p:spPr>
          <a:xfrm>
            <a:off x="4885699" y="2540476"/>
            <a:ext cx="1500198" cy="8617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MX" sz="1000" dirty="0" smtClean="0"/>
              <a:t>Homologación de la información pública generada  por la  administración  publica estatal. </a:t>
            </a:r>
            <a:endParaRPr lang="es-MX" sz="1000" dirty="0"/>
          </a:p>
        </p:txBody>
      </p:sp>
      <p:cxnSp>
        <p:nvCxnSpPr>
          <p:cNvPr id="188" name="187 Conector recto de flecha"/>
          <p:cNvCxnSpPr/>
          <p:nvPr/>
        </p:nvCxnSpPr>
        <p:spPr>
          <a:xfrm rot="5400000" flipH="1" flipV="1">
            <a:off x="5622774" y="3607992"/>
            <a:ext cx="215902" cy="794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190 Conector recto de flecha"/>
          <p:cNvCxnSpPr/>
          <p:nvPr/>
        </p:nvCxnSpPr>
        <p:spPr>
          <a:xfrm rot="5400000" flipH="1" flipV="1">
            <a:off x="5425227" y="2211891"/>
            <a:ext cx="287340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102 CuadroTexto"/>
          <p:cNvSpPr txBox="1"/>
          <p:nvPr/>
        </p:nvSpPr>
        <p:spPr>
          <a:xfrm>
            <a:off x="7105422" y="6083313"/>
            <a:ext cx="1643074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MX" sz="1000" dirty="0" smtClean="0"/>
              <a:t>Elaboración de un programa  para impulsar la promoción de material en lenguaje ciudadano</a:t>
            </a:r>
          </a:p>
        </p:txBody>
      </p:sp>
      <p:cxnSp>
        <p:nvCxnSpPr>
          <p:cNvPr id="105" name="104 Conector recto de flecha"/>
          <p:cNvCxnSpPr/>
          <p:nvPr/>
        </p:nvCxnSpPr>
        <p:spPr>
          <a:xfrm flipV="1">
            <a:off x="7948103" y="5927994"/>
            <a:ext cx="0" cy="13495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8255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7014</TotalTime>
  <Words>685</Words>
  <Application>Microsoft Office PowerPoint</Application>
  <PresentationFormat>Personalizado</PresentationFormat>
  <Paragraphs>60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Spartan</dc:creator>
  <cp:lastModifiedBy>Felix</cp:lastModifiedBy>
  <cp:revision>419</cp:revision>
  <cp:lastPrinted>2016-08-12T21:58:34Z</cp:lastPrinted>
  <dcterms:created xsi:type="dcterms:W3CDTF">2013-08-29T15:44:48Z</dcterms:created>
  <dcterms:modified xsi:type="dcterms:W3CDTF">2017-09-12T18:23:18Z</dcterms:modified>
</cp:coreProperties>
</file>