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01" d="100"/>
          <a:sy n="101" d="100"/>
        </p:scale>
        <p:origin x="18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endParaRPr lang="es-MX" dirty="0"/>
          </a:p>
        </p:txBody>
      </p:sp>
      <p:sp>
        <p:nvSpPr>
          <p:cNvPr id="4" name="Marcador de fecha 3"/>
          <p:cNvSpPr>
            <a:spLocks noGrp="1"/>
          </p:cNvSpPr>
          <p:nvPr>
            <p:ph type="dt" sz="half" idx="10"/>
          </p:nvPr>
        </p:nvSpPr>
        <p:spPr/>
        <p:txBody>
          <a:bodyPr/>
          <a:lstStyle/>
          <a:p>
            <a:fld id="{97F010DA-A70E-418E-912E-DF129B89ABA9}"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p:txBody>
          <a:bodyPr/>
          <a:lstStyle/>
          <a:p>
            <a:fld id="{C85FE744-E089-4F23-8721-E5298973CF1A}"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C85FE744-E089-4F23-8721-E5298973CF1A}"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C85FE744-E089-4F23-8721-E5298973CF1A}"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9.wdp"/><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1.wdp"/><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3.wdp"/><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3.wdp"/><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hyperlink" Target="mailto:transparencia.secoes@gmail.com"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Rectángulo 7"/>
          <p:cNvSpPr/>
          <p:nvPr/>
        </p:nvSpPr>
        <p:spPr>
          <a:xfrm>
            <a:off x="1679548" y="394149"/>
            <a:ext cx="6096000" cy="1138773"/>
          </a:xfrm>
          <a:prstGeom prst="rect">
            <a:avLst/>
          </a:prstGeom>
        </p:spPr>
        <p:txBody>
          <a:bodyPr>
            <a:spAutoFit/>
          </a:bodyPr>
          <a:p>
            <a:pPr algn="ctr"/>
            <a:r>
              <a:rPr lang="es-MX" sz="3200" b="1" dirty="0">
                <a:solidFill>
                  <a:srgbClr val="9D2449"/>
                </a:solidFill>
                <a:latin typeface="Montserrat" panose="00000500000000000000" pitchFamily="2" charset="0"/>
              </a:rPr>
              <a:t>LINK DE REGISTRO</a:t>
            </a:r>
            <a:endParaRPr lang="es-MX" sz="3200" dirty="0">
              <a:latin typeface="Montserrat" panose="00000500000000000000" pitchFamily="2" charset="0"/>
            </a:endParaRPr>
          </a:p>
          <a:p>
            <a:br>
              <a:rPr lang="es-MX" dirty="0"/>
            </a:br>
            <a:endParaRPr lang="es-MX" dirty="0"/>
          </a:p>
        </p:txBody>
      </p:sp>
      <p:pic>
        <p:nvPicPr>
          <p:cNvPr id="1026" name="Picture 2" descr="Generador de Códigos QR C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94" y="1530651"/>
            <a:ext cx="3248418" cy="3248418"/>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679548" y="992745"/>
            <a:ext cx="6096000" cy="954107"/>
          </a:xfrm>
          <a:prstGeom prst="rect">
            <a:avLst/>
          </a:prstGeom>
        </p:spPr>
        <p:txBody>
          <a:bodyPr>
            <a:spAutoFit/>
          </a:bodyPr>
          <a:p>
            <a:pPr algn="ctr"/>
            <a:r>
              <a:rPr lang="es-MX" sz="2000" b="1" dirty="0">
                <a:solidFill>
                  <a:srgbClr val="BE8300"/>
                </a:solidFill>
                <a:latin typeface="Montserrat" panose="00000500000000000000" pitchFamily="2" charset="0"/>
              </a:rPr>
              <a:t>https://forms.gle/nDaNqg5XVPAPnpgbA</a:t>
            </a:r>
            <a:endParaRPr lang="es-MX" sz="2000" dirty="0">
              <a:latin typeface="Montserrat" panose="00000500000000000000" pitchFamily="2" charset="0"/>
            </a:endParaRPr>
          </a:p>
          <a:p>
            <a:br>
              <a:rPr lang="es-MX" dirty="0"/>
            </a:b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396480" y="1556385"/>
            <a:ext cx="4678045" cy="1463040"/>
          </a:xfrm>
          <a:prstGeom prst="rect">
            <a:avLst/>
          </a:prstGeom>
          <a:noFill/>
        </p:spPr>
        <p:txBody>
          <a:bodyPr wrap="square" rtlCol="0">
            <a:noAutofit/>
          </a:bodyPr>
          <a:lstStyle/>
          <a:p>
            <a:pPr algn="just"/>
            <a:r>
              <a:rPr lang="es-ES" sz="1600" b="1" dirty="0">
                <a:latin typeface="Montserrat" panose="00000500000000000000" pitchFamily="2" charset="0"/>
              </a:rPr>
              <a:t>Artículo 91.</a:t>
            </a:r>
            <a:r>
              <a:rPr lang="es-ES" sz="1600" dirty="0">
                <a:latin typeface="Montserrat" panose="00000500000000000000" pitchFamily="2" charset="0"/>
              </a:rPr>
              <a:t> </a:t>
            </a:r>
            <a:r>
              <a:rPr lang="es-ES" dirty="0">
                <a:latin typeface="Montserrat" panose="00000500000000000000" pitchFamily="2" charset="0"/>
              </a:rPr>
              <a:t>Las denuncias podrán ser anónimas. En su caso, las autoridades investigadoras mantendrán con carácter de confidencial la identidad de las personas que denuncien las presuntas infracciones.</a:t>
            </a:r>
            <a:endParaRPr lang="es-ES" b="1" dirty="0">
              <a:latin typeface="Montserrat" panose="00000500000000000000" pitchFamily="2" charset="0"/>
            </a:endParaRPr>
          </a:p>
        </p:txBody>
      </p:sp>
      <p:sp>
        <p:nvSpPr>
          <p:cNvPr id="6" name="CuadroTexto 5"/>
          <p:cNvSpPr txBox="1"/>
          <p:nvPr/>
        </p:nvSpPr>
        <p:spPr>
          <a:xfrm>
            <a:off x="1736035" y="362668"/>
            <a:ext cx="8560905" cy="1077218"/>
          </a:xfrm>
          <a:prstGeom prst="rect">
            <a:avLst/>
          </a:prstGeom>
          <a:noFill/>
        </p:spPr>
        <p:txBody>
          <a:bodyPr wrap="square" rtlCol="0">
            <a:spAutoFit/>
          </a:bodyPr>
          <a:lstStyle/>
          <a:p>
            <a:pPr algn="ctr"/>
            <a:r>
              <a:rPr lang="es-MX" sz="3200" b="1" dirty="0" smtClean="0">
                <a:solidFill>
                  <a:srgbClr val="9D2449"/>
                </a:solidFill>
                <a:latin typeface="Montserrat" panose="00000500000000000000" pitchFamily="2" charset="0"/>
              </a:rPr>
              <a:t>LEY GENERAL DE RESPONSABILIDADES</a:t>
            </a:r>
            <a:endParaRPr lang="es-MX" b="1" dirty="0">
              <a:solidFill>
                <a:srgbClr val="9D2449"/>
              </a:solidFill>
              <a:latin typeface="Montserrat" panose="00000500000000000000" pitchFamily="2" charset="0"/>
            </a:endParaRPr>
          </a:p>
        </p:txBody>
      </p:sp>
      <p:sp>
        <p:nvSpPr>
          <p:cNvPr id="2" name="Cuadro de texto 1"/>
          <p:cNvSpPr txBox="1"/>
          <p:nvPr/>
        </p:nvSpPr>
        <p:spPr>
          <a:xfrm>
            <a:off x="1481455" y="3917315"/>
            <a:ext cx="4879975" cy="422910"/>
          </a:xfrm>
          <a:prstGeom prst="rect">
            <a:avLst/>
          </a:prstGeom>
          <a:noFill/>
        </p:spPr>
        <p:txBody>
          <a:bodyPr wrap="square" rtlCol="0">
            <a:noAutofit/>
          </a:bodyPr>
          <a:p>
            <a:r>
              <a:rPr lang="es-MX" sz="2400" b="1" dirty="0" smtClean="0">
                <a:solidFill>
                  <a:srgbClr val="B38E5D"/>
                </a:solidFill>
                <a:latin typeface="Montserrat" panose="00000500000000000000" pitchFamily="2" charset="0"/>
              </a:rPr>
              <a:t>denuncia.qroo.gob.mx</a:t>
            </a:r>
            <a:endParaRPr lang="es-MX" sz="2400" b="1" dirty="0" smtClean="0">
              <a:solidFill>
                <a:srgbClr val="B38E5D"/>
              </a:solidFill>
              <a:latin typeface="Montserrat" panose="00000500000000000000" pitchFamily="2" charset="0"/>
            </a:endParaRPr>
          </a:p>
        </p:txBody>
      </p:sp>
      <p:pic>
        <p:nvPicPr>
          <p:cNvPr id="3" name="Imagen 2"/>
          <p:cNvPicPr>
            <a:picLocks noChangeAspect="1"/>
          </p:cNvPicPr>
          <p:nvPr/>
        </p:nvPicPr>
        <p:blipFill>
          <a:blip r:embed="rId1"/>
          <a:stretch>
            <a:fillRect/>
          </a:stretch>
        </p:blipFill>
        <p:spPr>
          <a:xfrm>
            <a:off x="235585" y="1243330"/>
            <a:ext cx="7045325" cy="2590800"/>
          </a:xfrm>
          <a:prstGeom prst="rect">
            <a:avLst/>
          </a:prstGeom>
        </p:spPr>
      </p:pic>
      <p:pic>
        <p:nvPicPr>
          <p:cNvPr id="4" name="Imagen 3" descr="qr-code (3)"/>
          <p:cNvPicPr>
            <a:picLocks noChangeAspect="1"/>
          </p:cNvPicPr>
          <p:nvPr/>
        </p:nvPicPr>
        <p:blipFill>
          <a:blip r:embed="rId2"/>
          <a:stretch>
            <a:fillRect/>
          </a:stretch>
        </p:blipFill>
        <p:spPr>
          <a:xfrm>
            <a:off x="2600325" y="4422775"/>
            <a:ext cx="1364615" cy="13646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3710" y="904875"/>
            <a:ext cx="11405870" cy="3902075"/>
          </a:xfrm>
          <a:prstGeom prst="rect">
            <a:avLst/>
          </a:prstGeom>
        </p:spPr>
        <p:txBody>
          <a:bodyPr wrap="square">
            <a:noAutofit/>
          </a:bodyPr>
          <a:lstStyle/>
          <a:p>
            <a:r>
              <a:rPr lang="es-ES" sz="1400" dirty="0">
                <a:solidFill>
                  <a:schemeClr val="tx1"/>
                </a:solidFill>
                <a:latin typeface="Montserrat" panose="00000500000000000000" pitchFamily="2" charset="0"/>
                <a:cs typeface="Arial" panose="020B0604020202020204" pitchFamily="34" charset="0"/>
              </a:rPr>
              <a:t>Las faltas administrativas </a:t>
            </a:r>
            <a:r>
              <a:rPr lang="es-ES" sz="1400" b="1" dirty="0">
                <a:solidFill>
                  <a:schemeClr val="tx1"/>
                </a:solidFill>
                <a:latin typeface="Montserrat" panose="00000500000000000000" pitchFamily="2" charset="0"/>
                <a:cs typeface="Arial" panose="020B0604020202020204" pitchFamily="34" charset="0"/>
              </a:rPr>
              <a:t>no graves </a:t>
            </a:r>
            <a:r>
              <a:rPr lang="es-ES" sz="1400" dirty="0">
                <a:solidFill>
                  <a:schemeClr val="tx1"/>
                </a:solidFill>
                <a:latin typeface="Montserrat" panose="00000500000000000000" pitchFamily="2" charset="0"/>
                <a:cs typeface="Arial" panose="020B0604020202020204" pitchFamily="34" charset="0"/>
              </a:rPr>
              <a:t>son </a:t>
            </a:r>
            <a:r>
              <a:rPr lang="es-ES" sz="1400" b="1" dirty="0">
                <a:solidFill>
                  <a:schemeClr val="tx1"/>
                </a:solidFill>
                <a:latin typeface="Montserrat" panose="00000500000000000000" pitchFamily="2" charset="0"/>
                <a:cs typeface="Arial" panose="020B0604020202020204" pitchFamily="34" charset="0"/>
              </a:rPr>
              <a:t>actos u omisiones con los que se incumplan o transgredan las obligaciones previstas en los artículos 49 y 50 de la Ley General de Responsabilidades Administrativas siguientes</a:t>
            </a:r>
            <a:r>
              <a:rPr lang="es-ES" sz="1400" dirty="0">
                <a:solidFill>
                  <a:schemeClr val="tx1"/>
                </a:solidFill>
                <a:latin typeface="Montserrat" panose="00000500000000000000" pitchFamily="2" charset="0"/>
                <a:cs typeface="Arial" panose="020B0604020202020204" pitchFamily="34" charset="0"/>
              </a:rPr>
              <a:t>: </a:t>
            </a:r>
            <a:endParaRPr lang="es-ES" sz="1400" dirty="0">
              <a:solidFill>
                <a:schemeClr val="tx1"/>
              </a:solidFill>
              <a:latin typeface="Montserrat" panose="00000500000000000000" pitchFamily="2" charset="0"/>
              <a:cs typeface="Arial" panose="020B0604020202020204" pitchFamily="34" charset="0"/>
            </a:endParaRPr>
          </a:p>
          <a:p>
            <a:endParaRPr lang="es-MX" sz="1400" dirty="0">
              <a:solidFill>
                <a:schemeClr val="tx1"/>
              </a:solidFill>
              <a:latin typeface="Montserrat" panose="00000500000000000000" pitchFamily="2" charset="0"/>
              <a:cs typeface="Arial" panose="020B0604020202020204" pitchFamily="34" charset="0"/>
            </a:endParaRPr>
          </a:p>
          <a:p>
            <a:pPr marL="171450" indent="-171450">
              <a:buFontTx/>
              <a:buChar char="-"/>
            </a:pPr>
            <a:r>
              <a:rPr lang="es-ES" sz="1400" b="1" dirty="0">
                <a:solidFill>
                  <a:schemeClr val="tx1"/>
                </a:solidFill>
                <a:latin typeface="Montserrat" panose="00000500000000000000" pitchFamily="2" charset="0"/>
                <a:cs typeface="Arial" panose="020B0604020202020204" pitchFamily="34" charset="0"/>
              </a:rPr>
              <a:t>Cumplir con las funciones, atribuciones y comisiones encomendadas, observando en su desempeño disciplina y respeto</a:t>
            </a:r>
            <a:r>
              <a:rPr lang="es-ES" sz="1400" dirty="0">
                <a:solidFill>
                  <a:schemeClr val="tx1"/>
                </a:solidFill>
                <a:latin typeface="Montserrat" panose="00000500000000000000" pitchFamily="2" charset="0"/>
                <a:cs typeface="Arial" panose="020B0604020202020204" pitchFamily="34" charset="0"/>
              </a:rPr>
              <a:t>; </a:t>
            </a:r>
            <a:endParaRPr lang="es-ES" sz="1400" dirty="0">
              <a:solidFill>
                <a:schemeClr val="tx1"/>
              </a:solidFill>
              <a:latin typeface="Montserrat" panose="00000500000000000000" pitchFamily="2" charset="0"/>
              <a:cs typeface="Arial" panose="020B0604020202020204" pitchFamily="34" charset="0"/>
            </a:endParaRPr>
          </a:p>
          <a:p>
            <a:pPr marL="171450" indent="-171450">
              <a:buFontTx/>
              <a:buChar char="-"/>
            </a:pPr>
            <a:endParaRPr lang="es-ES" sz="1400" dirty="0">
              <a:solidFill>
                <a:schemeClr val="tx1"/>
              </a:solidFill>
              <a:latin typeface="Montserrat" panose="00000500000000000000" pitchFamily="2" charset="0"/>
              <a:cs typeface="Arial" panose="020B0604020202020204" pitchFamily="34" charset="0"/>
            </a:endParaRPr>
          </a:p>
          <a:p>
            <a:pPr marL="171450" indent="-171450">
              <a:buFontTx/>
              <a:buChar char="-"/>
            </a:pPr>
            <a:r>
              <a:rPr lang="es-ES" sz="1400" b="1" u="sng" dirty="0">
                <a:solidFill>
                  <a:srgbClr val="C00000"/>
                </a:solidFill>
                <a:latin typeface="Montserrat" panose="00000500000000000000" pitchFamily="2" charset="0"/>
                <a:cs typeface="Arial" panose="020B0604020202020204" pitchFamily="34" charset="0"/>
                <a:hlinkClick r:id="" action="ppaction://noaction"/>
              </a:rPr>
              <a:t>Denunciar los actos u omisiones que en ejercicio de sus funciones llegare a advertir, que puedan constituir faltas administrativa</a:t>
            </a:r>
            <a:r>
              <a:rPr lang="es-MX" altLang="es-ES" sz="1400" b="1" u="sng" dirty="0">
                <a:solidFill>
                  <a:srgbClr val="C00000"/>
                </a:solidFill>
                <a:latin typeface="Montserrat" panose="00000500000000000000" pitchFamily="2" charset="0"/>
                <a:cs typeface="Arial" panose="020B0604020202020204" pitchFamily="34" charset="0"/>
                <a:hlinkClick r:id="" action="ppaction://noaction"/>
              </a:rPr>
              <a:t>s</a:t>
            </a:r>
            <a:r>
              <a:rPr lang="es-ES" sz="1400" b="1" u="sng" dirty="0">
                <a:solidFill>
                  <a:srgbClr val="C00000"/>
                </a:solidFill>
                <a:latin typeface="Montserrat" panose="00000500000000000000" pitchFamily="2" charset="0"/>
                <a:cs typeface="Arial" panose="020B0604020202020204" pitchFamily="34" charset="0"/>
              </a:rPr>
              <a:t>;</a:t>
            </a:r>
            <a:r>
              <a:rPr lang="es-ES" sz="1400" b="1" dirty="0">
                <a:solidFill>
                  <a:srgbClr val="C00000"/>
                </a:solidFill>
                <a:latin typeface="Montserrat" panose="00000500000000000000" pitchFamily="2" charset="0"/>
                <a:cs typeface="Arial" panose="020B0604020202020204" pitchFamily="34" charset="0"/>
              </a:rPr>
              <a:t> </a:t>
            </a:r>
            <a:endParaRPr lang="es-ES" sz="1400" b="1" dirty="0">
              <a:solidFill>
                <a:srgbClr val="C00000"/>
              </a:solidFill>
              <a:latin typeface="Montserrat" panose="00000500000000000000" pitchFamily="2" charset="0"/>
              <a:cs typeface="Arial" panose="020B0604020202020204" pitchFamily="34" charset="0"/>
            </a:endParaRPr>
          </a:p>
          <a:p>
            <a:endParaRPr lang="es-MX" sz="1400" dirty="0">
              <a:solidFill>
                <a:schemeClr val="tx1"/>
              </a:solidFill>
              <a:latin typeface="Montserrat" panose="00000500000000000000" pitchFamily="2" charset="0"/>
              <a:cs typeface="Arial" panose="020B0604020202020204" pitchFamily="34" charset="0"/>
            </a:endParaRPr>
          </a:p>
          <a:p>
            <a:r>
              <a:rPr lang="es-ES" sz="1400" dirty="0">
                <a:solidFill>
                  <a:schemeClr val="tx1"/>
                </a:solidFill>
                <a:latin typeface="Montserrat" panose="00000500000000000000" pitchFamily="2" charset="0"/>
                <a:cs typeface="Arial" panose="020B0604020202020204" pitchFamily="34" charset="0"/>
              </a:rPr>
              <a:t>- </a:t>
            </a:r>
            <a:r>
              <a:rPr lang="es-ES" sz="1400" b="1" dirty="0">
                <a:solidFill>
                  <a:schemeClr val="tx1"/>
                </a:solidFill>
                <a:latin typeface="Montserrat" panose="00000500000000000000" pitchFamily="2" charset="0"/>
                <a:cs typeface="Arial" panose="020B0604020202020204" pitchFamily="34" charset="0"/>
              </a:rPr>
              <a:t>Atender las instrucciones de sus superiores, que sean acordes con las disposiciones relacionadas con el servicio público</a:t>
            </a:r>
            <a:r>
              <a:rPr lang="es-ES" sz="1400" dirty="0">
                <a:solidFill>
                  <a:schemeClr val="tx1"/>
                </a:solidFill>
                <a:latin typeface="Montserrat" panose="00000500000000000000" pitchFamily="2" charset="0"/>
                <a:cs typeface="Arial" panose="020B0604020202020204" pitchFamily="34" charset="0"/>
              </a:rPr>
              <a:t>; </a:t>
            </a:r>
            <a:endParaRPr lang="es-ES" sz="1400" dirty="0">
              <a:solidFill>
                <a:schemeClr val="tx1"/>
              </a:solidFill>
              <a:latin typeface="Montserrat" panose="00000500000000000000" pitchFamily="2" charset="0"/>
              <a:cs typeface="Arial" panose="020B0604020202020204" pitchFamily="34" charset="0"/>
            </a:endParaRPr>
          </a:p>
          <a:p>
            <a:endParaRPr lang="es-MX" sz="1400" dirty="0">
              <a:solidFill>
                <a:schemeClr val="tx1"/>
              </a:solidFill>
              <a:latin typeface="Montserrat" panose="00000500000000000000" pitchFamily="2" charset="0"/>
              <a:cs typeface="Arial" panose="020B0604020202020204" pitchFamily="34" charset="0"/>
            </a:endParaRPr>
          </a:p>
          <a:p>
            <a:r>
              <a:rPr lang="es-ES" sz="1400" dirty="0">
                <a:solidFill>
                  <a:schemeClr val="tx1"/>
                </a:solidFill>
                <a:latin typeface="Montserrat" panose="00000500000000000000" pitchFamily="2" charset="0"/>
                <a:cs typeface="Arial" panose="020B0604020202020204" pitchFamily="34" charset="0"/>
              </a:rPr>
              <a:t>- </a:t>
            </a:r>
            <a:r>
              <a:rPr lang="es-ES" sz="1400" b="1" dirty="0">
                <a:solidFill>
                  <a:schemeClr val="accent4">
                    <a:lumMod val="75000"/>
                  </a:schemeClr>
                </a:solidFill>
                <a:latin typeface="Montserrat" panose="00000500000000000000" pitchFamily="2" charset="0"/>
                <a:cs typeface="Arial" panose="020B0604020202020204" pitchFamily="34" charset="0"/>
              </a:rPr>
              <a:t>Presentar en tiempo y forma las declaraciones de situación patrimonial y de intereses; </a:t>
            </a:r>
            <a:endParaRPr lang="es-ES" sz="1400" b="1" dirty="0">
              <a:solidFill>
                <a:schemeClr val="accent4">
                  <a:lumMod val="75000"/>
                </a:schemeClr>
              </a:solidFill>
              <a:latin typeface="Montserrat" panose="00000500000000000000" pitchFamily="2" charset="0"/>
              <a:cs typeface="Arial" panose="020B0604020202020204" pitchFamily="34" charset="0"/>
            </a:endParaRPr>
          </a:p>
          <a:p>
            <a:endParaRPr lang="es-MX" sz="1400" dirty="0">
              <a:solidFill>
                <a:schemeClr val="tx1"/>
              </a:solidFill>
              <a:latin typeface="Montserrat" panose="00000500000000000000" pitchFamily="2" charset="0"/>
              <a:cs typeface="Arial" panose="020B0604020202020204" pitchFamily="34" charset="0"/>
            </a:endParaRPr>
          </a:p>
          <a:p>
            <a:r>
              <a:rPr lang="es-ES" sz="1400" dirty="0">
                <a:solidFill>
                  <a:schemeClr val="tx1"/>
                </a:solidFill>
                <a:latin typeface="Montserrat" panose="00000500000000000000" pitchFamily="2" charset="0"/>
                <a:cs typeface="Arial" panose="020B0604020202020204" pitchFamily="34" charset="0"/>
              </a:rPr>
              <a:t>- Supervisar que las y los servidores públicos sujetos a su dirección, </a:t>
            </a:r>
            <a:r>
              <a:rPr lang="es-ES" sz="1400" u="sng" dirty="0">
                <a:solidFill>
                  <a:schemeClr val="tx1"/>
                </a:solidFill>
                <a:latin typeface="Montserrat" panose="00000500000000000000" pitchFamily="2" charset="0"/>
                <a:cs typeface="Arial" panose="020B0604020202020204" pitchFamily="34" charset="0"/>
              </a:rPr>
              <a:t>cumplan con las obligaciones que los rigen</a:t>
            </a:r>
            <a:r>
              <a:rPr lang="es-ES" sz="1400" dirty="0">
                <a:solidFill>
                  <a:schemeClr val="tx1"/>
                </a:solidFill>
                <a:latin typeface="Montserrat" panose="00000500000000000000" pitchFamily="2" charset="0"/>
                <a:cs typeface="Arial" panose="020B0604020202020204" pitchFamily="34" charset="0"/>
              </a:rPr>
              <a:t>;</a:t>
            </a:r>
            <a:endParaRPr lang="es-MX" sz="1400" dirty="0">
              <a:solidFill>
                <a:schemeClr val="tx1"/>
              </a:solidFill>
              <a:latin typeface="Montserrat" panose="00000500000000000000" pitchFamily="2" charset="0"/>
              <a:cs typeface="Arial" panose="020B0604020202020204" pitchFamily="34" charset="0"/>
            </a:endParaRPr>
          </a:p>
          <a:p>
            <a:r>
              <a:rPr lang="es-ES" sz="1400" dirty="0">
                <a:solidFill>
                  <a:schemeClr val="tx1"/>
                </a:solidFill>
                <a:latin typeface="Montserrat" panose="00000500000000000000" pitchFamily="2" charset="0"/>
                <a:cs typeface="Arial" panose="020B0604020202020204" pitchFamily="34" charset="0"/>
              </a:rPr>
              <a:t>- Rendir cuentas sobre el ejercicio de las funciones; </a:t>
            </a:r>
            <a:endParaRPr lang="es-ES" sz="1400" dirty="0">
              <a:solidFill>
                <a:schemeClr val="tx1"/>
              </a:solidFill>
              <a:latin typeface="Montserrat" panose="00000500000000000000" pitchFamily="2" charset="0"/>
              <a:cs typeface="Arial" panose="020B0604020202020204" pitchFamily="34" charset="0"/>
            </a:endParaRPr>
          </a:p>
          <a:p>
            <a:endParaRPr lang="es-MX" sz="1400" dirty="0">
              <a:solidFill>
                <a:schemeClr val="tx1"/>
              </a:solidFill>
              <a:latin typeface="Montserrat" panose="00000500000000000000" pitchFamily="2" charset="0"/>
              <a:cs typeface="Arial" panose="020B0604020202020204" pitchFamily="34" charset="0"/>
            </a:endParaRPr>
          </a:p>
          <a:p>
            <a:r>
              <a:rPr lang="es-ES" sz="1400" dirty="0">
                <a:solidFill>
                  <a:schemeClr val="tx1"/>
                </a:solidFill>
                <a:latin typeface="Montserrat" panose="00000500000000000000" pitchFamily="2" charset="0"/>
                <a:cs typeface="Arial" panose="020B0604020202020204" pitchFamily="34" charset="0"/>
              </a:rPr>
              <a:t>- Cerciorarse antes de la </a:t>
            </a:r>
            <a:r>
              <a:rPr lang="es-ES" sz="1400" u="sng" dirty="0">
                <a:solidFill>
                  <a:schemeClr val="tx1"/>
                </a:solidFill>
                <a:latin typeface="Montserrat" panose="00000500000000000000" pitchFamily="2" charset="0"/>
                <a:cs typeface="Arial" panose="020B0604020202020204" pitchFamily="34" charset="0"/>
              </a:rPr>
              <a:t>celebración de contratos de adquisiciones, arrendamientos, servicios, obra pública o para la enajenación de todo tipo de bienes que no se actualice un conflicto de inte</a:t>
            </a:r>
            <a:r>
              <a:rPr lang="es-ES" sz="1400" dirty="0">
                <a:solidFill>
                  <a:schemeClr val="tx1"/>
                </a:solidFill>
                <a:latin typeface="Montserrat" panose="00000500000000000000" pitchFamily="2" charset="0"/>
                <a:cs typeface="Arial" panose="020B0604020202020204" pitchFamily="34" charset="0"/>
              </a:rPr>
              <a:t>rés, y </a:t>
            </a:r>
            <a:endParaRPr lang="es-ES" sz="1400" dirty="0">
              <a:solidFill>
                <a:schemeClr val="tx1"/>
              </a:solidFill>
              <a:latin typeface="Montserrat" panose="00000500000000000000" pitchFamily="2" charset="0"/>
              <a:cs typeface="Arial" panose="020B0604020202020204" pitchFamily="34" charset="0"/>
            </a:endParaRPr>
          </a:p>
          <a:p>
            <a:endParaRPr lang="es-ES" sz="1400" b="1" dirty="0">
              <a:solidFill>
                <a:schemeClr val="tx1"/>
              </a:solidFill>
              <a:latin typeface="Montserrat" panose="00000500000000000000" pitchFamily="2" charset="0"/>
              <a:cs typeface="Arial" panose="020B0604020202020204" pitchFamily="34" charset="0"/>
            </a:endParaRPr>
          </a:p>
        </p:txBody>
      </p:sp>
      <p:sp>
        <p:nvSpPr>
          <p:cNvPr id="6" name="CuadroTexto 5"/>
          <p:cNvSpPr txBox="1"/>
          <p:nvPr/>
        </p:nvSpPr>
        <p:spPr>
          <a:xfrm>
            <a:off x="1663645" y="224873"/>
            <a:ext cx="8560905" cy="521970"/>
          </a:xfrm>
          <a:prstGeom prst="rect">
            <a:avLst/>
          </a:prstGeom>
          <a:noFill/>
        </p:spPr>
        <p:txBody>
          <a:bodyPr wrap="square" rtlCol="0">
            <a:spAutoFit/>
          </a:bodyPr>
          <a:p>
            <a:pPr algn="ctr"/>
            <a:r>
              <a:rPr lang="es-MX" sz="2800" b="1" dirty="0" smtClean="0">
                <a:solidFill>
                  <a:srgbClr val="9D2449"/>
                </a:solidFill>
                <a:latin typeface="Montserrat" panose="00000500000000000000" pitchFamily="2" charset="0"/>
              </a:rPr>
              <a:t>FALTAS ADMINISTRATIVAS NO GRAVES</a:t>
            </a:r>
            <a:endParaRPr lang="es-MX" sz="2800" b="1" dirty="0" smtClean="0">
              <a:solidFill>
                <a:srgbClr val="9D2449"/>
              </a:solidFill>
              <a:latin typeface="Montserrat" panose="000005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0844" y="84473"/>
            <a:ext cx="8500460" cy="9233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rgbClr val="A50021"/>
                </a:solidFill>
                <a:latin typeface="Montserrat" panose="00000500000000000000" pitchFamily="2" charset="0"/>
                <a:cs typeface="Arial" panose="020B0604020202020204" pitchFamily="34" charset="0"/>
              </a:rPr>
              <a:t>Las faltas administrativas graves en que puede incurrir una servidora o servidor público están previstas en los artículos 52 a 64 de la Ley General de Responsabilidades Administrativas y son: </a:t>
            </a:r>
            <a:endParaRPr lang="es-ES" b="1" spc="50" dirty="0">
              <a:ln w="11430"/>
              <a:solidFill>
                <a:srgbClr val="A50021"/>
              </a:solidFill>
              <a:latin typeface="Montserrat" panose="00000500000000000000" pitchFamily="2" charset="0"/>
              <a:cs typeface="Arial" panose="020B0604020202020204" pitchFamily="34" charset="0"/>
            </a:endParaRPr>
          </a:p>
        </p:txBody>
      </p:sp>
      <p:sp>
        <p:nvSpPr>
          <p:cNvPr id="3" name="2 Rectángulo"/>
          <p:cNvSpPr/>
          <p:nvPr/>
        </p:nvSpPr>
        <p:spPr>
          <a:xfrm>
            <a:off x="290195" y="1007745"/>
            <a:ext cx="11303635" cy="3969385"/>
          </a:xfrm>
          <a:prstGeom prst="rect">
            <a:avLst/>
          </a:prstGeom>
        </p:spPr>
        <p:txBody>
          <a:bodyPr wrap="square">
            <a:spAutoFit/>
          </a:bodyPr>
          <a:lstStyle/>
          <a:p>
            <a:pPr algn="just"/>
            <a:r>
              <a:rPr lang="es-ES" sz="1300" b="1" dirty="0">
                <a:solidFill>
                  <a:srgbClr val="B38E5D"/>
                </a:solidFill>
                <a:latin typeface="Montserrat" panose="00000500000000000000" pitchFamily="2" charset="0"/>
                <a:cs typeface="Arial" panose="020B0604020202020204" pitchFamily="34" charset="0"/>
              </a:rPr>
              <a:t> </a:t>
            </a:r>
            <a:r>
              <a:rPr lang="es-ES" sz="1400" b="1" dirty="0">
                <a:solidFill>
                  <a:srgbClr val="B38E5D"/>
                </a:solidFill>
                <a:latin typeface="Montserrat" panose="00000500000000000000" pitchFamily="2" charset="0"/>
                <a:cs typeface="Arial" panose="020B0604020202020204" pitchFamily="34" charset="0"/>
              </a:rPr>
              <a:t>Cohecho </a:t>
            </a:r>
            <a:endParaRPr lang="es-MX" sz="1400" dirty="0">
              <a:solidFill>
                <a:srgbClr val="B38E5D"/>
              </a:solidFill>
              <a:latin typeface="Montserrat" panose="00000500000000000000" pitchFamily="2" charset="0"/>
              <a:cs typeface="Arial" panose="020B0604020202020204" pitchFamily="34" charset="0"/>
            </a:endParaRPr>
          </a:p>
          <a:p>
            <a:pPr algn="just"/>
            <a:r>
              <a:rPr lang="es-ES" sz="1400" dirty="0">
                <a:latin typeface="Montserrat" panose="00000500000000000000" pitchFamily="2" charset="0"/>
                <a:cs typeface="Arial" panose="020B0604020202020204" pitchFamily="34" charset="0"/>
              </a:rPr>
              <a:t>Se incurre por</a:t>
            </a:r>
            <a:r>
              <a:rPr lang="es-ES" sz="1400" b="1" dirty="0">
                <a:latin typeface="Montserrat" panose="00000500000000000000" pitchFamily="2" charset="0"/>
                <a:cs typeface="Arial" panose="020B0604020202020204" pitchFamily="34" charset="0"/>
              </a:rPr>
              <a:t>: exigir, aceptar, obtener o pretender obtener, por sí o a través de terceros</a:t>
            </a:r>
            <a:r>
              <a:rPr lang="es-ES" sz="1400" dirty="0">
                <a:latin typeface="Montserrat" panose="00000500000000000000" pitchFamily="2" charset="0"/>
                <a:cs typeface="Arial" panose="020B0604020202020204" pitchFamily="34" charset="0"/>
              </a:rPr>
              <a:t>, con motivo de sus funciones, cualquier beneficio no comprendido en su remuneración como servidor/a público/a, que podría consistir en dinero; valores; bienes muebles o inmuebles, incluso mediante enajenación en precio notoriamente inferior al que se tenga en el mercado; donaciones; servicios; empleos y demás beneficios indebidos para sí o para su cónyuge, parientes, terceros con los que tenga una relación profesional, laboral o de negocios o para socios o sociedades de las que sean parte. </a:t>
            </a:r>
            <a:endParaRPr lang="es-ES" sz="1400" dirty="0">
              <a:latin typeface="Montserrat" panose="00000500000000000000" pitchFamily="2" charset="0"/>
              <a:cs typeface="Arial" panose="020B0604020202020204" pitchFamily="34" charset="0"/>
            </a:endParaRPr>
          </a:p>
          <a:p>
            <a:pPr algn="just"/>
            <a:endParaRPr lang="es-MX" sz="1400" dirty="0">
              <a:solidFill>
                <a:srgbClr val="B68400"/>
              </a:solidFill>
              <a:latin typeface="Montserrat" panose="00000500000000000000" pitchFamily="2" charset="0"/>
              <a:cs typeface="Arial" panose="020B0604020202020204" pitchFamily="34" charset="0"/>
            </a:endParaRPr>
          </a:p>
          <a:p>
            <a:pPr algn="just"/>
            <a:r>
              <a:rPr lang="es-ES" sz="1400" b="1" dirty="0">
                <a:solidFill>
                  <a:srgbClr val="B68400"/>
                </a:solidFill>
                <a:latin typeface="Montserrat" panose="00000500000000000000" pitchFamily="2" charset="0"/>
                <a:cs typeface="Arial" panose="020B0604020202020204" pitchFamily="34" charset="0"/>
              </a:rPr>
              <a:t> </a:t>
            </a:r>
            <a:r>
              <a:rPr lang="es-ES" sz="1400" b="1" dirty="0">
                <a:solidFill>
                  <a:srgbClr val="B38E5D"/>
                </a:solidFill>
                <a:latin typeface="Montserrat" panose="00000500000000000000" pitchFamily="2" charset="0"/>
                <a:cs typeface="Arial" panose="020B0604020202020204" pitchFamily="34" charset="0"/>
              </a:rPr>
              <a:t>Peculado</a:t>
            </a:r>
            <a:r>
              <a:rPr lang="es-ES" sz="1400" b="1" dirty="0">
                <a:solidFill>
                  <a:srgbClr val="B68400"/>
                </a:solidFill>
                <a:latin typeface="Montserrat" panose="00000500000000000000" pitchFamily="2" charset="0"/>
                <a:cs typeface="Arial" panose="020B0604020202020204" pitchFamily="34" charset="0"/>
              </a:rPr>
              <a:t> </a:t>
            </a:r>
            <a:endParaRPr lang="es-MX" sz="1400" dirty="0">
              <a:solidFill>
                <a:srgbClr val="B68400"/>
              </a:solidFill>
              <a:latin typeface="Montserrat" panose="00000500000000000000" pitchFamily="2" charset="0"/>
              <a:cs typeface="Arial" panose="020B0604020202020204" pitchFamily="34" charset="0"/>
            </a:endParaRPr>
          </a:p>
          <a:p>
            <a:pPr algn="just"/>
            <a:r>
              <a:rPr lang="es-ES" sz="1400" dirty="0">
                <a:latin typeface="Montserrat" panose="00000500000000000000" pitchFamily="2" charset="0"/>
                <a:cs typeface="Arial" panose="020B0604020202020204" pitchFamily="34" charset="0"/>
              </a:rPr>
              <a:t>Comete peculado: la o el servidor público </a:t>
            </a:r>
            <a:r>
              <a:rPr lang="es-ES" sz="1400" u="sng" dirty="0">
                <a:latin typeface="Montserrat" panose="00000500000000000000" pitchFamily="2" charset="0"/>
                <a:cs typeface="Arial" panose="020B0604020202020204" pitchFamily="34" charset="0"/>
              </a:rPr>
              <a:t>que </a:t>
            </a:r>
            <a:r>
              <a:rPr lang="es-ES" sz="1400" b="1" u="sng" dirty="0">
                <a:latin typeface="Montserrat" panose="00000500000000000000" pitchFamily="2" charset="0"/>
                <a:cs typeface="Arial" panose="020B0604020202020204" pitchFamily="34" charset="0"/>
              </a:rPr>
              <a:t>autorice, solicite o realice actos para el uso o apropiación</a:t>
            </a:r>
            <a:r>
              <a:rPr lang="es-ES" sz="1400" b="1" dirty="0">
                <a:latin typeface="Montserrat" panose="00000500000000000000" pitchFamily="2" charset="0"/>
                <a:cs typeface="Arial" panose="020B0604020202020204" pitchFamily="34" charset="0"/>
              </a:rPr>
              <a:t> para sí o para su cónyuge, parientes</a:t>
            </a:r>
            <a:r>
              <a:rPr lang="es-ES" sz="1400" dirty="0">
                <a:latin typeface="Montserrat" panose="00000500000000000000" pitchFamily="2" charset="0"/>
                <a:cs typeface="Arial" panose="020B0604020202020204" pitchFamily="34" charset="0"/>
              </a:rPr>
              <a:t>, terceros con los que tenga una relación profesional, laboral o de negocios o para socios/as o sociedades de las que sean parte, de recursos públicos, sean materiales, humanos o financieros, </a:t>
            </a:r>
            <a:r>
              <a:rPr lang="es-ES" sz="1400" u="sng" dirty="0">
                <a:latin typeface="Montserrat" panose="00000500000000000000" pitchFamily="2" charset="0"/>
                <a:cs typeface="Arial" panose="020B0604020202020204" pitchFamily="34" charset="0"/>
              </a:rPr>
              <a:t>sin fundamento jurídico o en contraposición a las normas aplicables.</a:t>
            </a:r>
            <a:r>
              <a:rPr lang="es-ES" sz="1400" dirty="0">
                <a:latin typeface="Montserrat" panose="00000500000000000000" pitchFamily="2" charset="0"/>
                <a:cs typeface="Arial" panose="020B0604020202020204" pitchFamily="34" charset="0"/>
              </a:rPr>
              <a:t> </a:t>
            </a:r>
            <a:endParaRPr lang="es-ES" sz="1400" dirty="0">
              <a:latin typeface="Montserrat" panose="00000500000000000000" pitchFamily="2" charset="0"/>
              <a:cs typeface="Arial" panose="020B0604020202020204" pitchFamily="34" charset="0"/>
            </a:endParaRPr>
          </a:p>
          <a:p>
            <a:pPr algn="just"/>
            <a:endParaRPr lang="es-MX" sz="1400" dirty="0">
              <a:solidFill>
                <a:srgbClr val="B68400"/>
              </a:solidFill>
              <a:latin typeface="Montserrat" panose="00000500000000000000" pitchFamily="2" charset="0"/>
              <a:cs typeface="Arial" panose="020B0604020202020204" pitchFamily="34" charset="0"/>
            </a:endParaRPr>
          </a:p>
          <a:p>
            <a:pPr algn="just"/>
            <a:r>
              <a:rPr lang="es-ES" sz="1400" dirty="0">
                <a:solidFill>
                  <a:srgbClr val="B68400"/>
                </a:solidFill>
                <a:latin typeface="Montserrat" panose="00000500000000000000" pitchFamily="2" charset="0"/>
                <a:cs typeface="Arial" panose="020B0604020202020204" pitchFamily="34" charset="0"/>
              </a:rPr>
              <a:t> </a:t>
            </a:r>
            <a:endParaRPr lang="es-MX" sz="1400" dirty="0">
              <a:solidFill>
                <a:srgbClr val="B68400"/>
              </a:solidFill>
              <a:latin typeface="Montserrat" panose="00000500000000000000" pitchFamily="2" charset="0"/>
              <a:cs typeface="Arial" panose="020B0604020202020204" pitchFamily="34" charset="0"/>
            </a:endParaRPr>
          </a:p>
          <a:p>
            <a:pPr algn="just"/>
            <a:r>
              <a:rPr lang="es-ES" sz="1400" b="1" dirty="0">
                <a:solidFill>
                  <a:srgbClr val="B38E5D"/>
                </a:solidFill>
                <a:latin typeface="Montserrat" panose="00000500000000000000" pitchFamily="2" charset="0"/>
                <a:cs typeface="Arial" panose="020B0604020202020204" pitchFamily="34" charset="0"/>
              </a:rPr>
              <a:t> Desvío de recursos públicos </a:t>
            </a:r>
            <a:endParaRPr lang="es-MX" sz="1400" dirty="0">
              <a:solidFill>
                <a:srgbClr val="B38E5D"/>
              </a:solidFill>
              <a:latin typeface="Montserrat" panose="00000500000000000000" pitchFamily="2" charset="0"/>
              <a:cs typeface="Arial" panose="020B0604020202020204" pitchFamily="34" charset="0"/>
            </a:endParaRPr>
          </a:p>
          <a:p>
            <a:pPr algn="just"/>
            <a:r>
              <a:rPr lang="es-ES" sz="1400" dirty="0">
                <a:latin typeface="Montserrat" panose="00000500000000000000" pitchFamily="2" charset="0"/>
                <a:cs typeface="Arial" panose="020B0604020202020204" pitchFamily="34" charset="0"/>
              </a:rPr>
              <a:t>Es responsable del mismo la servidora o el servidor público que: </a:t>
            </a:r>
            <a:r>
              <a:rPr lang="es-ES" sz="1400" u="sng" dirty="0">
                <a:latin typeface="Montserrat" panose="00000500000000000000" pitchFamily="2" charset="0"/>
                <a:cs typeface="Arial" panose="020B0604020202020204" pitchFamily="34" charset="0"/>
              </a:rPr>
              <a:t>autoriza, solicita o realiza actos para la asignación o desvío de recursos públicos</a:t>
            </a:r>
            <a:r>
              <a:rPr lang="es-ES" sz="1400" dirty="0">
                <a:latin typeface="Montserrat" panose="00000500000000000000" pitchFamily="2" charset="0"/>
                <a:cs typeface="Arial" panose="020B0604020202020204" pitchFamily="34" charset="0"/>
              </a:rPr>
              <a:t>, sean materiales, humanos o financieros, sin fundamento jurídico o en contraposición a las normas aplicables. </a:t>
            </a:r>
            <a:endParaRPr lang="es-MX" sz="1400" dirty="0">
              <a:latin typeface="Montserrat" panose="00000500000000000000" pitchFamily="2"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7566" y="920256"/>
            <a:ext cx="11239634" cy="3723005"/>
          </a:xfrm>
          <a:prstGeom prst="rect">
            <a:avLst/>
          </a:prstGeom>
        </p:spPr>
        <p:txBody>
          <a:bodyPr wrap="square">
            <a:spAutoFit/>
          </a:bodyPr>
          <a:lstStyle/>
          <a:p>
            <a:pPr algn="just"/>
            <a:r>
              <a:rPr lang="es-ES" b="1" dirty="0">
                <a:solidFill>
                  <a:schemeClr val="accent4">
                    <a:lumMod val="75000"/>
                  </a:schemeClr>
                </a:solidFill>
                <a:latin typeface="Montserrat" panose="00000500000000000000" pitchFamily="2" charset="0"/>
                <a:cs typeface="Arial" panose="020B0604020202020204" pitchFamily="34" charset="0"/>
              </a:rPr>
              <a:t> Contratación indebida</a:t>
            </a:r>
            <a:r>
              <a:rPr lang="es-ES" sz="1400" b="1" dirty="0">
                <a:solidFill>
                  <a:schemeClr val="accent4">
                    <a:lumMod val="75000"/>
                  </a:schemeClr>
                </a:solidFill>
                <a:latin typeface="Montserrat" panose="00000500000000000000" pitchFamily="2" charset="0"/>
                <a:cs typeface="Arial" panose="020B0604020202020204" pitchFamily="34" charset="0"/>
              </a:rPr>
              <a:t> </a:t>
            </a:r>
            <a:endParaRPr lang="es-MX" sz="1400" dirty="0">
              <a:solidFill>
                <a:schemeClr val="accent4">
                  <a:lumMod val="75000"/>
                </a:schemeClr>
              </a:solidFill>
              <a:latin typeface="Montserrat" panose="00000500000000000000" pitchFamily="2" charset="0"/>
              <a:cs typeface="Arial" panose="020B0604020202020204" pitchFamily="34" charset="0"/>
            </a:endParaRPr>
          </a:p>
          <a:p>
            <a:pPr algn="just"/>
            <a:endParaRPr lang="es-ES" sz="1400" dirty="0">
              <a:solidFill>
                <a:srgbClr val="B68400"/>
              </a:solidFill>
              <a:latin typeface="Montserrat" panose="00000500000000000000" pitchFamily="2" charset="0"/>
              <a:cs typeface="Arial" panose="020B0604020202020204" pitchFamily="34" charset="0"/>
            </a:endParaRPr>
          </a:p>
          <a:p>
            <a:pPr algn="just"/>
            <a:r>
              <a:rPr lang="es-ES" sz="1400" dirty="0">
                <a:solidFill>
                  <a:schemeClr val="tx1"/>
                </a:solidFill>
                <a:latin typeface="Montserrat" panose="00000500000000000000" pitchFamily="2" charset="0"/>
                <a:cs typeface="Arial" panose="020B0604020202020204" pitchFamily="34" charset="0"/>
              </a:rPr>
              <a:t>La comete la servidora o el servidor público que: </a:t>
            </a:r>
            <a:r>
              <a:rPr lang="es-ES" sz="1400" b="1" u="sng" dirty="0">
                <a:solidFill>
                  <a:schemeClr val="tx1"/>
                </a:solidFill>
                <a:latin typeface="Montserrat" panose="00000500000000000000" pitchFamily="2" charset="0"/>
                <a:cs typeface="Arial" panose="020B0604020202020204" pitchFamily="34" charset="0"/>
              </a:rPr>
              <a:t>autoriza cualquier tipo de contratación, así como la selección, nombramiento o designación, de quien se encuentre impedido</a:t>
            </a:r>
            <a:r>
              <a:rPr lang="es-ES" sz="1400" u="sng" dirty="0">
                <a:solidFill>
                  <a:schemeClr val="tx1"/>
                </a:solidFill>
                <a:latin typeface="Montserrat" panose="00000500000000000000" pitchFamily="2" charset="0"/>
                <a:cs typeface="Arial" panose="020B0604020202020204" pitchFamily="34" charset="0"/>
              </a:rPr>
              <a:t>/a por disposición legal o inhabilitado/a por resolución de autoridad competente </a:t>
            </a:r>
            <a:r>
              <a:rPr lang="es-ES" sz="1400" dirty="0">
                <a:solidFill>
                  <a:schemeClr val="tx1"/>
                </a:solidFill>
                <a:latin typeface="Montserrat" panose="00000500000000000000" pitchFamily="2" charset="0"/>
                <a:cs typeface="Arial" panose="020B0604020202020204" pitchFamily="34" charset="0"/>
              </a:rPr>
              <a:t>para ocupar un empleo, cargo o comisión en el servicio público o inhabilitado/a para realizar contrataciones con los entes públicos, siempre que en el caso de las inhabilitaciones, al momento de la autorización, éstas se encuentren inscritas en el Sistema Nacional de Servidores Públicos y Particulares Sancionados de la Plataforma Digital Nacional. </a:t>
            </a:r>
            <a:endParaRPr lang="es-MX" sz="1400" dirty="0">
              <a:solidFill>
                <a:schemeClr val="tx1"/>
              </a:solidFill>
              <a:latin typeface="Montserrat" panose="00000500000000000000" pitchFamily="2" charset="0"/>
              <a:cs typeface="Arial" panose="020B0604020202020204" pitchFamily="34" charset="0"/>
            </a:endParaRPr>
          </a:p>
          <a:p>
            <a:pPr algn="just"/>
            <a:endParaRPr lang="es-MX" sz="1400" dirty="0">
              <a:solidFill>
                <a:srgbClr val="B68400"/>
              </a:solidFill>
              <a:latin typeface="Montserrat" panose="00000500000000000000" pitchFamily="2" charset="0"/>
              <a:cs typeface="Arial" panose="020B0604020202020204" pitchFamily="34" charset="0"/>
            </a:endParaRPr>
          </a:p>
          <a:p>
            <a:pPr algn="just"/>
            <a:endParaRPr lang="es-MX" dirty="0">
              <a:solidFill>
                <a:schemeClr val="accent4">
                  <a:lumMod val="75000"/>
                </a:schemeClr>
              </a:solidFill>
              <a:latin typeface="Montserrat" panose="00000500000000000000" pitchFamily="2" charset="0"/>
              <a:cs typeface="Arial" panose="020B0604020202020204" pitchFamily="34" charset="0"/>
            </a:endParaRPr>
          </a:p>
          <a:p>
            <a:pPr algn="just"/>
            <a:r>
              <a:rPr lang="es-ES" b="1" dirty="0">
                <a:solidFill>
                  <a:schemeClr val="accent4">
                    <a:lumMod val="75000"/>
                  </a:schemeClr>
                </a:solidFill>
                <a:latin typeface="Montserrat" panose="00000500000000000000" pitchFamily="2" charset="0"/>
                <a:cs typeface="Arial" panose="020B0604020202020204" pitchFamily="34" charset="0"/>
              </a:rPr>
              <a:t> Conflicto de Interés</a:t>
            </a:r>
            <a:endParaRPr lang="es-MX" dirty="0">
              <a:solidFill>
                <a:schemeClr val="accent4">
                  <a:lumMod val="75000"/>
                </a:schemeClr>
              </a:solidFill>
              <a:latin typeface="Montserrat" panose="00000500000000000000" pitchFamily="2" charset="0"/>
              <a:cs typeface="Arial" panose="020B0604020202020204" pitchFamily="34" charset="0"/>
            </a:endParaRPr>
          </a:p>
          <a:p>
            <a:pPr algn="just"/>
            <a:endParaRPr lang="es-ES" sz="1400" dirty="0">
              <a:solidFill>
                <a:srgbClr val="B68400"/>
              </a:solidFill>
              <a:latin typeface="Montserrat" panose="00000500000000000000" pitchFamily="2" charset="0"/>
              <a:cs typeface="Arial" panose="020B0604020202020204" pitchFamily="34" charset="0"/>
            </a:endParaRPr>
          </a:p>
          <a:p>
            <a:pPr algn="just"/>
            <a:r>
              <a:rPr lang="es-ES" sz="1400" dirty="0">
                <a:solidFill>
                  <a:schemeClr val="tx1"/>
                </a:solidFill>
                <a:latin typeface="Montserrat" panose="00000500000000000000" pitchFamily="2" charset="0"/>
                <a:cs typeface="Arial" panose="020B0604020202020204" pitchFamily="34" charset="0"/>
              </a:rPr>
              <a:t>Tráfico de influencias Incurre en ella la servidora o el servidor público que: </a:t>
            </a:r>
            <a:r>
              <a:rPr lang="es-ES" sz="1400" b="1" dirty="0">
                <a:solidFill>
                  <a:schemeClr val="tx1"/>
                </a:solidFill>
                <a:latin typeface="Montserrat" panose="00000500000000000000" pitchFamily="2" charset="0"/>
                <a:cs typeface="Arial" panose="020B0604020202020204" pitchFamily="34" charset="0"/>
              </a:rPr>
              <a:t>utiliza la posición que su empleo</a:t>
            </a:r>
            <a:r>
              <a:rPr lang="es-ES" sz="1400" dirty="0">
                <a:solidFill>
                  <a:schemeClr val="tx1"/>
                </a:solidFill>
                <a:latin typeface="Montserrat" panose="00000500000000000000" pitchFamily="2" charset="0"/>
                <a:cs typeface="Arial" panose="020B0604020202020204" pitchFamily="34" charset="0"/>
              </a:rPr>
              <a:t>, cargo o comisión le </a:t>
            </a:r>
            <a:r>
              <a:rPr lang="es-ES" sz="1400" b="1" dirty="0">
                <a:solidFill>
                  <a:schemeClr val="tx1"/>
                </a:solidFill>
                <a:latin typeface="Montserrat" panose="00000500000000000000" pitchFamily="2" charset="0"/>
                <a:cs typeface="Arial" panose="020B0604020202020204" pitchFamily="34" charset="0"/>
              </a:rPr>
              <a:t>confiere para inducir a que otro/a servidor/a público/a efectúe, retrase u omita realizar algún acto de su competencia,</a:t>
            </a:r>
            <a:r>
              <a:rPr lang="es-ES" sz="1400" dirty="0">
                <a:solidFill>
                  <a:schemeClr val="tx1"/>
                </a:solidFill>
                <a:latin typeface="Montserrat" panose="00000500000000000000" pitchFamily="2" charset="0"/>
                <a:cs typeface="Arial" panose="020B0604020202020204" pitchFamily="34" charset="0"/>
              </a:rPr>
              <a:t> </a:t>
            </a:r>
            <a:r>
              <a:rPr lang="es-ES" sz="1400" u="sng" dirty="0">
                <a:solidFill>
                  <a:schemeClr val="tx1"/>
                </a:solidFill>
                <a:latin typeface="Montserrat" panose="00000500000000000000" pitchFamily="2" charset="0"/>
                <a:cs typeface="Arial" panose="020B0604020202020204" pitchFamily="34" charset="0"/>
              </a:rPr>
              <a:t>para generar cualquier beneficio, provecho o ventaja para sí o para su cónyuge, parientes, terceras personas con las que tenga una relación profesional, laboral o de negocios o para socios/as o sociedades de las que sean parte</a:t>
            </a:r>
            <a:r>
              <a:rPr lang="es-ES" sz="1400" dirty="0">
                <a:solidFill>
                  <a:schemeClr val="tx1"/>
                </a:solidFill>
                <a:latin typeface="Montserrat" panose="00000500000000000000" pitchFamily="2" charset="0"/>
                <a:cs typeface="Arial" panose="020B0604020202020204" pitchFamily="34" charset="0"/>
              </a:rPr>
              <a:t>.</a:t>
            </a:r>
            <a:r>
              <a:rPr lang="es-ES" sz="1400" dirty="0">
                <a:solidFill>
                  <a:srgbClr val="B68400"/>
                </a:solidFill>
                <a:latin typeface="Montserrat" panose="00000500000000000000" pitchFamily="2" charset="0"/>
                <a:cs typeface="Arial" panose="020B0604020202020204" pitchFamily="34" charset="0"/>
              </a:rPr>
              <a:t> </a:t>
            </a:r>
            <a:endParaRPr lang="es-MX" sz="1400" dirty="0">
              <a:solidFill>
                <a:srgbClr val="B68400"/>
              </a:solidFill>
              <a:latin typeface="Montserrat" panose="00000500000000000000" pitchFamily="2" charset="0"/>
              <a:cs typeface="Arial" panose="020B0604020202020204" pitchFamily="34" charset="0"/>
            </a:endParaRPr>
          </a:p>
        </p:txBody>
      </p:sp>
      <p:sp>
        <p:nvSpPr>
          <p:cNvPr id="6" name="CuadroTexto 5"/>
          <p:cNvSpPr txBox="1"/>
          <p:nvPr/>
        </p:nvSpPr>
        <p:spPr>
          <a:xfrm>
            <a:off x="1736035" y="181058"/>
            <a:ext cx="8560905" cy="521970"/>
          </a:xfrm>
          <a:prstGeom prst="rect">
            <a:avLst/>
          </a:prstGeom>
          <a:noFill/>
        </p:spPr>
        <p:txBody>
          <a:bodyPr wrap="square" rtlCol="0">
            <a:spAutoFit/>
          </a:bodyPr>
          <a:p>
            <a:pPr algn="ctr"/>
            <a:r>
              <a:rPr lang="es-MX" sz="2800" b="1" dirty="0" smtClean="0">
                <a:solidFill>
                  <a:srgbClr val="9D2449"/>
                </a:solidFill>
                <a:latin typeface="Montserrat" panose="00000500000000000000" pitchFamily="2" charset="0"/>
              </a:rPr>
              <a:t>FALTAS ADMINISTRATIVAS GRAVES</a:t>
            </a:r>
            <a:endParaRPr lang="es-MX" sz="2800" b="1" dirty="0" smtClean="0">
              <a:solidFill>
                <a:srgbClr val="9D2449"/>
              </a:solidFill>
              <a:latin typeface="Montserrat" panose="00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p:cNvSpPr/>
          <p:nvPr/>
        </p:nvSpPr>
        <p:spPr>
          <a:xfrm>
            <a:off x="1620805" y="278175"/>
            <a:ext cx="8950288" cy="10147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2000" b="1" spc="50" dirty="0">
                <a:ln w="11430"/>
                <a:solidFill>
                  <a:srgbClr val="9D2449"/>
                </a:solidFill>
                <a:latin typeface="Montserrat" panose="00000500000000000000" pitchFamily="2" charset="0"/>
                <a:cs typeface="Arial" panose="020B0604020202020204" pitchFamily="34" charset="0"/>
              </a:rPr>
              <a:t>Las sanciones administrativas para los servidores públicos  o servidor público están previstas en los artículos 78 a 80 de la Ley General de Responsabilidades Administrativas y son: </a:t>
            </a:r>
            <a:endParaRPr lang="es-ES" sz="2000" b="1" spc="50" dirty="0">
              <a:ln w="11430"/>
              <a:solidFill>
                <a:srgbClr val="9D2449"/>
              </a:solidFill>
              <a:latin typeface="Montserrat" panose="00000500000000000000" pitchFamily="2" charset="0"/>
              <a:cs typeface="Arial" panose="020B0604020202020204" pitchFamily="34" charset="0"/>
            </a:endParaRPr>
          </a:p>
        </p:txBody>
      </p:sp>
      <p:sp>
        <p:nvSpPr>
          <p:cNvPr id="6" name="CuadroTexto 5"/>
          <p:cNvSpPr txBox="1"/>
          <p:nvPr/>
        </p:nvSpPr>
        <p:spPr>
          <a:xfrm>
            <a:off x="779106" y="1530640"/>
            <a:ext cx="10790042" cy="646331"/>
          </a:xfrm>
          <a:prstGeom prst="rect">
            <a:avLst/>
          </a:prstGeom>
          <a:noFill/>
        </p:spPr>
        <p:txBody>
          <a:bodyPr wrap="square" rtlCol="0">
            <a:spAutoFit/>
          </a:bodyPr>
          <a:lstStyle/>
          <a:p>
            <a:r>
              <a:rPr lang="es-MX" dirty="0">
                <a:latin typeface="Montserrat" panose="00000500000000000000" pitchFamily="2" charset="0"/>
                <a:cs typeface="Arial" panose="020B0604020202020204" pitchFamily="34" charset="0"/>
              </a:rPr>
              <a:t>Las sanciones administrativas que imponga el Tribunal a los Servidores Públicos, derivado de los procedimientos por la comisión de faltas administrativas graves, consistirán en:</a:t>
            </a:r>
            <a:endParaRPr lang="es-MX" dirty="0">
              <a:latin typeface="Montserrat" panose="00000500000000000000" pitchFamily="2" charset="0"/>
              <a:cs typeface="Arial" panose="020B0604020202020204" pitchFamily="34" charset="0"/>
            </a:endParaRPr>
          </a:p>
        </p:txBody>
      </p:sp>
      <p:sp>
        <p:nvSpPr>
          <p:cNvPr id="7" name="CuadroTexto 6"/>
          <p:cNvSpPr txBox="1"/>
          <p:nvPr/>
        </p:nvSpPr>
        <p:spPr>
          <a:xfrm>
            <a:off x="5489542" y="2691177"/>
            <a:ext cx="5774805" cy="1815882"/>
          </a:xfrm>
          <a:prstGeom prst="rect">
            <a:avLst/>
          </a:prstGeom>
          <a:noFill/>
        </p:spPr>
        <p:txBody>
          <a:bodyPr wrap="square" rtlCol="0">
            <a:spAutoFit/>
          </a:bodyPr>
          <a:lstStyle/>
          <a:p>
            <a:pPr marL="400050" indent="-400050" algn="just">
              <a:buAutoNum type="romanUcPeriod"/>
            </a:pPr>
            <a:r>
              <a:rPr lang="es-MX" sz="1600" b="1" dirty="0">
                <a:latin typeface="Montserrat" panose="00000500000000000000" pitchFamily="2" charset="0"/>
                <a:cs typeface="Arial" panose="020B0604020202020204" pitchFamily="34" charset="0"/>
              </a:rPr>
              <a:t>Suspensión del empleo, cargo o comisión.</a:t>
            </a:r>
            <a:endParaRPr lang="es-MX" sz="1600" b="1" dirty="0">
              <a:latin typeface="Montserrat" panose="00000500000000000000" pitchFamily="2" charset="0"/>
              <a:cs typeface="Arial" panose="020B0604020202020204" pitchFamily="34" charset="0"/>
            </a:endParaRPr>
          </a:p>
          <a:p>
            <a:pPr marL="400050" indent="-400050" algn="just">
              <a:buAutoNum type="romanUcPeriod"/>
            </a:pPr>
            <a:r>
              <a:rPr lang="es-MX" sz="1600" b="1" dirty="0">
                <a:latin typeface="Montserrat" panose="00000500000000000000" pitchFamily="2" charset="0"/>
                <a:cs typeface="Arial" panose="020B0604020202020204" pitchFamily="34" charset="0"/>
              </a:rPr>
              <a:t>Destitución del empleo, cargo o comisión.</a:t>
            </a:r>
            <a:endParaRPr lang="es-MX" sz="1600" b="1" dirty="0">
              <a:latin typeface="Montserrat" panose="00000500000000000000" pitchFamily="2" charset="0"/>
              <a:cs typeface="Arial" panose="020B0604020202020204" pitchFamily="34" charset="0"/>
            </a:endParaRPr>
          </a:p>
          <a:p>
            <a:pPr marL="400050" indent="-400050" algn="just">
              <a:buAutoNum type="romanUcPeriod"/>
            </a:pPr>
            <a:r>
              <a:rPr lang="es-MX" sz="1600" b="1" dirty="0">
                <a:latin typeface="Montserrat" panose="00000500000000000000" pitchFamily="2" charset="0"/>
                <a:cs typeface="Arial" panose="020B0604020202020204" pitchFamily="34" charset="0"/>
              </a:rPr>
              <a:t>Sanción económica.</a:t>
            </a:r>
            <a:endParaRPr lang="es-MX" sz="1600" b="1" dirty="0">
              <a:latin typeface="Montserrat" panose="00000500000000000000" pitchFamily="2" charset="0"/>
              <a:cs typeface="Arial" panose="020B0604020202020204" pitchFamily="34" charset="0"/>
            </a:endParaRPr>
          </a:p>
          <a:p>
            <a:pPr marL="400050" indent="-400050" algn="just">
              <a:buAutoNum type="romanUcPeriod"/>
            </a:pPr>
            <a:r>
              <a:rPr lang="es-MX" sz="1600" b="1" dirty="0">
                <a:latin typeface="Montserrat" panose="00000500000000000000" pitchFamily="2" charset="0"/>
                <a:cs typeface="Arial" panose="020B0604020202020204" pitchFamily="34" charset="0"/>
              </a:rPr>
              <a:t>Inhabilitación temporal para desempeñar empleos, cargos o comisiones en el servicio público y para participar en adquisiciones, arrendamientos, servicios u obras públicas. </a:t>
            </a:r>
            <a:endParaRPr lang="es-MX" sz="1600" b="1" dirty="0">
              <a:latin typeface="Montserrat" panose="00000500000000000000" pitchFamily="2" charset="0"/>
              <a:cs typeface="Arial" panose="020B0604020202020204" pitchFamily="34" charset="0"/>
            </a:endParaRPr>
          </a:p>
        </p:txBody>
      </p:sp>
      <p:pic>
        <p:nvPicPr>
          <p:cNvPr id="8" name="Picture 2" descr="Suspensión del contrato de trabajo y sus efectos | Gerencie.com."/>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8712" b="89773" l="46250" r="73594">
                        <a14:foregroundMark x1="60469" y1="8712" x2="60469" y2="8712"/>
                      </a14:backgroundRemoval>
                    </a14:imgEffect>
                  </a14:imgLayer>
                </a14:imgProps>
              </a:ext>
              <a:ext uri="{28A0092B-C50C-407E-A947-70E740481C1C}">
                <a14:useLocalDpi xmlns:a14="http://schemas.microsoft.com/office/drawing/2010/main" val="0"/>
              </a:ext>
            </a:extLst>
          </a:blip>
          <a:srcRect l="42913" r="22831"/>
          <a:stretch>
            <a:fillRect/>
          </a:stretch>
        </p:blipFill>
        <p:spPr bwMode="auto">
          <a:xfrm flipH="1">
            <a:off x="2211557" y="2554356"/>
            <a:ext cx="2413452" cy="3010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 y="300914"/>
            <a:ext cx="11781183" cy="923330"/>
          </a:xfrm>
          <a:prstGeom prst="rect">
            <a:avLst/>
          </a:prstGeom>
          <a:noFill/>
        </p:spPr>
        <p:txBody>
          <a:bodyPr wrap="square" rtlCol="0">
            <a:spAutoFit/>
          </a:bodyPr>
          <a:lstStyle/>
          <a:p>
            <a:pPr algn="ctr"/>
            <a:r>
              <a:rPr lang="es-MX" b="1" dirty="0">
                <a:solidFill>
                  <a:srgbClr val="9D2449"/>
                </a:solidFill>
                <a:latin typeface="Montserrat" panose="00000500000000000000" pitchFamily="2" charset="0"/>
                <a:cs typeface="Arial" panose="020B0604020202020204" pitchFamily="34" charset="0"/>
              </a:rPr>
              <a:t>Capítulo II</a:t>
            </a:r>
            <a:endParaRPr lang="es-MX" b="1" dirty="0">
              <a:solidFill>
                <a:srgbClr val="9D2449"/>
              </a:solidFill>
              <a:latin typeface="Montserrat" panose="00000500000000000000" pitchFamily="2" charset="0"/>
              <a:cs typeface="Arial" panose="020B0604020202020204" pitchFamily="34" charset="0"/>
            </a:endParaRPr>
          </a:p>
          <a:p>
            <a:pPr algn="ctr"/>
            <a:r>
              <a:rPr lang="es-MX" b="1" dirty="0">
                <a:solidFill>
                  <a:srgbClr val="9D2449"/>
                </a:solidFill>
                <a:latin typeface="Montserrat" panose="00000500000000000000" pitchFamily="2" charset="0"/>
                <a:cs typeface="Arial" panose="020B0604020202020204" pitchFamily="34" charset="0"/>
              </a:rPr>
              <a:t>DE LA INTEGRIDAD DE LAS PERSONAS MORALES ESTABLECIDA EN LA LEY GENERAL DE RESPONSABILIDADES ADMINISTRATIVAS</a:t>
            </a:r>
            <a:endParaRPr lang="es-MX" b="1" dirty="0">
              <a:solidFill>
                <a:srgbClr val="9D2449"/>
              </a:solidFill>
              <a:latin typeface="Montserrat" panose="00000500000000000000" pitchFamily="2" charset="0"/>
              <a:cs typeface="Arial" panose="020B0604020202020204" pitchFamily="34" charset="0"/>
            </a:endParaRPr>
          </a:p>
        </p:txBody>
      </p:sp>
      <p:sp>
        <p:nvSpPr>
          <p:cNvPr id="6" name="CuadroTexto 5"/>
          <p:cNvSpPr txBox="1"/>
          <p:nvPr/>
        </p:nvSpPr>
        <p:spPr>
          <a:xfrm>
            <a:off x="756234" y="1450200"/>
            <a:ext cx="10268711" cy="830997"/>
          </a:xfrm>
          <a:prstGeom prst="rect">
            <a:avLst/>
          </a:prstGeom>
          <a:noFill/>
        </p:spPr>
        <p:txBody>
          <a:bodyPr wrap="square" rtlCol="0">
            <a:spAutoFit/>
          </a:bodyPr>
          <a:lstStyle/>
          <a:p>
            <a:pPr algn="just"/>
            <a:r>
              <a:rPr lang="es-MX" sz="1600" b="1" dirty="0">
                <a:latin typeface="Montserrat" panose="00000500000000000000" pitchFamily="2" charset="0"/>
                <a:cs typeface="Arial" panose="020B0604020202020204" pitchFamily="34" charset="0"/>
              </a:rPr>
              <a:t>Artículo 25</a:t>
            </a:r>
            <a:r>
              <a:rPr lang="es-MX" sz="1600" dirty="0">
                <a:latin typeface="Montserrat" panose="00000500000000000000" pitchFamily="2" charset="0"/>
                <a:cs typeface="Arial" panose="020B0604020202020204" pitchFamily="34" charset="0"/>
              </a:rPr>
              <a:t>. En la determinación de la responsabilidad de las personas morales a que se refiere la presente Ley, se valorará si cuentan con una política de integridad. Para los efectos de esta Ley, se considerará una política de integridad aquella que cuenta con, al menos, los siguientes elementos:</a:t>
            </a:r>
            <a:endParaRPr lang="es-MX" sz="1600" dirty="0">
              <a:latin typeface="Montserrat" panose="00000500000000000000" pitchFamily="2" charset="0"/>
              <a:cs typeface="Arial" panose="020B0604020202020204" pitchFamily="34" charset="0"/>
            </a:endParaRPr>
          </a:p>
        </p:txBody>
      </p:sp>
      <p:sp>
        <p:nvSpPr>
          <p:cNvPr id="7" name="Rectángulo 6"/>
          <p:cNvSpPr/>
          <p:nvPr/>
        </p:nvSpPr>
        <p:spPr>
          <a:xfrm>
            <a:off x="869099" y="2675160"/>
            <a:ext cx="6984776" cy="2462213"/>
          </a:xfrm>
          <a:prstGeom prst="rect">
            <a:avLst/>
          </a:prstGeom>
        </p:spPr>
        <p:txBody>
          <a:bodyPr wrap="square">
            <a:spAutoFit/>
          </a:bodyPr>
          <a:lstStyle/>
          <a:p>
            <a:pPr marL="400050" indent="-400050">
              <a:buAutoNum type="romanUcPeriod"/>
            </a:pPr>
            <a:r>
              <a:rPr lang="es-MX" sz="1400" b="1" dirty="0">
                <a:latin typeface="Montserrat" panose="00000500000000000000" pitchFamily="2" charset="0"/>
                <a:cs typeface="Arial" panose="020B0604020202020204" pitchFamily="34" charset="0"/>
              </a:rPr>
              <a:t>Un manual de organización y procedimientos.</a:t>
            </a:r>
            <a:endParaRPr lang="es-MX" sz="1400" b="1" dirty="0">
              <a:latin typeface="Montserrat" panose="00000500000000000000" pitchFamily="2" charset="0"/>
              <a:cs typeface="Arial" panose="020B0604020202020204" pitchFamily="34" charset="0"/>
            </a:endParaRPr>
          </a:p>
          <a:p>
            <a:pPr marL="400050" indent="-400050">
              <a:buAutoNum type="romanUcPeriod"/>
            </a:pPr>
            <a:r>
              <a:rPr lang="es-MX" sz="1400" b="1" dirty="0">
                <a:latin typeface="Montserrat" panose="00000500000000000000" pitchFamily="2" charset="0"/>
                <a:cs typeface="Arial" panose="020B0604020202020204" pitchFamily="34" charset="0"/>
              </a:rPr>
              <a:t>Un código de conducta.</a:t>
            </a:r>
            <a:endParaRPr lang="es-MX" sz="1400" b="1" dirty="0">
              <a:latin typeface="Montserrat" panose="00000500000000000000" pitchFamily="2" charset="0"/>
              <a:cs typeface="Arial" panose="020B0604020202020204" pitchFamily="34" charset="0"/>
            </a:endParaRPr>
          </a:p>
          <a:p>
            <a:pPr marL="400050" indent="-400050">
              <a:buAutoNum type="romanUcPeriod"/>
            </a:pPr>
            <a:r>
              <a:rPr lang="es-MX" sz="1400" b="1" dirty="0">
                <a:latin typeface="Montserrat" panose="00000500000000000000" pitchFamily="2" charset="0"/>
                <a:cs typeface="Arial" panose="020B0604020202020204" pitchFamily="34" charset="0"/>
              </a:rPr>
              <a:t>Sistemas adecuados y eficaces de control, vigilancia y auditoría.</a:t>
            </a:r>
            <a:endParaRPr lang="es-MX" sz="1400" b="1" dirty="0">
              <a:latin typeface="Montserrat" panose="00000500000000000000" pitchFamily="2" charset="0"/>
              <a:cs typeface="Arial" panose="020B0604020202020204" pitchFamily="34" charset="0"/>
            </a:endParaRPr>
          </a:p>
          <a:p>
            <a:pPr marL="400050" indent="-400050">
              <a:buAutoNum type="romanUcPeriod"/>
            </a:pPr>
            <a:r>
              <a:rPr lang="es-MX" sz="1400" b="1" dirty="0">
                <a:latin typeface="Montserrat" panose="00000500000000000000" pitchFamily="2" charset="0"/>
                <a:cs typeface="Arial" panose="020B0604020202020204" pitchFamily="34" charset="0"/>
              </a:rPr>
              <a:t>Sistemas adecuados de denuncia.</a:t>
            </a:r>
            <a:endParaRPr lang="es-MX" sz="1400" b="1" dirty="0">
              <a:latin typeface="Montserrat" panose="00000500000000000000" pitchFamily="2" charset="0"/>
              <a:cs typeface="Arial" panose="020B0604020202020204" pitchFamily="34" charset="0"/>
            </a:endParaRPr>
          </a:p>
          <a:p>
            <a:pPr marL="400050" indent="-400050">
              <a:buAutoNum type="romanUcPeriod"/>
            </a:pPr>
            <a:r>
              <a:rPr lang="es-MX" sz="1400" b="1" dirty="0">
                <a:latin typeface="Montserrat" panose="00000500000000000000" pitchFamily="2" charset="0"/>
                <a:cs typeface="Arial" panose="020B0604020202020204" pitchFamily="34" charset="0"/>
              </a:rPr>
              <a:t>Sistemas y procesos adecuados de entrenamiento y capacitación respecto de las medidas de integridad.</a:t>
            </a:r>
            <a:endParaRPr lang="es-MX" sz="1400" b="1" dirty="0">
              <a:latin typeface="Montserrat" panose="00000500000000000000" pitchFamily="2" charset="0"/>
              <a:cs typeface="Arial" panose="020B0604020202020204" pitchFamily="34" charset="0"/>
            </a:endParaRPr>
          </a:p>
          <a:p>
            <a:pPr marL="400050" indent="-400050">
              <a:buAutoNum type="romanUcPeriod"/>
            </a:pPr>
            <a:r>
              <a:rPr lang="es-MX" sz="1400" b="1" dirty="0">
                <a:latin typeface="Montserrat" panose="00000500000000000000" pitchFamily="2" charset="0"/>
                <a:cs typeface="Arial" panose="020B0604020202020204" pitchFamily="34" charset="0"/>
              </a:rPr>
              <a:t>Políticas de recursos humanos tendientes a evitar la incorporación de personas que puedan generar un riesgo a la integridad de la corporación.</a:t>
            </a:r>
            <a:endParaRPr lang="es-MX" sz="1400" b="1" dirty="0">
              <a:latin typeface="Montserrat" panose="00000500000000000000" pitchFamily="2" charset="0"/>
              <a:cs typeface="Arial" panose="020B0604020202020204" pitchFamily="34" charset="0"/>
            </a:endParaRPr>
          </a:p>
          <a:p>
            <a:pPr marL="400050" indent="-400050">
              <a:buAutoNum type="romanUcPeriod"/>
            </a:pPr>
            <a:r>
              <a:rPr lang="es-MX" sz="1400" b="1" dirty="0">
                <a:latin typeface="Montserrat" panose="00000500000000000000" pitchFamily="2" charset="0"/>
                <a:cs typeface="Arial" panose="020B0604020202020204" pitchFamily="34" charset="0"/>
              </a:rPr>
              <a:t>Mecanismos que aseguren en todo momento la transparencia y publicidad de sus intereses.</a:t>
            </a:r>
            <a:endParaRPr lang="es-MX" sz="1400" b="1" dirty="0">
              <a:latin typeface="Montserrat" panose="00000500000000000000" pitchFamily="2" charset="0"/>
              <a:cs typeface="Arial" panose="020B0604020202020204" pitchFamily="34" charset="0"/>
            </a:endParaRPr>
          </a:p>
        </p:txBody>
      </p:sp>
      <p:pic>
        <p:nvPicPr>
          <p:cNvPr id="8" name="Picture 2" descr="Despido del trabajador como sanción disciplinaria | Gerencie.com."/>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7197" b="92424" l="10000" r="90000">
                        <a14:foregroundMark x1="29063" y1="25379" x2="29063" y2="25379"/>
                        <a14:foregroundMark x1="28594" y1="59091" x2="28594" y2="59091"/>
                        <a14:foregroundMark x1="31406" y1="66667" x2="31406" y2="66667"/>
                        <a14:foregroundMark x1="31875" y1="46970" x2="31875" y2="46970"/>
                        <a14:foregroundMark x1="35000" y1="80303" x2="35000" y2="80303"/>
                        <a14:foregroundMark x1="40000" y1="41288" x2="40000" y2="41288"/>
                        <a14:foregroundMark x1="68125" y1="60227" x2="68125" y2="60227"/>
                        <a14:foregroundMark x1="71250" y1="7197" x2="71250" y2="7197"/>
                        <a14:foregroundMark x1="53594" y1="34848" x2="53594" y2="34848"/>
                        <a14:foregroundMark x1="53594" y1="40530" x2="53594" y2="40530"/>
                        <a14:foregroundMark x1="53750" y1="43561" x2="53750" y2="43561"/>
                        <a14:foregroundMark x1="82188" y1="78030" x2="82188" y2="78030"/>
                        <a14:foregroundMark x1="64375" y1="92424" x2="64375" y2="92424"/>
                        <a14:foregroundMark x1="19375" y1="12879" x2="19375" y2="12879"/>
                        <a14:foregroundMark x1="17969" y1="17045" x2="17969" y2="17045"/>
                        <a14:foregroundMark x1="19219" y1="14394" x2="19219" y2="14394"/>
                      </a14:backgroundRemoval>
                    </a14:imgEffect>
                  </a14:imgLayer>
                </a14:imgProps>
              </a:ext>
              <a:ext uri="{28A0092B-C50C-407E-A947-70E740481C1C}">
                <a14:useLocalDpi xmlns:a14="http://schemas.microsoft.com/office/drawing/2010/main" val="0"/>
              </a:ext>
            </a:extLst>
          </a:blip>
          <a:srcRect l="15356" r="15242"/>
          <a:stretch>
            <a:fillRect/>
          </a:stretch>
        </p:blipFill>
        <p:spPr bwMode="auto">
          <a:xfrm>
            <a:off x="8450913" y="3020505"/>
            <a:ext cx="2574032" cy="1529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996007" y="330899"/>
            <a:ext cx="8168410" cy="923330"/>
          </a:xfrm>
          <a:prstGeom prst="rect">
            <a:avLst/>
          </a:prstGeom>
          <a:noFill/>
        </p:spPr>
        <p:txBody>
          <a:bodyPr wrap="square" rtlCol="0">
            <a:spAutoFit/>
          </a:bodyPr>
          <a:lstStyle/>
          <a:p>
            <a:pPr algn="ctr"/>
            <a:r>
              <a:rPr lang="es-MX" b="1" dirty="0">
                <a:solidFill>
                  <a:srgbClr val="9D2449"/>
                </a:solidFill>
                <a:latin typeface="Montserrat" panose="00000500000000000000" pitchFamily="2" charset="0"/>
                <a:cs typeface="Arial" panose="020B0604020202020204" pitchFamily="34" charset="0"/>
              </a:rPr>
              <a:t>Capítulo III </a:t>
            </a:r>
            <a:endParaRPr lang="es-MX" b="1" dirty="0">
              <a:solidFill>
                <a:srgbClr val="9D2449"/>
              </a:solidFill>
              <a:latin typeface="Montserrat" panose="00000500000000000000" pitchFamily="2" charset="0"/>
              <a:cs typeface="Arial" panose="020B0604020202020204" pitchFamily="34" charset="0"/>
            </a:endParaRPr>
          </a:p>
          <a:p>
            <a:pPr algn="ctr"/>
            <a:r>
              <a:rPr lang="es-MX" b="1" dirty="0">
                <a:solidFill>
                  <a:srgbClr val="9D2449"/>
                </a:solidFill>
                <a:latin typeface="Montserrat" panose="00000500000000000000" pitchFamily="2" charset="0"/>
                <a:cs typeface="Arial" panose="020B0604020202020204" pitchFamily="34" charset="0"/>
              </a:rPr>
              <a:t>SANCIONES POR FALTAS DE PARTICULARES ESTABLECIDOS ES LA LEY GENERAL DE RESPONSABILIDADES ADMINISTRATIVAS</a:t>
            </a:r>
            <a:endParaRPr lang="es-MX" dirty="0">
              <a:solidFill>
                <a:srgbClr val="9D2449"/>
              </a:solidFill>
              <a:latin typeface="Montserrat" panose="00000500000000000000" pitchFamily="2" charset="0"/>
              <a:cs typeface="Arial" panose="020B0604020202020204" pitchFamily="34" charset="0"/>
            </a:endParaRPr>
          </a:p>
        </p:txBody>
      </p:sp>
      <p:sp>
        <p:nvSpPr>
          <p:cNvPr id="6" name="CuadroTexto 5"/>
          <p:cNvSpPr txBox="1"/>
          <p:nvPr/>
        </p:nvSpPr>
        <p:spPr>
          <a:xfrm>
            <a:off x="402399" y="1585527"/>
            <a:ext cx="11355626" cy="584775"/>
          </a:xfrm>
          <a:prstGeom prst="rect">
            <a:avLst/>
          </a:prstGeom>
          <a:noFill/>
        </p:spPr>
        <p:txBody>
          <a:bodyPr wrap="square" rtlCol="0">
            <a:spAutoFit/>
          </a:bodyPr>
          <a:lstStyle/>
          <a:p>
            <a:r>
              <a:rPr lang="es-MX" sz="1600" b="1" dirty="0">
                <a:latin typeface="Montserrat" panose="00000500000000000000" pitchFamily="2" charset="0"/>
                <a:cs typeface="Arial" panose="020B0604020202020204" pitchFamily="34" charset="0"/>
              </a:rPr>
              <a:t>Artículo 81. </a:t>
            </a:r>
            <a:r>
              <a:rPr lang="es-MX" sz="1600" dirty="0">
                <a:latin typeface="Montserrat" panose="00000500000000000000" pitchFamily="2" charset="0"/>
                <a:cs typeface="Arial" panose="020B0604020202020204" pitchFamily="34" charset="0"/>
              </a:rPr>
              <a:t>Las sanciones administrativas que deban imponerse por Faltas de particulares por comisión de alguna de las conductas previstas en los Capítulos III y IV del Título Tercero de esta Ley, consistirán en: </a:t>
            </a:r>
            <a:endParaRPr lang="es-MX" sz="1600" dirty="0">
              <a:latin typeface="Montserrat" panose="00000500000000000000" pitchFamily="2" charset="0"/>
              <a:cs typeface="Arial" panose="020B0604020202020204" pitchFamily="34" charset="0"/>
            </a:endParaRPr>
          </a:p>
        </p:txBody>
      </p:sp>
      <p:sp>
        <p:nvSpPr>
          <p:cNvPr id="7" name="Rectángulo 6"/>
          <p:cNvSpPr/>
          <p:nvPr/>
        </p:nvSpPr>
        <p:spPr>
          <a:xfrm>
            <a:off x="4214191" y="2369073"/>
            <a:ext cx="7060502" cy="2062103"/>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I</a:t>
            </a:r>
            <a:r>
              <a:rPr lang="es-MX" sz="1600" b="1" dirty="0">
                <a:latin typeface="Montserrat" panose="00000500000000000000" pitchFamily="2" charset="0"/>
                <a:cs typeface="Arial" panose="020B0604020202020204" pitchFamily="34" charset="0"/>
              </a:rPr>
              <a:t>. TRATANDOSE DE PERSONAS FÍSICAS:</a:t>
            </a:r>
            <a:endParaRPr lang="es-MX" sz="1600" b="1" dirty="0">
              <a:latin typeface="Montserrat" panose="00000500000000000000" pitchFamily="2" charset="0"/>
              <a:cs typeface="Arial" panose="020B0604020202020204" pitchFamily="34" charset="0"/>
            </a:endParaRPr>
          </a:p>
          <a:p>
            <a:endParaRPr lang="es-MX" sz="1600" b="1" dirty="0">
              <a:latin typeface="Montserrat" panose="00000500000000000000" pitchFamily="2" charset="0"/>
              <a:cs typeface="Arial" panose="020B0604020202020204" pitchFamily="34" charset="0"/>
            </a:endParaRPr>
          </a:p>
          <a:p>
            <a:pPr marL="285750" indent="-285750">
              <a:buFontTx/>
              <a:buChar char="-"/>
            </a:pPr>
            <a:r>
              <a:rPr lang="es-MX" sz="1600" dirty="0">
                <a:latin typeface="Montserrat" panose="00000500000000000000" pitchFamily="2" charset="0"/>
                <a:cs typeface="Arial" panose="020B0604020202020204" pitchFamily="34" charset="0"/>
              </a:rPr>
              <a:t>Sanción económica por el equivalente a la cantidad de cien hasta ciento cincuenta mil veces el valor diario de la Unidad de Medida y Actualización.</a:t>
            </a:r>
            <a:endParaRPr lang="es-MX" sz="1600" dirty="0">
              <a:latin typeface="Montserrat" panose="00000500000000000000" pitchFamily="2" charset="0"/>
              <a:cs typeface="Arial" panose="020B0604020202020204" pitchFamily="34" charset="0"/>
            </a:endParaRPr>
          </a:p>
          <a:p>
            <a:endParaRPr lang="es-MX" sz="1600" dirty="0">
              <a:latin typeface="Montserrat" panose="00000500000000000000" pitchFamily="2" charset="0"/>
              <a:cs typeface="Arial" panose="020B0604020202020204" pitchFamily="34" charset="0"/>
            </a:endParaRPr>
          </a:p>
          <a:p>
            <a:pPr marL="285750" indent="-285750">
              <a:buFontTx/>
              <a:buChar char="-"/>
            </a:pPr>
            <a:r>
              <a:rPr lang="es-MX" sz="1600" b="1" dirty="0">
                <a:latin typeface="Montserrat" panose="00000500000000000000" pitchFamily="2" charset="0"/>
                <a:cs typeface="Arial" panose="020B0604020202020204" pitchFamily="34" charset="0"/>
              </a:rPr>
              <a:t> I</a:t>
            </a:r>
            <a:r>
              <a:rPr lang="es-MX" sz="1600" dirty="0">
                <a:latin typeface="Montserrat" panose="00000500000000000000" pitchFamily="2" charset="0"/>
                <a:cs typeface="Arial" panose="020B0604020202020204" pitchFamily="34" charset="0"/>
              </a:rPr>
              <a:t>nhabilitación temporal para participar en adquisiciones, arrendamientos, servicios u obras públicas.</a:t>
            </a:r>
            <a:endParaRPr lang="es-MX" sz="1600" dirty="0">
              <a:latin typeface="Montserrat" panose="00000500000000000000" pitchFamily="2" charset="0"/>
              <a:cs typeface="Arial" panose="020B0604020202020204" pitchFamily="34" charset="0"/>
            </a:endParaRPr>
          </a:p>
        </p:txBody>
      </p:sp>
      <p:pic>
        <p:nvPicPr>
          <p:cNvPr id="8" name="Picture 4" descr="Inversores institucionales | Funding Circle España"/>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9524" b="89881" l="30213" r="47979">
                        <a14:foregroundMark x1="47979" y1="56250" x2="47979" y2="56250"/>
                        <a14:foregroundMark x1="39043" y1="29762" x2="39043" y2="29762"/>
                        <a14:foregroundMark x1="35319" y1="30060" x2="35319" y2="30060"/>
                        <a14:foregroundMark x1="39574" y1="24702" x2="39574" y2="24702"/>
                        <a14:foregroundMark x1="35106" y1="24405" x2="35106" y2="24405"/>
                        <a14:foregroundMark x1="30213" y1="48512" x2="30213" y2="48512"/>
                        <a14:foregroundMark x1="35957" y1="18750" x2="35957" y2="18750"/>
                        <a14:foregroundMark x1="40532" y1="20238" x2="40532" y2="20238"/>
                        <a14:foregroundMark x1="33511" y1="18155" x2="33511" y2="18155"/>
                        <a14:foregroundMark x1="39043" y1="19048" x2="39043" y2="19048"/>
                      </a14:backgroundRemoval>
                    </a14:imgEffect>
                  </a14:imgLayer>
                </a14:imgProps>
              </a:ext>
              <a:ext uri="{28A0092B-C50C-407E-A947-70E740481C1C}">
                <a14:useLocalDpi xmlns:a14="http://schemas.microsoft.com/office/drawing/2010/main" val="0"/>
              </a:ext>
            </a:extLst>
          </a:blip>
          <a:srcRect l="28285" r="50000"/>
          <a:stretch>
            <a:fillRect/>
          </a:stretch>
        </p:blipFill>
        <p:spPr bwMode="auto">
          <a:xfrm>
            <a:off x="1238402" y="2037769"/>
            <a:ext cx="2511963" cy="4134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30086" y="1733668"/>
            <a:ext cx="6570645" cy="3539430"/>
          </a:xfrm>
          <a:prstGeom prst="rect">
            <a:avLst/>
          </a:prstGeom>
          <a:noFill/>
        </p:spPr>
        <p:txBody>
          <a:bodyPr wrap="square" rtlCol="0">
            <a:spAutoFit/>
          </a:bodyPr>
          <a:lstStyle/>
          <a:p>
            <a:r>
              <a:rPr lang="es-MX" sz="1600" b="1" dirty="0">
                <a:latin typeface="Montserrat" panose="00000500000000000000" pitchFamily="2" charset="0"/>
                <a:cs typeface="Arial" panose="020B0604020202020204" pitchFamily="34" charset="0"/>
              </a:rPr>
              <a:t>II. Tratándose de personas morales:</a:t>
            </a:r>
            <a:endParaRPr lang="es-MX" sz="1600" b="1" dirty="0">
              <a:latin typeface="Montserrat" panose="00000500000000000000" pitchFamily="2" charset="0"/>
              <a:cs typeface="Arial" panose="020B0604020202020204" pitchFamily="34" charset="0"/>
            </a:endParaRPr>
          </a:p>
          <a:p>
            <a:endParaRPr lang="es-MX" sz="1600" b="1" dirty="0">
              <a:latin typeface="Montserrat" panose="00000500000000000000" pitchFamily="2" charset="0"/>
              <a:cs typeface="Arial" panose="020B0604020202020204" pitchFamily="34" charset="0"/>
            </a:endParaRPr>
          </a:p>
          <a:p>
            <a:pPr marL="285750" indent="-285750">
              <a:buFontTx/>
              <a:buChar char="-"/>
            </a:pPr>
            <a:r>
              <a:rPr lang="es-MX" sz="1600" dirty="0">
                <a:latin typeface="Montserrat" panose="00000500000000000000" pitchFamily="2" charset="0"/>
                <a:cs typeface="Arial" panose="020B0604020202020204" pitchFamily="34" charset="0"/>
              </a:rPr>
              <a:t>Sanción económica que podrá alcanzar hasta dos tantos de los beneficios obtenidos, en caso de no haberlos obtenido, por el equivalente a la cantidad de mil hasta un millón quinientas mil veces el valor diario de la Unidad de Medida y Actualización.</a:t>
            </a:r>
            <a:endParaRPr lang="es-MX" sz="1600" dirty="0">
              <a:latin typeface="Montserrat" panose="00000500000000000000" pitchFamily="2" charset="0"/>
              <a:cs typeface="Arial" panose="020B0604020202020204" pitchFamily="34" charset="0"/>
            </a:endParaRPr>
          </a:p>
          <a:p>
            <a:endParaRPr lang="es-MX" sz="1600" dirty="0">
              <a:latin typeface="Montserrat" panose="00000500000000000000" pitchFamily="2" charset="0"/>
              <a:cs typeface="Arial" panose="020B0604020202020204" pitchFamily="34" charset="0"/>
            </a:endParaRPr>
          </a:p>
          <a:p>
            <a:pPr marL="285750" indent="-285750">
              <a:buFontTx/>
              <a:buChar char="-"/>
            </a:pPr>
            <a:r>
              <a:rPr lang="es-MX" sz="1600" dirty="0">
                <a:latin typeface="Montserrat" panose="00000500000000000000" pitchFamily="2" charset="0"/>
                <a:cs typeface="Arial" panose="020B0604020202020204" pitchFamily="34" charset="0"/>
              </a:rPr>
              <a:t>Inhabilitación temporal para participar en adquisiciones, arrendamientos, servicios u obras públicas.</a:t>
            </a:r>
            <a:endParaRPr lang="es-MX" sz="1600" dirty="0">
              <a:latin typeface="Montserrat" panose="00000500000000000000" pitchFamily="2" charset="0"/>
              <a:cs typeface="Arial" panose="020B0604020202020204" pitchFamily="34" charset="0"/>
            </a:endParaRPr>
          </a:p>
          <a:p>
            <a:pPr marL="285750" indent="-285750">
              <a:buFontTx/>
              <a:buChar char="-"/>
            </a:pPr>
            <a:endParaRPr lang="es-MX" sz="1600" dirty="0">
              <a:latin typeface="Montserrat" panose="00000500000000000000" pitchFamily="2" charset="0"/>
              <a:cs typeface="Arial" panose="020B0604020202020204" pitchFamily="34" charset="0"/>
            </a:endParaRPr>
          </a:p>
          <a:p>
            <a:pPr marL="285750" indent="-285750">
              <a:buFontTx/>
              <a:buChar char="-"/>
            </a:pPr>
            <a:r>
              <a:rPr lang="es-MX" sz="1600" dirty="0">
                <a:latin typeface="Montserrat" panose="00000500000000000000" pitchFamily="2" charset="0"/>
                <a:cs typeface="Arial" panose="020B0604020202020204" pitchFamily="34" charset="0"/>
              </a:rPr>
              <a:t>La suspensión de actividades.</a:t>
            </a:r>
            <a:endParaRPr lang="es-MX" sz="1600" dirty="0">
              <a:latin typeface="Montserrat" panose="00000500000000000000" pitchFamily="2" charset="0"/>
              <a:cs typeface="Arial" panose="020B0604020202020204" pitchFamily="34" charset="0"/>
            </a:endParaRPr>
          </a:p>
          <a:p>
            <a:pPr marL="285750" indent="-285750">
              <a:buFontTx/>
              <a:buChar char="-"/>
            </a:pPr>
            <a:endParaRPr lang="es-MX" sz="1600" dirty="0">
              <a:latin typeface="Montserrat" panose="00000500000000000000" pitchFamily="2" charset="0"/>
              <a:cs typeface="Arial" panose="020B0604020202020204" pitchFamily="34" charset="0"/>
            </a:endParaRPr>
          </a:p>
          <a:p>
            <a:pPr marL="285750" indent="-285750">
              <a:buFontTx/>
              <a:buChar char="-"/>
            </a:pPr>
            <a:r>
              <a:rPr lang="es-MX" sz="1600" dirty="0">
                <a:latin typeface="Montserrat" panose="00000500000000000000" pitchFamily="2" charset="0"/>
                <a:cs typeface="Arial" panose="020B0604020202020204" pitchFamily="34" charset="0"/>
              </a:rPr>
              <a:t>Disolución de la sociedad respectiva.</a:t>
            </a:r>
            <a:endParaRPr lang="es-MX" sz="1600" dirty="0">
              <a:latin typeface="Montserrat" panose="00000500000000000000" pitchFamily="2" charset="0"/>
              <a:cs typeface="Arial" panose="020B0604020202020204" pitchFamily="34" charset="0"/>
            </a:endParaRPr>
          </a:p>
        </p:txBody>
      </p:sp>
      <p:sp>
        <p:nvSpPr>
          <p:cNvPr id="6" name="CuadroTexto 5"/>
          <p:cNvSpPr txBox="1"/>
          <p:nvPr/>
        </p:nvSpPr>
        <p:spPr>
          <a:xfrm>
            <a:off x="1187624" y="476672"/>
            <a:ext cx="9930950" cy="923330"/>
          </a:xfrm>
          <a:prstGeom prst="rect">
            <a:avLst/>
          </a:prstGeom>
          <a:noFill/>
        </p:spPr>
        <p:txBody>
          <a:bodyPr wrap="square" rtlCol="0">
            <a:spAutoFit/>
          </a:bodyPr>
          <a:lstStyle/>
          <a:p>
            <a:pPr algn="ctr"/>
            <a:r>
              <a:rPr lang="es-MX" b="1" dirty="0">
                <a:solidFill>
                  <a:srgbClr val="9D2449"/>
                </a:solidFill>
                <a:latin typeface="Montserrat" panose="00000500000000000000" pitchFamily="2" charset="0"/>
                <a:cs typeface="Arial" panose="020B0604020202020204" pitchFamily="34" charset="0"/>
              </a:rPr>
              <a:t>Capítulo III </a:t>
            </a:r>
            <a:endParaRPr lang="es-MX" b="1" dirty="0">
              <a:solidFill>
                <a:srgbClr val="9D2449"/>
              </a:solidFill>
              <a:latin typeface="Montserrat" panose="00000500000000000000" pitchFamily="2" charset="0"/>
              <a:cs typeface="Arial" panose="020B0604020202020204" pitchFamily="34" charset="0"/>
            </a:endParaRPr>
          </a:p>
          <a:p>
            <a:pPr algn="ctr"/>
            <a:r>
              <a:rPr lang="es-MX" b="1" dirty="0">
                <a:solidFill>
                  <a:srgbClr val="9D2449"/>
                </a:solidFill>
                <a:latin typeface="Montserrat" panose="00000500000000000000" pitchFamily="2" charset="0"/>
                <a:cs typeface="Arial" panose="020B0604020202020204" pitchFamily="34" charset="0"/>
              </a:rPr>
              <a:t>SANCIONES POR FALTAS DE PARTICULARES ESTABLECIDOS ES LA LEY GENERAL DE RESPONSABILIDADES ADMINISTRATIVAS</a:t>
            </a:r>
            <a:endParaRPr lang="es-MX" dirty="0">
              <a:solidFill>
                <a:srgbClr val="9D2449"/>
              </a:solidFill>
              <a:latin typeface="Montserrat" panose="00000500000000000000" pitchFamily="2" charset="0"/>
              <a:cs typeface="Arial" panose="020B0604020202020204" pitchFamily="34" charset="0"/>
            </a:endParaRPr>
          </a:p>
        </p:txBody>
      </p:sp>
      <p:pic>
        <p:nvPicPr>
          <p:cNvPr id="7" name="Picture 4" descr="Inversores institucionales | Funding Circle España"/>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29975" b="85775" l="52332" r="70991">
                        <a14:foregroundMark x1="52234" y1="48512" x2="52234" y2="48512"/>
                        <a14:foregroundMark x1="52766" y1="34226" x2="52766" y2="34226"/>
                        <a14:foregroundMark x1="54468" y1="30655" x2="54468" y2="30655"/>
                        <a14:foregroundMark x1="54681" y1="34226" x2="54681" y2="34226"/>
                        <a14:foregroundMark x1="54894" y1="29762" x2="54894" y2="29762"/>
                        <a14:foregroundMark x1="54787" y1="35417" x2="54787" y2="35417"/>
                        <a14:foregroundMark x1="56915" y1="31845" x2="56915" y2="31845"/>
                        <a14:foregroundMark x1="56383" y1="34524" x2="56383" y2="34524"/>
                        <a14:foregroundMark x1="56383" y1="35714" x2="56383" y2="35714"/>
                        <a14:foregroundMark x1="53085" y1="35119" x2="53085" y2="35119"/>
                        <a14:foregroundMark x1="53404" y1="36905" x2="53404" y2="36905"/>
                      </a14:backgroundRemoval>
                    </a14:imgEffect>
                  </a14:imgLayer>
                </a14:imgProps>
              </a:ext>
              <a:ext uri="{28A0092B-C50C-407E-A947-70E740481C1C}">
                <a14:useLocalDpi xmlns:a14="http://schemas.microsoft.com/office/drawing/2010/main" val="0"/>
              </a:ext>
            </a:extLst>
          </a:blip>
          <a:srcRect l="50000" t="23000" r="26677" b="7250"/>
          <a:stretch>
            <a:fillRect/>
          </a:stretch>
        </p:blipFill>
        <p:spPr bwMode="auto">
          <a:xfrm>
            <a:off x="8189032" y="1733668"/>
            <a:ext cx="2929542" cy="3131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3581400" y="689024"/>
            <a:ext cx="7772400" cy="779464"/>
          </a:xfrm>
        </p:spPr>
        <p:txBody>
          <a:bodyPr>
            <a:normAutofit fontScale="90000"/>
          </a:bodyPr>
          <a:lstStyle/>
          <a:p>
            <a:pPr algn="ctr"/>
            <a:r>
              <a:rPr lang="es-MX" dirty="0"/>
              <a:t>GRACIAS POR SU ATENCIÓN !!</a:t>
            </a:r>
            <a:br>
              <a:rPr lang="es-MX" dirty="0"/>
            </a:br>
            <a:endParaRPr lang="es-MX" dirty="0"/>
          </a:p>
        </p:txBody>
      </p:sp>
      <p:sp>
        <p:nvSpPr>
          <p:cNvPr id="10" name="Marcador de contenido 9"/>
          <p:cNvSpPr>
            <a:spLocks noGrp="1"/>
          </p:cNvSpPr>
          <p:nvPr>
            <p:ph idx="1"/>
          </p:nvPr>
        </p:nvSpPr>
        <p:spPr>
          <a:xfrm>
            <a:off x="4005471" y="2664652"/>
            <a:ext cx="7772400" cy="4351338"/>
          </a:xfrm>
        </p:spPr>
        <p:txBody>
          <a:bodyPr/>
          <a:lstStyle/>
          <a:p>
            <a:pPr algn="ctr"/>
            <a:r>
              <a:rPr lang="es-MX" dirty="0">
                <a:latin typeface="Arial" panose="020B0604020202020204" pitchFamily="34" charset="0"/>
                <a:cs typeface="Arial" panose="020B0604020202020204" pitchFamily="34" charset="0"/>
              </a:rPr>
              <a:t>COORDINACIÓN GENERAL DE </a:t>
            </a:r>
            <a:r>
              <a:rPr lang="es-MX" dirty="0" smtClean="0">
                <a:latin typeface="Arial" panose="020B0604020202020204" pitchFamily="34" charset="0"/>
                <a:cs typeface="Arial" panose="020B0604020202020204" pitchFamily="34" charset="0"/>
              </a:rPr>
              <a:t>TRANSPARENCIA, </a:t>
            </a:r>
            <a:r>
              <a:rPr lang="es-MX" dirty="0">
                <a:latin typeface="Arial" panose="020B0604020202020204" pitchFamily="34" charset="0"/>
                <a:cs typeface="Arial" panose="020B0604020202020204" pitchFamily="34" charset="0"/>
              </a:rPr>
              <a:t>ACCESO A LA </a:t>
            </a:r>
            <a:r>
              <a:rPr lang="es-MX" dirty="0" smtClean="0">
                <a:latin typeface="Arial" panose="020B0604020202020204" pitchFamily="34" charset="0"/>
                <a:cs typeface="Arial" panose="020B0604020202020204" pitchFamily="34" charset="0"/>
              </a:rPr>
              <a:t>INFORMACIÓN PÚBLICA Y PROTECCIÓN DE DATOS PERSONALES</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DIRECCIÓN:  AV. 16 DE SEPTIEMBRE No.95 ENTRE PLUTARCO ELÍAS CALLES E IGNACIO ZARAGOZA</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COLONIA: CENTRO C.P. 77090</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CHETUMAL, QUINTANA ROO, MÉXICO</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TEL.: (983) 129  3258</a:t>
            </a:r>
            <a:endParaRPr lang="es-MX" dirty="0">
              <a:latin typeface="Arial" panose="020B0604020202020204" pitchFamily="34" charset="0"/>
              <a:cs typeface="Arial" panose="020B0604020202020204" pitchFamily="34" charset="0"/>
            </a:endParaRP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Correo: </a:t>
            </a:r>
            <a:r>
              <a:rPr lang="es-MX" dirty="0">
                <a:latin typeface="Arial" panose="020B0604020202020204" pitchFamily="34" charset="0"/>
                <a:cs typeface="Arial" panose="020B0604020202020204" pitchFamily="34" charset="0"/>
                <a:hlinkClick r:id="rId1"/>
              </a:rPr>
              <a:t>transparencia.sabgob@gmail.com</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Página Web: transparencia.qroo.gob.mx</a:t>
            </a:r>
            <a:endParaRPr lang="es-MX" dirty="0">
              <a:latin typeface="Arial" panose="020B0604020202020204" pitchFamily="34" charset="0"/>
              <a:cs typeface="Arial" panose="020B0604020202020204" pitchFamily="34" charset="0"/>
            </a:endParaRPr>
          </a:p>
          <a:p>
            <a:endParaRPr lang="es-MX" dirty="0"/>
          </a:p>
        </p:txBody>
      </p:sp>
      <p:sp>
        <p:nvSpPr>
          <p:cNvPr id="4" name="Marcador de fecha 3"/>
          <p:cNvSpPr>
            <a:spLocks noGrp="1"/>
          </p:cNvSpPr>
          <p:nvPr>
            <p:ph type="dt" sz="half" idx="10"/>
          </p:nvPr>
        </p:nvSpPr>
        <p:spPr/>
        <p:txBody>
          <a:bodyPr/>
          <a:lstStyle/>
          <a:p>
            <a:fld id="{EE22B9D3-F442-4084-AC64-496F95D1BBAB}" type="datetime6">
              <a:rPr lang="es-MX" smtClean="0"/>
            </a:fld>
            <a:endParaRPr lang="es-MX" dirty="0"/>
          </a:p>
        </p:txBody>
      </p:sp>
      <p:sp>
        <p:nvSpPr>
          <p:cNvPr id="5" name="Marcador de número de diapositiva 4"/>
          <p:cNvSpPr>
            <a:spLocks noGrp="1"/>
          </p:cNvSpPr>
          <p:nvPr>
            <p:ph type="sldNum" sz="quarter" idx="12"/>
          </p:nvPr>
        </p:nvSpPr>
        <p:spPr/>
        <p:txBody>
          <a:bodyPr/>
          <a:lstStyle/>
          <a:p>
            <a:fld id="{0EC1F730-D5CE-436A-B62D-4BC9B71028F4}" type="slidenum">
              <a:rPr lang="es-MX" smtClean="0"/>
            </a:fld>
            <a:endParaRPr lang="es-MX"/>
          </a:p>
        </p:txBody>
      </p:sp>
      <p:sp>
        <p:nvSpPr>
          <p:cNvPr id="11" name="Marcador de contenido 10"/>
          <p:cNvSpPr>
            <a:spLocks noGrp="1"/>
          </p:cNvSpPr>
          <p:nvPr>
            <p:ph sz="quarter" idx="13"/>
          </p:nvPr>
        </p:nvSpPr>
        <p:spPr>
          <a:xfrm>
            <a:off x="3581400" y="1595592"/>
            <a:ext cx="7772400" cy="461962"/>
          </a:xfrm>
        </p:spPr>
        <p:txBody>
          <a:bodyPr/>
          <a:lstStyle/>
          <a:p>
            <a:pPr algn="ctr"/>
            <a:r>
              <a:rPr lang="es-MX" dirty="0">
                <a:latin typeface="Arial" panose="020B0604020202020204" pitchFamily="34" charset="0"/>
                <a:cs typeface="Arial" panose="020B0604020202020204" pitchFamily="34" charset="0"/>
              </a:rPr>
              <a:t>MTRO. FÉLIX DÍAZ VILLALOBOS</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Cel.: 9985770191</a:t>
            </a:r>
            <a:endParaRPr lang="es-MX" dirty="0">
              <a:latin typeface="Arial" panose="020B0604020202020204" pitchFamily="34" charset="0"/>
              <a:cs typeface="Arial" panose="020B0604020202020204" pitchFamily="34" charset="0"/>
            </a:endParaRPr>
          </a:p>
          <a:p>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ítulo 3"/>
          <p:cNvSpPr>
            <a:spLocks noGrp="1"/>
          </p:cNvSpPr>
          <p:nvPr>
            <p:ph type="ctrTitle"/>
          </p:nvPr>
        </p:nvSpPr>
        <p:spPr>
          <a:xfrm>
            <a:off x="540385" y="2826385"/>
            <a:ext cx="8308975" cy="697230"/>
          </a:xfrm>
        </p:spPr>
        <p:txBody>
          <a:bodyPr>
            <a:normAutofit/>
          </a:bodyPr>
          <a:p>
            <a:r>
              <a:rPr lang="es-MX" sz="3200" b="1" dirty="0" smtClean="0">
                <a:solidFill>
                  <a:schemeClr val="bg2">
                    <a:lumMod val="25000"/>
                  </a:schemeClr>
                </a:solidFill>
                <a:latin typeface="Montserrat" panose="00000500000000000000" pitchFamily="2" charset="0"/>
                <a:cs typeface="Montserrat" panose="00000500000000000000" pitchFamily="2" charset="0"/>
              </a:rPr>
              <a:t>ÉTICA EN EL SERVICIO PÚBLICO</a:t>
            </a:r>
            <a:endParaRPr lang="es-MX" sz="3200" b="1" dirty="0" smtClean="0">
              <a:solidFill>
                <a:schemeClr val="bg2">
                  <a:lumMod val="25000"/>
                </a:schemeClr>
              </a:solidFill>
              <a:latin typeface="Montserrat" panose="00000500000000000000" pitchFamily="2" charset="0"/>
              <a:cs typeface="Montserrat" panose="00000500000000000000" pitchFamily="2" charset="0"/>
            </a:endParaRPr>
          </a:p>
        </p:txBody>
      </p:sp>
      <p:sp>
        <p:nvSpPr>
          <p:cNvPr id="2" name="Subtítulo 1"/>
          <p:cNvSpPr>
            <a:spLocks noGrp="1"/>
          </p:cNvSpPr>
          <p:nvPr>
            <p:ph type="subTitle" idx="1"/>
          </p:nvPr>
        </p:nvSpPr>
        <p:spPr>
          <a:xfrm>
            <a:off x="880087" y="1818064"/>
            <a:ext cx="7969135" cy="896119"/>
          </a:xfrm>
        </p:spPr>
        <p:txBody>
          <a:bodyPr>
            <a:noAutofit/>
          </a:bodyPr>
          <a:p>
            <a:pPr algn="ctr"/>
            <a:r>
              <a:rPr lang="es-MX" sz="2000" b="1" dirty="0">
                <a:solidFill>
                  <a:schemeClr val="accent4">
                    <a:lumMod val="75000"/>
                  </a:schemeClr>
                </a:solidFill>
                <a:latin typeface="Montserrat" panose="00000500000000000000" pitchFamily="2" charset="0"/>
                <a:cs typeface="Montserrat" panose="00000500000000000000" pitchFamily="2" charset="0"/>
              </a:rPr>
              <a:t>Coordinación General de Transparencia, Acceso a la información Pública y Protección de Datos Personales</a:t>
            </a:r>
            <a:endParaRPr lang="es-MX" sz="2000" b="1" dirty="0">
              <a:solidFill>
                <a:schemeClr val="accent4">
                  <a:lumMod val="75000"/>
                </a:schemeClr>
              </a:solidFill>
              <a:latin typeface="Montserrat" panose="00000500000000000000" pitchFamily="2" charset="0"/>
              <a:cs typeface="Montserrat" panose="00000500000000000000" pitchFamily="2" charset="0"/>
            </a:endParaRPr>
          </a:p>
          <a:p>
            <a:pPr algn="ctr"/>
            <a:endParaRPr lang="es-MX" sz="2000" b="1" dirty="0">
              <a:solidFill>
                <a:schemeClr val="accent4">
                  <a:lumMod val="75000"/>
                </a:schemeClr>
              </a:solidFill>
              <a:latin typeface="Montserrat" panose="00000500000000000000" pitchFamily="2" charset="0"/>
              <a:cs typeface="Montserrat" panose="00000500000000000000" pitchFamily="2" charset="0"/>
            </a:endParaRPr>
          </a:p>
        </p:txBody>
      </p:sp>
      <p:sp>
        <p:nvSpPr>
          <p:cNvPr id="3" name="CuadroTexto 1"/>
          <p:cNvSpPr txBox="1"/>
          <p:nvPr/>
        </p:nvSpPr>
        <p:spPr>
          <a:xfrm>
            <a:off x="1268095" y="321310"/>
            <a:ext cx="6643370" cy="1383665"/>
          </a:xfrm>
          <a:prstGeom prst="rect">
            <a:avLst/>
          </a:prstGeom>
          <a:noFill/>
        </p:spPr>
        <p:txBody>
          <a:bodyPr wrap="square" rtlCol="0">
            <a:spAutoFit/>
          </a:bodyPr>
          <a:p>
            <a:pPr algn="ctr"/>
            <a:r>
              <a:rPr lang="es-MX" sz="2800" b="1" dirty="0" smtClean="0">
                <a:solidFill>
                  <a:srgbClr val="C00000"/>
                </a:solidFill>
                <a:latin typeface="Montserrat" panose="00000500000000000000" pitchFamily="2" charset="0"/>
              </a:rPr>
              <a:t>SECRETARÍA ANTICORRUPCIÓN </a:t>
            </a:r>
            <a:endParaRPr lang="es-MX" sz="2800" b="1" dirty="0" smtClean="0">
              <a:solidFill>
                <a:srgbClr val="C00000"/>
              </a:solidFill>
              <a:latin typeface="Montserrat" panose="00000500000000000000" pitchFamily="2" charset="0"/>
            </a:endParaRPr>
          </a:p>
          <a:p>
            <a:pPr algn="ctr"/>
            <a:r>
              <a:rPr lang="es-MX" sz="2800" b="1" dirty="0" smtClean="0">
                <a:solidFill>
                  <a:srgbClr val="C00000"/>
                </a:solidFill>
                <a:latin typeface="Montserrat" panose="00000500000000000000" pitchFamily="2" charset="0"/>
              </a:rPr>
              <a:t>Y </a:t>
            </a:r>
            <a:endParaRPr lang="es-MX" sz="2800" b="1" dirty="0" smtClean="0">
              <a:solidFill>
                <a:srgbClr val="C00000"/>
              </a:solidFill>
              <a:latin typeface="Montserrat" panose="00000500000000000000" pitchFamily="2" charset="0"/>
            </a:endParaRPr>
          </a:p>
          <a:p>
            <a:pPr algn="ctr"/>
            <a:r>
              <a:rPr lang="es-MX" sz="2800" b="1" dirty="0" smtClean="0">
                <a:solidFill>
                  <a:srgbClr val="C00000"/>
                </a:solidFill>
                <a:latin typeface="Montserrat" panose="00000500000000000000" pitchFamily="2" charset="0"/>
              </a:rPr>
              <a:t>BUEN GOBIERNO</a:t>
            </a:r>
            <a:endParaRPr lang="es-MX" sz="2800" b="1" dirty="0" smtClean="0">
              <a:solidFill>
                <a:srgbClr val="C00000"/>
              </a:solidFill>
              <a:latin typeface="Montserra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677" t="16553" r="35856" b="25562"/>
          <a:stretch>
            <a:fillRect/>
          </a:stretch>
        </p:blipFill>
        <p:spPr bwMode="auto">
          <a:xfrm>
            <a:off x="3701582" y="1162718"/>
            <a:ext cx="6033670" cy="34185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a:picLocks noChangeAspect="1"/>
          </p:cNvPicPr>
          <p:nvPr/>
        </p:nvPicPr>
        <p:blipFill>
          <a:blip r:embed="rId2"/>
          <a:stretch>
            <a:fillRect/>
          </a:stretch>
        </p:blipFill>
        <p:spPr>
          <a:xfrm>
            <a:off x="273685" y="2875915"/>
            <a:ext cx="3364230" cy="2526030"/>
          </a:xfrm>
          <a:prstGeom prst="ellipse">
            <a:avLst/>
          </a:prstGeom>
          <a:ln>
            <a:noFill/>
          </a:ln>
          <a:effectLst>
            <a:softEdge rad="112500"/>
          </a:effectLst>
        </p:spPr>
      </p:pic>
      <p:pic>
        <p:nvPicPr>
          <p:cNvPr id="9" name="Imagen 8"/>
          <p:cNvPicPr>
            <a:picLocks noChangeAspect="1"/>
          </p:cNvPicPr>
          <p:nvPr/>
        </p:nvPicPr>
        <p:blipFill>
          <a:blip r:embed="rId3"/>
          <a:stretch>
            <a:fillRect/>
          </a:stretch>
        </p:blipFill>
        <p:spPr>
          <a:xfrm>
            <a:off x="9328785" y="216535"/>
            <a:ext cx="2664460" cy="1992630"/>
          </a:xfrm>
          <a:prstGeom prst="ellipse">
            <a:avLst/>
          </a:prstGeom>
          <a:ln>
            <a:noFill/>
          </a:ln>
          <a:effectLst>
            <a:softEdge rad="112500"/>
          </a:effectLst>
        </p:spPr>
      </p:pic>
      <p:sp>
        <p:nvSpPr>
          <p:cNvPr id="10" name="CuadroTexto 9"/>
          <p:cNvSpPr txBox="1"/>
          <p:nvPr/>
        </p:nvSpPr>
        <p:spPr>
          <a:xfrm>
            <a:off x="449867" y="372338"/>
            <a:ext cx="3638399"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smtClean="0">
                <a:ln w="0"/>
                <a:latin typeface="Montserrat" panose="00000500000000000000" pitchFamily="2" charset="0"/>
              </a:rPr>
              <a:t> </a:t>
            </a:r>
            <a:r>
              <a:rPr lang="es-MX" sz="2000" b="1" dirty="0" smtClean="0">
                <a:ln w="0"/>
                <a:solidFill>
                  <a:srgbClr val="9D2449"/>
                </a:solidFill>
                <a:latin typeface="Montserrat" panose="00000500000000000000" pitchFamily="2" charset="0"/>
              </a:rPr>
              <a:t>CÓDIGO DE ÉTICA</a:t>
            </a:r>
            <a:endParaRPr lang="es-MX" sz="2000" b="1" dirty="0">
              <a:ln w="0"/>
              <a:solidFill>
                <a:srgbClr val="9D2449"/>
              </a:solidFill>
              <a:latin typeface="Montserrat" panose="00000500000000000000" pitchFamily="2" charset="0"/>
            </a:endParaRPr>
          </a:p>
        </p:txBody>
      </p:sp>
      <p:sp>
        <p:nvSpPr>
          <p:cNvPr id="11" name="CuadroTexto 10"/>
          <p:cNvSpPr txBox="1"/>
          <p:nvPr/>
        </p:nvSpPr>
        <p:spPr>
          <a:xfrm>
            <a:off x="449867" y="974654"/>
            <a:ext cx="4069124"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smtClean="0">
                <a:ln w="0"/>
                <a:solidFill>
                  <a:srgbClr val="B38E5D"/>
                </a:solidFill>
                <a:latin typeface="Montserrat" panose="00000500000000000000" pitchFamily="2" charset="0"/>
              </a:rPr>
              <a:t> CÓDIGO DE CONDUCTA</a:t>
            </a:r>
            <a:endParaRPr lang="es-MX" sz="2000" b="1" dirty="0">
              <a:ln w="0"/>
              <a:solidFill>
                <a:srgbClr val="B38E5D"/>
              </a:solidFill>
              <a:latin typeface="Montserrat" panose="000005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p:nvPr/>
        </p:nvSpPr>
        <p:spPr>
          <a:xfrm>
            <a:off x="2442817" y="304441"/>
            <a:ext cx="6997148" cy="870279"/>
          </a:xfrm>
          <a:prstGeom prst="rect">
            <a:avLst/>
          </a:prstGeom>
          <a:solidFill>
            <a:schemeClr val="bg1"/>
          </a:solidFill>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charset="0"/>
              </a:defRPr>
            </a:lvl9pPr>
          </a:lstStyle>
          <a:p>
            <a:pPr algn="ctr"/>
            <a:r>
              <a:rPr lang="es-MX" sz="2000" b="1" dirty="0">
                <a:solidFill>
                  <a:srgbClr val="9D2449"/>
                </a:solidFill>
                <a:latin typeface="Montserrat" panose="00000500000000000000" pitchFamily="2" charset="0"/>
              </a:rPr>
              <a:t>Conjunto de Normas y valores que una colectividad reconoce como Justos o Correctos</a:t>
            </a:r>
            <a:endParaRPr lang="es-MX" sz="2000" b="1" dirty="0">
              <a:solidFill>
                <a:srgbClr val="9D2449"/>
              </a:solidFill>
              <a:latin typeface="Montserrat" panose="00000500000000000000" pitchFamily="2" charset="0"/>
            </a:endParaRPr>
          </a:p>
        </p:txBody>
      </p:sp>
      <p:pic>
        <p:nvPicPr>
          <p:cNvPr id="6"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9979" t="18129" r="36071" b="25563"/>
          <a:stretch>
            <a:fillRect/>
          </a:stretch>
        </p:blipFill>
        <p:spPr bwMode="auto">
          <a:xfrm>
            <a:off x="8415129" y="1560781"/>
            <a:ext cx="3298347" cy="233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 CuadroTexto"/>
          <p:cNvSpPr txBox="1"/>
          <p:nvPr/>
        </p:nvSpPr>
        <p:spPr>
          <a:xfrm>
            <a:off x="3543423" y="1756706"/>
            <a:ext cx="4999135" cy="1846659"/>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La sabiduría de saber que hacer en cada caso en concreto</a:t>
            </a:r>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Distinguir entre:</a:t>
            </a:r>
            <a:r>
              <a:rPr lang="es-MX" dirty="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Acciones correctas </a:t>
            </a:r>
            <a:endParaRPr lang="es-MX" sz="2000" b="1" dirty="0">
              <a:latin typeface="Arial" panose="020B0604020202020204" pitchFamily="34" charset="0"/>
              <a:cs typeface="Arial" panose="020B0604020202020204" pitchFamily="34" charset="0"/>
            </a:endParaRPr>
          </a:p>
          <a:p>
            <a:endParaRPr lang="es-MX" sz="2000" b="1" dirty="0">
              <a:latin typeface="Arial" panose="020B0604020202020204" pitchFamily="34" charset="0"/>
              <a:cs typeface="Arial" panose="020B0604020202020204" pitchFamily="34" charset="0"/>
            </a:endParaRPr>
          </a:p>
          <a:p>
            <a:r>
              <a:rPr lang="es-MX" sz="2000" b="1" dirty="0">
                <a:latin typeface="Arial" panose="020B0604020202020204" pitchFamily="34" charset="0"/>
                <a:cs typeface="Arial" panose="020B0604020202020204" pitchFamily="34" charset="0"/>
              </a:rPr>
              <a:t>		    Acciones Incorrectas </a:t>
            </a:r>
            <a:endParaRPr lang="es-MX" sz="2000" b="1" dirty="0">
              <a:latin typeface="Arial" panose="020B0604020202020204" pitchFamily="34" charset="0"/>
              <a:cs typeface="Arial" panose="020B0604020202020204" pitchFamily="34" charset="0"/>
            </a:endParaRPr>
          </a:p>
        </p:txBody>
      </p:sp>
      <p:sp>
        <p:nvSpPr>
          <p:cNvPr id="8" name="1 Abrir llave"/>
          <p:cNvSpPr/>
          <p:nvPr/>
        </p:nvSpPr>
        <p:spPr>
          <a:xfrm>
            <a:off x="5525210" y="2629069"/>
            <a:ext cx="144016" cy="834215"/>
          </a:xfrm>
          <a:prstGeom prst="leftBrace">
            <a:avLst>
              <a:gd name="adj1" fmla="val 8333"/>
              <a:gd name="adj2" fmla="val 22597"/>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2"/>
          <a:stretch>
            <a:fillRect/>
          </a:stretch>
        </p:blipFill>
        <p:spPr>
          <a:xfrm>
            <a:off x="214290" y="1662718"/>
            <a:ext cx="3129112" cy="22334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24840" y="197717"/>
            <a:ext cx="10522585" cy="119888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noFill/>
                </a:ln>
                <a:solidFill>
                  <a:schemeClr val="accent4">
                    <a:lumMod val="50000"/>
                  </a:schemeClr>
                </a:solidFill>
                <a:latin typeface="Montserrat" panose="00000500000000000000" pitchFamily="2" charset="0"/>
                <a:cs typeface="Arial" panose="020B0604020202020204" pitchFamily="34" charset="0"/>
              </a:rPr>
              <a:t>Comité Coordinador: </a:t>
            </a:r>
            <a:endParaRPr lang="es-MX" sz="2400" b="1" spc="50" dirty="0">
              <a:ln w="11430">
                <a:noFill/>
              </a:ln>
              <a:solidFill>
                <a:schemeClr val="accent4">
                  <a:lumMod val="50000"/>
                </a:schemeClr>
              </a:solidFill>
              <a:latin typeface="Montserrat" panose="00000500000000000000" pitchFamily="2" charset="0"/>
              <a:cs typeface="Arial" panose="020B0604020202020204" pitchFamily="34" charset="0"/>
            </a:endParaRPr>
          </a:p>
          <a:p>
            <a:pPr algn="ctr"/>
            <a:r>
              <a:rPr lang="es-MX" sz="2400" b="1" spc="50" dirty="0">
                <a:ln w="11430">
                  <a:noFill/>
                </a:ln>
                <a:solidFill>
                  <a:schemeClr val="accent4">
                    <a:lumMod val="50000"/>
                  </a:schemeClr>
                </a:solidFill>
                <a:latin typeface="Montserrat" panose="00000500000000000000" pitchFamily="2" charset="0"/>
                <a:cs typeface="Arial" panose="020B0604020202020204" pitchFamily="34" charset="0"/>
              </a:rPr>
              <a:t>Encargado de la coordinación y eficacia del Sistema Estatal Anticorrupción:</a:t>
            </a:r>
            <a:endParaRPr lang="es-MX" sz="2400" b="1" spc="50" dirty="0">
              <a:ln w="11430">
                <a:noFill/>
              </a:ln>
              <a:solidFill>
                <a:schemeClr val="accent4">
                  <a:lumMod val="50000"/>
                </a:schemeClr>
              </a:solidFill>
              <a:latin typeface="Montserrat" panose="00000500000000000000" pitchFamily="2" charset="0"/>
              <a:cs typeface="Arial" panose="020B0604020202020204" pitchFamily="34" charset="0"/>
            </a:endParaRPr>
          </a:p>
        </p:txBody>
      </p:sp>
      <p:sp>
        <p:nvSpPr>
          <p:cNvPr id="4" name="3 CuadroTexto"/>
          <p:cNvSpPr txBox="1"/>
          <p:nvPr/>
        </p:nvSpPr>
        <p:spPr>
          <a:xfrm>
            <a:off x="-85811" y="4959131"/>
            <a:ext cx="5971308" cy="646331"/>
          </a:xfrm>
          <a:prstGeom prst="rect">
            <a:avLst/>
          </a:prstGeom>
          <a:noFill/>
        </p:spPr>
        <p:txBody>
          <a:bodyPr wrap="square" rtlCol="0">
            <a:spAutoFit/>
          </a:bodyPr>
          <a:lstStyle/>
          <a:p>
            <a:pPr algn="l"/>
            <a:r>
              <a:rPr lang="es-MX" sz="1200" b="1" dirty="0">
                <a:latin typeface="Montserrat" panose="00000500000000000000" pitchFamily="2" charset="0"/>
              </a:rPr>
              <a:t>* LEY DEL SISTEMA ANTICORRUPCIÓN DEL ESTADO DE QUINTANA ROO </a:t>
            </a:r>
            <a:endParaRPr lang="es-MX" sz="1200" b="1" dirty="0">
              <a:latin typeface="Montserrat" panose="00000500000000000000" pitchFamily="2" charset="0"/>
            </a:endParaRPr>
          </a:p>
          <a:p>
            <a:pPr algn="ctr"/>
            <a:r>
              <a:rPr lang="es-MX" sz="1200" b="1" dirty="0">
                <a:latin typeface="Montserrat" panose="00000500000000000000" pitchFamily="2" charset="0"/>
              </a:rPr>
              <a:t>Última reforma publicada en el Periódico Oficial del Estado</a:t>
            </a:r>
            <a:endParaRPr lang="es-MX" sz="1200" b="1" dirty="0">
              <a:latin typeface="Montserrat" panose="00000500000000000000" pitchFamily="2" charset="0"/>
            </a:endParaRPr>
          </a:p>
          <a:p>
            <a:pPr algn="ctr"/>
            <a:r>
              <a:rPr lang="es-MX" sz="1200" b="1" dirty="0">
                <a:latin typeface="Montserrat" panose="00000500000000000000" pitchFamily="2" charset="0"/>
              </a:rPr>
              <a:t> el 21 de diciembre de 2023</a:t>
            </a:r>
            <a:endParaRPr lang="es-MX" sz="1200" b="1" dirty="0">
              <a:latin typeface="Montserrat" panose="00000500000000000000" pitchFamily="2" charset="0"/>
            </a:endParaRPr>
          </a:p>
        </p:txBody>
      </p:sp>
      <p:pic>
        <p:nvPicPr>
          <p:cNvPr id="5" name="Imagen 4" descr="qr-code"/>
          <p:cNvPicPr>
            <a:picLocks noChangeAspect="1"/>
          </p:cNvPicPr>
          <p:nvPr/>
        </p:nvPicPr>
        <p:blipFill>
          <a:blip r:embed="rId1"/>
          <a:stretch>
            <a:fillRect/>
          </a:stretch>
        </p:blipFill>
        <p:spPr>
          <a:xfrm>
            <a:off x="1220585" y="2288829"/>
            <a:ext cx="2036445" cy="1915795"/>
          </a:xfrm>
          <a:prstGeom prst="rect">
            <a:avLst/>
          </a:prstGeom>
        </p:spPr>
      </p:pic>
      <p:sp>
        <p:nvSpPr>
          <p:cNvPr id="6" name="2 Rectángulo"/>
          <p:cNvSpPr/>
          <p:nvPr/>
        </p:nvSpPr>
        <p:spPr>
          <a:xfrm>
            <a:off x="3600565" y="1396597"/>
            <a:ext cx="8286750" cy="3417119"/>
          </a:xfrm>
          <a:prstGeom prst="rect">
            <a:avLst/>
          </a:prstGeom>
        </p:spPr>
        <p:txBody>
          <a:bodyPr wrap="square">
            <a:noAutofit/>
          </a:bodyPr>
          <a:p>
            <a:pPr algn="just"/>
            <a:endParaRPr lang="es-MX" sz="1600" dirty="0">
              <a:solidFill>
                <a:srgbClr val="C00000"/>
              </a:solidFill>
              <a:latin typeface="Montserrat" panose="00000500000000000000" pitchFamily="2" charset="0"/>
            </a:endParaRPr>
          </a:p>
          <a:p>
            <a:pPr algn="ctr"/>
            <a:r>
              <a:rPr lang="es-MX" sz="1600" b="1" dirty="0">
                <a:solidFill>
                  <a:srgbClr val="C00000"/>
                </a:solidFill>
                <a:latin typeface="Montserrat" panose="00000500000000000000" pitchFamily="2" charset="0"/>
              </a:rPr>
              <a:t>* Artículo 10. </a:t>
            </a:r>
            <a:r>
              <a:rPr lang="es-MX" sz="1600" dirty="0">
                <a:solidFill>
                  <a:srgbClr val="C00000"/>
                </a:solidFill>
                <a:latin typeface="Montserrat" panose="00000500000000000000" pitchFamily="2" charset="0"/>
              </a:rPr>
              <a:t>Son integrantes del Comité Coordinador Estatal: </a:t>
            </a:r>
            <a:endParaRPr lang="es-MX" sz="1600" dirty="0">
              <a:solidFill>
                <a:srgbClr val="C00000"/>
              </a:solidFill>
              <a:latin typeface="Montserrat" panose="00000500000000000000" pitchFamily="2" charset="0"/>
            </a:endParaRPr>
          </a:p>
          <a:p>
            <a:pPr algn="ctr"/>
            <a:endParaRPr lang="es-MX" sz="1600" b="1" dirty="0">
              <a:solidFill>
                <a:srgbClr val="C00000"/>
              </a:solidFill>
              <a:latin typeface="Montserrat" panose="00000500000000000000" pitchFamily="2" charset="0"/>
            </a:endParaRPr>
          </a:p>
          <a:p>
            <a:pPr marL="514350" indent="-514350" algn="just">
              <a:buAutoNum type="romanUcPeriod"/>
            </a:pPr>
            <a:r>
              <a:rPr lang="es-MX" sz="1600" dirty="0">
                <a:solidFill>
                  <a:srgbClr val="C00000"/>
                </a:solidFill>
                <a:latin typeface="Montserrat" panose="00000500000000000000" pitchFamily="2" charset="0"/>
              </a:rPr>
              <a:t>Un representante del Comité de Participación Ciudadana, quien lo presidirá; </a:t>
            </a:r>
            <a:endParaRPr lang="es-MX" sz="1600" dirty="0">
              <a:solidFill>
                <a:srgbClr val="C00000"/>
              </a:solidFill>
              <a:latin typeface="Montserrat" panose="00000500000000000000" pitchFamily="2" charset="0"/>
            </a:endParaRPr>
          </a:p>
          <a:p>
            <a:pPr marL="514350" indent="-514350" algn="just">
              <a:buAutoNum type="romanUcPeriod"/>
            </a:pPr>
            <a:r>
              <a:rPr lang="es-MX" sz="1600" dirty="0">
                <a:solidFill>
                  <a:srgbClr val="C00000"/>
                </a:solidFill>
                <a:latin typeface="Montserrat" panose="00000500000000000000" pitchFamily="2" charset="0"/>
              </a:rPr>
              <a:t>El titular de la Auditoría Superior del Estado; </a:t>
            </a:r>
            <a:endParaRPr lang="es-MX" sz="1600" dirty="0">
              <a:solidFill>
                <a:srgbClr val="C00000"/>
              </a:solidFill>
              <a:latin typeface="Montserrat" panose="00000500000000000000" pitchFamily="2" charset="0"/>
            </a:endParaRPr>
          </a:p>
          <a:p>
            <a:pPr marL="514350" indent="-514350" algn="just">
              <a:buAutoNum type="romanUcPeriod"/>
            </a:pPr>
            <a:r>
              <a:rPr lang="es-MX" sz="1600" dirty="0">
                <a:solidFill>
                  <a:srgbClr val="C00000"/>
                </a:solidFill>
                <a:latin typeface="Montserrat" panose="00000500000000000000" pitchFamily="2" charset="0"/>
              </a:rPr>
              <a:t>El titular de la Fiscalía Especializada en Combate a la Corrupción del Estado; </a:t>
            </a:r>
            <a:endParaRPr lang="es-MX" sz="1600" dirty="0">
              <a:solidFill>
                <a:srgbClr val="C00000"/>
              </a:solidFill>
              <a:latin typeface="Montserrat" panose="00000500000000000000" pitchFamily="2" charset="0"/>
            </a:endParaRPr>
          </a:p>
          <a:p>
            <a:pPr marL="514350" indent="-514350" algn="just">
              <a:buAutoNum type="romanUcPeriod"/>
            </a:pPr>
            <a:r>
              <a:rPr lang="es-MX" sz="1600" dirty="0">
                <a:solidFill>
                  <a:srgbClr val="C00000"/>
                </a:solidFill>
                <a:latin typeface="Montserrat" panose="00000500000000000000" pitchFamily="2" charset="0"/>
              </a:rPr>
              <a:t>El titular de la Secretaría Anticorrupción y Buen Gobierno;  </a:t>
            </a:r>
            <a:endParaRPr lang="es-MX" sz="1600" dirty="0">
              <a:solidFill>
                <a:srgbClr val="C00000"/>
              </a:solidFill>
              <a:latin typeface="Montserrat" panose="00000500000000000000" pitchFamily="2" charset="0"/>
            </a:endParaRPr>
          </a:p>
          <a:p>
            <a:pPr marL="514350" indent="-514350" algn="just">
              <a:buAutoNum type="romanUcPeriod"/>
            </a:pPr>
            <a:r>
              <a:rPr lang="es-MX" sz="1600" dirty="0">
                <a:solidFill>
                  <a:srgbClr val="C00000"/>
                </a:solidFill>
                <a:latin typeface="Montserrat" panose="00000500000000000000" pitchFamily="2" charset="0"/>
              </a:rPr>
              <a:t>El Presidente del Tribunal de Justicia Administrativa y Anticorrupción del Estado</a:t>
            </a:r>
            <a:endParaRPr lang="es-MX" sz="1600" dirty="0">
              <a:solidFill>
                <a:srgbClr val="C00000"/>
              </a:solidFill>
              <a:latin typeface="Montserrat" panose="00000500000000000000" pitchFamily="2" charset="0"/>
            </a:endParaRPr>
          </a:p>
          <a:p>
            <a:pPr marL="514350" indent="-514350" algn="just">
              <a:buAutoNum type="romanUcPeriod"/>
            </a:pPr>
            <a:r>
              <a:rPr lang="es-MX" altLang="es-ES" sz="1600" dirty="0">
                <a:solidFill>
                  <a:srgbClr val="C00000"/>
                </a:solidFill>
                <a:latin typeface="Montserrat" panose="00000500000000000000" pitchFamily="2" charset="0"/>
              </a:rPr>
              <a:t> Tribunal de Disciplina Judicial del Poder Judicial del Estado</a:t>
            </a:r>
            <a:endParaRPr lang="es-MX" altLang="es-ES" sz="1600" dirty="0">
              <a:solidFill>
                <a:srgbClr val="C00000"/>
              </a:solidFill>
              <a:latin typeface="Montserrat" panose="000005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p:cNvPicPr>
            <a:picLocks noChangeAspect="1"/>
          </p:cNvPicPr>
          <p:nvPr/>
        </p:nvPicPr>
        <p:blipFill rotWithShape="1">
          <a:blip r:embed="rId1">
            <a:extLst>
              <a:ext uri="{28A0092B-C50C-407E-A947-70E740481C1C}">
                <a14:useLocalDpi xmlns:a14="http://schemas.microsoft.com/office/drawing/2010/main" val="0"/>
              </a:ext>
            </a:extLst>
          </a:blip>
          <a:srcRect b="2955"/>
          <a:stretch>
            <a:fillRect/>
          </a:stretch>
        </p:blipFill>
        <p:spPr>
          <a:xfrm>
            <a:off x="760095" y="0"/>
            <a:ext cx="10587990" cy="47332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723421" y="0"/>
            <a:ext cx="8837549" cy="1143000"/>
          </a:xfrm>
        </p:spPr>
        <p:txBody>
          <a:bodyPr>
            <a:noAutofit/>
          </a:bodyPr>
          <a:lstStyle/>
          <a:p>
            <a:pPr algn="ctr"/>
            <a:r>
              <a:rPr lang="es-MX" sz="2800" b="1" dirty="0" smtClean="0">
                <a:solidFill>
                  <a:srgbClr val="C00000"/>
                </a:solidFill>
                <a:latin typeface="Arial" panose="020B0604020202020204" pitchFamily="34" charset="0"/>
                <a:cs typeface="Arial" panose="020B0604020202020204" pitchFamily="34" charset="0"/>
              </a:rPr>
              <a:t>IMPERATIVO CONDICIONAL E IMPERATIVO CATEGÓRICO</a:t>
            </a:r>
            <a:endParaRPr lang="es-MX" sz="2800" b="1" dirty="0" smtClean="0">
              <a:solidFill>
                <a:srgbClr val="C00000"/>
              </a:solidFill>
              <a:latin typeface="Arial" panose="020B0604020202020204" pitchFamily="34" charset="0"/>
              <a:cs typeface="Arial" panose="020B0604020202020204" pitchFamily="34" charset="0"/>
            </a:endParaRPr>
          </a:p>
        </p:txBody>
      </p:sp>
      <p:sp>
        <p:nvSpPr>
          <p:cNvPr id="6" name="2 Marcador de contenido"/>
          <p:cNvSpPr>
            <a:spLocks noGrp="1"/>
          </p:cNvSpPr>
          <p:nvPr>
            <p:ph idx="1"/>
          </p:nvPr>
        </p:nvSpPr>
        <p:spPr>
          <a:xfrm>
            <a:off x="441960" y="1379220"/>
            <a:ext cx="5654675" cy="3030855"/>
          </a:xfrm>
        </p:spPr>
        <p:txBody>
          <a:bodyPr>
            <a:noAutofit/>
          </a:bodyPr>
          <a:lstStyle/>
          <a:p>
            <a:pPr marL="0" indent="0">
              <a:buNone/>
            </a:pPr>
            <a:r>
              <a:rPr lang="es-MX" sz="1600" b="1" dirty="0">
                <a:solidFill>
                  <a:schemeClr val="accent4">
                    <a:lumMod val="75000"/>
                  </a:schemeClr>
                </a:solidFill>
                <a:latin typeface="Montserrat" panose="00000500000000000000" pitchFamily="2" charset="0"/>
                <a:cs typeface="Montserrat" panose="00000500000000000000" pitchFamily="2" charset="0"/>
              </a:rPr>
              <a:t>Imperativos condicionales:</a:t>
            </a:r>
            <a:endParaRPr lang="es-MX" sz="1600" b="1" dirty="0">
              <a:solidFill>
                <a:schemeClr val="accent4">
                  <a:lumMod val="75000"/>
                </a:schemeClr>
              </a:solidFill>
              <a:latin typeface="Montserrat" panose="00000500000000000000" pitchFamily="2" charset="0"/>
              <a:cs typeface="Montserrat" panose="00000500000000000000" pitchFamily="2" charset="0"/>
            </a:endParaRPr>
          </a:p>
          <a:p>
            <a:pPr marL="0" indent="0">
              <a:buNone/>
            </a:pPr>
            <a:r>
              <a:rPr lang="es-MX" sz="1600" b="1" dirty="0">
                <a:latin typeface="Montserrat" panose="00000500000000000000" pitchFamily="2" charset="0"/>
                <a:cs typeface="Montserrat" panose="00000500000000000000" pitchFamily="2" charset="0"/>
              </a:rPr>
              <a:t>	</a:t>
            </a:r>
            <a:r>
              <a:rPr lang="es-MX" sz="1600" dirty="0">
                <a:latin typeface="Montserrat" panose="00000500000000000000" pitchFamily="2" charset="0"/>
                <a:cs typeface="Montserrat" panose="00000500000000000000" pitchFamily="2" charset="0"/>
              </a:rPr>
              <a:t>-  De acuerdo a un proyecto o compromiso personal: </a:t>
            </a:r>
            <a:endParaRPr lang="es-MX" sz="1600" dirty="0">
              <a:latin typeface="Montserrat" panose="00000500000000000000" pitchFamily="2" charset="0"/>
              <a:cs typeface="Montserrat" panose="00000500000000000000" pitchFamily="2" charset="0"/>
            </a:endParaRPr>
          </a:p>
          <a:p>
            <a:pPr marL="0" indent="0">
              <a:buNone/>
            </a:pPr>
            <a:r>
              <a:rPr lang="es-MX" sz="1600" dirty="0">
                <a:latin typeface="Montserrat" panose="00000500000000000000" pitchFamily="2" charset="0"/>
                <a:cs typeface="Montserrat" panose="00000500000000000000" pitchFamily="2" charset="0"/>
              </a:rPr>
              <a:t>	Ejemplo: debo hacer para …….</a:t>
            </a:r>
            <a:endParaRPr lang="es-MX" sz="1600" dirty="0">
              <a:latin typeface="Montserrat" panose="00000500000000000000" pitchFamily="2" charset="0"/>
              <a:cs typeface="Montserrat" panose="00000500000000000000" pitchFamily="2" charset="0"/>
            </a:endParaRPr>
          </a:p>
          <a:p>
            <a:pPr marL="0" indent="0">
              <a:buNone/>
            </a:pPr>
            <a:endParaRPr lang="es-MX" sz="1600" b="1" dirty="0">
              <a:latin typeface="Montserrat" panose="00000500000000000000" pitchFamily="2" charset="0"/>
              <a:cs typeface="Montserrat" panose="00000500000000000000" pitchFamily="2" charset="0"/>
            </a:endParaRPr>
          </a:p>
          <a:p>
            <a:pPr marL="0" indent="0">
              <a:buNone/>
            </a:pPr>
            <a:r>
              <a:rPr lang="es-MX" sz="1600" b="1" dirty="0">
                <a:solidFill>
                  <a:schemeClr val="accent4">
                    <a:lumMod val="75000"/>
                  </a:schemeClr>
                </a:solidFill>
                <a:latin typeface="Montserrat" panose="00000500000000000000" pitchFamily="2" charset="0"/>
                <a:cs typeface="Montserrat" panose="00000500000000000000" pitchFamily="2" charset="0"/>
              </a:rPr>
              <a:t>Imperativo Categórico:  </a:t>
            </a:r>
            <a:endParaRPr lang="es-MX" sz="1600" b="1" dirty="0" smtClean="0">
              <a:solidFill>
                <a:schemeClr val="accent4">
                  <a:lumMod val="75000"/>
                </a:schemeClr>
              </a:solidFill>
              <a:latin typeface="Montserrat" panose="00000500000000000000" pitchFamily="2" charset="0"/>
              <a:cs typeface="Montserrat" panose="00000500000000000000" pitchFamily="2" charset="0"/>
            </a:endParaRPr>
          </a:p>
          <a:p>
            <a:pPr marL="0" indent="0">
              <a:buNone/>
            </a:pPr>
            <a:r>
              <a:rPr lang="es-MX" sz="1600" dirty="0" smtClean="0">
                <a:latin typeface="Montserrat" panose="00000500000000000000" pitchFamily="2" charset="0"/>
                <a:cs typeface="Montserrat" panose="00000500000000000000" pitchFamily="2" charset="0"/>
              </a:rPr>
              <a:t>El </a:t>
            </a:r>
            <a:r>
              <a:rPr lang="es-MX" sz="1600" dirty="0">
                <a:latin typeface="Montserrat" panose="00000500000000000000" pitchFamily="2" charset="0"/>
                <a:cs typeface="Montserrat" panose="00000500000000000000" pitchFamily="2" charset="0"/>
              </a:rPr>
              <a:t>principio verdaderamente moral</a:t>
            </a:r>
            <a:endParaRPr lang="es-MX" sz="1600" dirty="0">
              <a:latin typeface="Montserrat" panose="00000500000000000000" pitchFamily="2" charset="0"/>
              <a:cs typeface="Montserrat" panose="00000500000000000000" pitchFamily="2" charset="0"/>
            </a:endParaRPr>
          </a:p>
          <a:p>
            <a:pPr marL="0" indent="0">
              <a:buNone/>
            </a:pPr>
            <a:r>
              <a:rPr lang="es-MX" sz="1600" b="1" dirty="0">
                <a:latin typeface="Montserrat" panose="00000500000000000000" pitchFamily="2" charset="0"/>
                <a:cs typeface="Montserrat" panose="00000500000000000000" pitchFamily="2" charset="0"/>
              </a:rPr>
              <a:t> 	</a:t>
            </a:r>
            <a:r>
              <a:rPr lang="es-MX" sz="1600" dirty="0">
                <a:latin typeface="Montserrat" panose="00000500000000000000" pitchFamily="2" charset="0"/>
                <a:cs typeface="Montserrat" panose="00000500000000000000" pitchFamily="2" charset="0"/>
              </a:rPr>
              <a:t>- Desear que la conducta que realizamos se convierta en ley universal</a:t>
            </a:r>
            <a:endParaRPr lang="es-MX" sz="1600" dirty="0">
              <a:latin typeface="Montserrat" panose="00000500000000000000" pitchFamily="2" charset="0"/>
              <a:cs typeface="Montserrat" panose="00000500000000000000" pitchFamily="2" charset="0"/>
            </a:endParaRPr>
          </a:p>
          <a:p>
            <a:pPr marL="0" indent="0">
              <a:buNone/>
            </a:pPr>
            <a:endParaRPr lang="es-MX" sz="1600" dirty="0">
              <a:latin typeface="Arial" panose="020B0604020202020204" pitchFamily="34" charset="0"/>
              <a:cs typeface="Arial" panose="020B0604020202020204" pitchFamily="34" charset="0"/>
            </a:endParaRPr>
          </a:p>
          <a:p>
            <a:pPr marL="0" indent="0">
              <a:buNone/>
            </a:pPr>
            <a:r>
              <a:rPr lang="es-MX" sz="1600" dirty="0">
                <a:cs typeface="Arial" panose="020B0604020202020204" pitchFamily="34" charset="0"/>
              </a:rPr>
              <a:t> </a:t>
            </a:r>
            <a:endParaRPr lang="es-MX" sz="1600" dirty="0">
              <a:cs typeface="Arial" panose="020B0604020202020204" pitchFamily="34" charset="0"/>
            </a:endParaRPr>
          </a:p>
          <a:p>
            <a:pPr marL="0" indent="0" algn="ctr">
              <a:buNone/>
            </a:pPr>
            <a:r>
              <a:rPr lang="es-MX" sz="1600" b="1" dirty="0" smtClean="0">
                <a:solidFill>
                  <a:srgbClr val="C00000"/>
                </a:solidFill>
                <a:latin typeface="Montserrat" panose="00000500000000000000" pitchFamily="2" charset="0"/>
                <a:cs typeface="Montserrat" panose="00000500000000000000" pitchFamily="2" charset="0"/>
              </a:rPr>
              <a:t>“Yo </a:t>
            </a:r>
            <a:r>
              <a:rPr lang="es-MX" sz="1600" b="1" dirty="0">
                <a:solidFill>
                  <a:srgbClr val="C00000"/>
                </a:solidFill>
                <a:latin typeface="Montserrat" panose="00000500000000000000" pitchFamily="2" charset="0"/>
                <a:cs typeface="Montserrat" panose="00000500000000000000" pitchFamily="2" charset="0"/>
              </a:rPr>
              <a:t>deseo que la conducta que hago se convierta en ley </a:t>
            </a:r>
            <a:r>
              <a:rPr lang="es-MX" sz="1600" b="1" dirty="0" smtClean="0">
                <a:solidFill>
                  <a:srgbClr val="C00000"/>
                </a:solidFill>
                <a:latin typeface="Montserrat" panose="00000500000000000000" pitchFamily="2" charset="0"/>
                <a:cs typeface="Montserrat" panose="00000500000000000000" pitchFamily="2" charset="0"/>
              </a:rPr>
              <a:t>universal”</a:t>
            </a:r>
            <a:endParaRPr lang="es-MX" sz="1600" b="1" dirty="0">
              <a:solidFill>
                <a:srgbClr val="C00000"/>
              </a:solidFill>
              <a:latin typeface="Montserrat" panose="00000500000000000000" pitchFamily="2" charset="0"/>
              <a:cs typeface="Montserrat" panose="00000500000000000000" pitchFamily="2" charset="0"/>
            </a:endParaRPr>
          </a:p>
          <a:p>
            <a:pPr marL="0" indent="0">
              <a:buNone/>
            </a:pPr>
            <a:endParaRPr lang="es-MX" sz="1600" b="1" dirty="0">
              <a:latin typeface="Arial" panose="020B0604020202020204" pitchFamily="34" charset="0"/>
              <a:cs typeface="Arial" panose="020B0604020202020204" pitchFamily="34" charset="0"/>
            </a:endParaRPr>
          </a:p>
          <a:p>
            <a:pPr marL="0" indent="0">
              <a:buNone/>
            </a:pPr>
            <a:endParaRPr lang="es-MX" sz="1600" b="1" dirty="0">
              <a:latin typeface="Arial" panose="020B0604020202020204" pitchFamily="34" charset="0"/>
              <a:cs typeface="Arial" panose="020B0604020202020204" pitchFamily="34" charset="0"/>
            </a:endParaRPr>
          </a:p>
        </p:txBody>
      </p:sp>
      <p:sp>
        <p:nvSpPr>
          <p:cNvPr id="7" name="4 CuadroTexto"/>
          <p:cNvSpPr txBox="1"/>
          <p:nvPr/>
        </p:nvSpPr>
        <p:spPr>
          <a:xfrm>
            <a:off x="6499988" y="3823784"/>
            <a:ext cx="5266930" cy="829945"/>
          </a:xfrm>
          <a:prstGeom prst="rect">
            <a:avLst/>
          </a:prstGeom>
          <a:noFill/>
        </p:spPr>
        <p:txBody>
          <a:bodyPr wrap="square" rtlCol="0">
            <a:spAutoFit/>
          </a:bodyPr>
          <a:lstStyle/>
          <a:p>
            <a:pPr algn="ctr"/>
            <a:r>
              <a:rPr lang="es-MX" sz="1600" b="1" dirty="0">
                <a:latin typeface="Montserrat" panose="00000500000000000000" pitchFamily="2" charset="0"/>
                <a:cs typeface="Montserrat" panose="00000500000000000000" pitchFamily="2" charset="0"/>
              </a:rPr>
              <a:t>Es el que no esta condicionado por nada, es mi libre decisión y no soy impulsado por el miedo o otra herramienta o medio de presión. </a:t>
            </a:r>
            <a:endParaRPr lang="es-MX" sz="1600" dirty="0">
              <a:latin typeface="Montserrat" panose="00000500000000000000" pitchFamily="2" charset="0"/>
              <a:cs typeface="Montserrat" panose="00000500000000000000" pitchFamily="2" charset="0"/>
            </a:endParaRPr>
          </a:p>
        </p:txBody>
      </p:sp>
      <p:pic>
        <p:nvPicPr>
          <p:cNvPr id="8" name="Imagen 7"/>
          <p:cNvPicPr>
            <a:picLocks noChangeAspect="1"/>
          </p:cNvPicPr>
          <p:nvPr/>
        </p:nvPicPr>
        <p:blipFill rotWithShape="1">
          <a:blip r:embed="rId1"/>
          <a:srcRect r="20586"/>
          <a:stretch>
            <a:fillRect/>
          </a:stretch>
        </p:blipFill>
        <p:spPr>
          <a:xfrm>
            <a:off x="7406887" y="1143000"/>
            <a:ext cx="3578153" cy="25790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43211" y="167186"/>
            <a:ext cx="8023350" cy="1938992"/>
          </a:xfrm>
          <a:prstGeom prst="rect">
            <a:avLst/>
          </a:prstGeom>
        </p:spPr>
        <p:txBody>
          <a:bodyPr wrap="none">
            <a:spAutoFit/>
          </a:bodyPr>
          <a:lstStyle/>
          <a:p>
            <a:pPr algn="ctr"/>
            <a:r>
              <a:rPr lang="es-ES" sz="3200" b="1" dirty="0">
                <a:solidFill>
                  <a:srgbClr val="9D2449"/>
                </a:solidFill>
                <a:latin typeface="Montserrat" panose="00000500000000000000" pitchFamily="2" charset="0"/>
                <a:cs typeface="Arial" panose="020B0604020202020204" pitchFamily="34" charset="0"/>
              </a:rPr>
              <a:t>CÓDIGO DE ÉTICA CON PESPECTIVA</a:t>
            </a:r>
            <a:endParaRPr lang="es-ES" sz="3200" b="1" dirty="0">
              <a:solidFill>
                <a:srgbClr val="9D2449"/>
              </a:solidFill>
              <a:latin typeface="Montserrat" panose="00000500000000000000" pitchFamily="2" charset="0"/>
              <a:cs typeface="Arial" panose="020B0604020202020204" pitchFamily="34" charset="0"/>
            </a:endParaRPr>
          </a:p>
          <a:p>
            <a:pPr algn="ctr"/>
            <a:r>
              <a:rPr lang="es-ES" sz="3200" b="1" dirty="0">
                <a:solidFill>
                  <a:srgbClr val="9D2449"/>
                </a:solidFill>
                <a:latin typeface="Montserrat" panose="00000500000000000000" pitchFamily="2" charset="0"/>
                <a:cs typeface="Arial" panose="020B0604020202020204" pitchFamily="34" charset="0"/>
              </a:rPr>
              <a:t> DE GENERO EN QUINTANA ROO </a:t>
            </a:r>
            <a:endParaRPr lang="es-ES" sz="3200" b="1" dirty="0">
              <a:solidFill>
                <a:srgbClr val="9D2449"/>
              </a:solidFill>
              <a:latin typeface="Montserrat" panose="00000500000000000000" pitchFamily="2" charset="0"/>
              <a:cs typeface="Arial" panose="020B0604020202020204" pitchFamily="34" charset="0"/>
            </a:endParaRPr>
          </a:p>
          <a:p>
            <a:pPr algn="ctr"/>
            <a:endParaRPr lang="es-ES" sz="3600" b="1" dirty="0">
              <a:latin typeface="Montserrat" panose="00000500000000000000" pitchFamily="2" charset="0"/>
              <a:cs typeface="Arial" panose="020B0604020202020204" pitchFamily="34" charset="0"/>
            </a:endParaRPr>
          </a:p>
          <a:p>
            <a:pPr algn="ctr"/>
            <a:endParaRPr lang="es-ES" sz="2000" b="1" dirty="0">
              <a:latin typeface="Montserrat" panose="00000500000000000000" pitchFamily="2" charset="0"/>
              <a:cs typeface="Arial" panose="020B0604020202020204" pitchFamily="34" charset="0"/>
            </a:endParaRPr>
          </a:p>
        </p:txBody>
      </p:sp>
      <p:pic>
        <p:nvPicPr>
          <p:cNvPr id="7" name="Imagen 6"/>
          <p:cNvPicPr>
            <a:picLocks noChangeAspect="1"/>
          </p:cNvPicPr>
          <p:nvPr/>
        </p:nvPicPr>
        <p:blipFill>
          <a:blip r:embed="rId1"/>
          <a:stretch>
            <a:fillRect/>
          </a:stretch>
        </p:blipFill>
        <p:spPr>
          <a:xfrm>
            <a:off x="806723" y="1457760"/>
            <a:ext cx="4015387" cy="4015387"/>
          </a:xfrm>
          <a:prstGeom prst="rect">
            <a:avLst/>
          </a:prstGeom>
        </p:spPr>
      </p:pic>
      <p:sp>
        <p:nvSpPr>
          <p:cNvPr id="8" name="CuadroTexto 7"/>
          <p:cNvSpPr txBox="1"/>
          <p:nvPr/>
        </p:nvSpPr>
        <p:spPr>
          <a:xfrm>
            <a:off x="5032526" y="3126899"/>
            <a:ext cx="5608970" cy="677108"/>
          </a:xfrm>
          <a:prstGeom prst="rect">
            <a:avLst/>
          </a:prstGeom>
          <a:noFill/>
        </p:spPr>
        <p:txBody>
          <a:bodyPr wrap="square" rtlCol="0">
            <a:spAutoFit/>
          </a:bodyPr>
          <a:lstStyle/>
          <a:p>
            <a:r>
              <a:rPr lang="es-ES" sz="2000" b="1" dirty="0">
                <a:solidFill>
                  <a:srgbClr val="B38E5D"/>
                </a:solidFill>
                <a:latin typeface="Montserrat" panose="00000500000000000000" pitchFamily="2" charset="0"/>
                <a:cs typeface="Arial" panose="020B0604020202020204" pitchFamily="34" charset="0"/>
              </a:rPr>
              <a:t>PUBLICADO 08 DE MARZO 2023 POE</a:t>
            </a:r>
            <a:endParaRPr lang="es-MX" sz="2000" dirty="0">
              <a:solidFill>
                <a:srgbClr val="B38E5D"/>
              </a:solidFill>
              <a:latin typeface="Montserrat" panose="00000500000000000000" pitchFamily="2" charset="0"/>
            </a:endParaRPr>
          </a:p>
          <a:p>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33104" y="95755"/>
            <a:ext cx="4937571" cy="2585323"/>
          </a:xfrm>
          <a:prstGeom prst="rect">
            <a:avLst/>
          </a:prstGeom>
          <a:noFill/>
        </p:spPr>
        <p:txBody>
          <a:bodyPr wrap="square" rtlCol="0">
            <a:spAutoFit/>
          </a:bodyPr>
          <a:lstStyle/>
          <a:p>
            <a:pPr algn="ctr"/>
            <a:r>
              <a:rPr lang="es-MX" sz="2000" b="1" dirty="0" smtClean="0">
                <a:solidFill>
                  <a:srgbClr val="C00000"/>
                </a:solidFill>
                <a:latin typeface="Montserrat" panose="00000500000000000000" pitchFamily="2" charset="0"/>
              </a:rPr>
              <a:t>ACOSO SEXUAL:</a:t>
            </a:r>
            <a:endParaRPr lang="es-MX" sz="2000" b="1" dirty="0" smtClean="0">
              <a:solidFill>
                <a:srgbClr val="C00000"/>
              </a:solidFill>
              <a:latin typeface="Montserrat" panose="00000500000000000000" pitchFamily="2" charset="0"/>
            </a:endParaRPr>
          </a:p>
          <a:p>
            <a:pPr algn="ctr"/>
            <a:endParaRPr lang="es-MX" sz="2000" b="1" dirty="0">
              <a:latin typeface="Montserrat" panose="00000500000000000000" pitchFamily="2" charset="0"/>
            </a:endParaRPr>
          </a:p>
          <a:p>
            <a:pPr algn="just"/>
            <a:r>
              <a:rPr lang="es-MX" b="1" dirty="0">
                <a:latin typeface="Montserrat" panose="00000500000000000000" pitchFamily="2" charset="0"/>
              </a:rPr>
              <a:t> “Es una forma de violencia en la que no hay subordinación, pero sí existe un ejercicio abusivo de poder que conlleva a un estado de indefensión y de riesgo para la víctima”.</a:t>
            </a:r>
            <a:endParaRPr lang="es-MX" b="1" dirty="0">
              <a:latin typeface="Montserrat" panose="00000500000000000000" pitchFamily="2" charset="0"/>
            </a:endParaRPr>
          </a:p>
          <a:p>
            <a:pPr algn="just"/>
            <a:endParaRPr lang="es-MX" sz="1600" b="1" dirty="0">
              <a:latin typeface="Montserrat" panose="00000500000000000000" pitchFamily="2" charset="0"/>
            </a:endParaRPr>
          </a:p>
          <a:p>
            <a:pPr algn="just"/>
            <a:endParaRPr lang="es-MX" sz="1600" b="1" dirty="0">
              <a:latin typeface="Montserrat" panose="00000500000000000000" pitchFamily="2" charset="0"/>
            </a:endParaRPr>
          </a:p>
        </p:txBody>
      </p:sp>
      <p:sp>
        <p:nvSpPr>
          <p:cNvPr id="6" name="Rectángulo 5"/>
          <p:cNvSpPr/>
          <p:nvPr/>
        </p:nvSpPr>
        <p:spPr>
          <a:xfrm>
            <a:off x="932815" y="2280920"/>
            <a:ext cx="4937760" cy="3074670"/>
          </a:xfrm>
          <a:prstGeom prst="rect">
            <a:avLst/>
          </a:prstGeom>
        </p:spPr>
        <p:txBody>
          <a:bodyPr wrap="square">
            <a:noAutofit/>
          </a:bodyPr>
          <a:lstStyle/>
          <a:p>
            <a:pPr algn="ctr"/>
            <a:r>
              <a:rPr lang="es-MX" sz="2000" b="1" dirty="0" smtClean="0">
                <a:solidFill>
                  <a:srgbClr val="B38E5D"/>
                </a:solidFill>
                <a:latin typeface="Montserrat" panose="00000500000000000000" pitchFamily="2" charset="0"/>
              </a:rPr>
              <a:t>HOSTIGAMIENTO SEXUAL:</a:t>
            </a:r>
            <a:endParaRPr lang="es-MX" sz="2000" b="1" dirty="0" smtClean="0">
              <a:solidFill>
                <a:srgbClr val="B38E5D"/>
              </a:solidFill>
              <a:latin typeface="Montserrat" panose="00000500000000000000" pitchFamily="2" charset="0"/>
            </a:endParaRPr>
          </a:p>
          <a:p>
            <a:pPr algn="ctr"/>
            <a:endParaRPr lang="es-MX" sz="2400" b="1" dirty="0"/>
          </a:p>
          <a:p>
            <a:pPr algn="just"/>
            <a:r>
              <a:rPr lang="es-MX" b="1" dirty="0">
                <a:latin typeface="Montserrat" panose="00000500000000000000" pitchFamily="2" charset="0"/>
              </a:rPr>
              <a:t>“De acuerdo con el artículo 13 de la Ley General de Acceso de las Mujeres a una Vida Libre de Violencia, es el ejercicio del poder en una relación de subordinación real de la víctima frente a quien agrede. Se expresa en conductas verbales y físicas, de connotación lasciva y relacionadas con la sexualidad.”</a:t>
            </a:r>
            <a:endParaRPr lang="es-MX" b="1" dirty="0">
              <a:latin typeface="Montserrat" panose="00000500000000000000" pitchFamily="2" charset="0"/>
            </a:endParaRPr>
          </a:p>
        </p:txBody>
      </p:sp>
      <p:pic>
        <p:nvPicPr>
          <p:cNvPr id="7" name="Imagen 6"/>
          <p:cNvPicPr>
            <a:picLocks noChangeAspect="1"/>
          </p:cNvPicPr>
          <p:nvPr/>
        </p:nvPicPr>
        <p:blipFill>
          <a:blip r:embed="rId1"/>
          <a:stretch>
            <a:fillRect/>
          </a:stretch>
        </p:blipFill>
        <p:spPr>
          <a:xfrm>
            <a:off x="7938135" y="191135"/>
            <a:ext cx="2628265" cy="2081530"/>
          </a:xfrm>
          <a:prstGeom prst="rect">
            <a:avLst/>
          </a:prstGeom>
        </p:spPr>
      </p:pic>
      <p:grpSp>
        <p:nvGrpSpPr>
          <p:cNvPr id="8" name="Grupo 7"/>
          <p:cNvGrpSpPr/>
          <p:nvPr/>
        </p:nvGrpSpPr>
        <p:grpSpPr>
          <a:xfrm>
            <a:off x="8060055" y="2578100"/>
            <a:ext cx="1915795" cy="2099945"/>
            <a:chOff x="6228184" y="3316527"/>
            <a:chExt cx="1176516" cy="1445200"/>
          </a:xfrm>
        </p:grpSpPr>
        <p:pic>
          <p:nvPicPr>
            <p:cNvPr id="9" name="Imagen 8"/>
            <p:cNvPicPr>
              <a:picLocks noChangeAspect="1"/>
            </p:cNvPicPr>
            <p:nvPr/>
          </p:nvPicPr>
          <p:blipFill>
            <a:blip r:embed="rId2"/>
            <a:stretch>
              <a:fillRect/>
            </a:stretch>
          </p:blipFill>
          <p:spPr>
            <a:xfrm>
              <a:off x="6516216" y="3429000"/>
              <a:ext cx="888484" cy="1332727"/>
            </a:xfrm>
            <a:prstGeom prst="rect">
              <a:avLst/>
            </a:prstGeom>
          </p:spPr>
        </p:pic>
        <p:sp>
          <p:nvSpPr>
            <p:cNvPr id="10" name="Rectángulo 9"/>
            <p:cNvSpPr/>
            <p:nvPr/>
          </p:nvSpPr>
          <p:spPr>
            <a:xfrm>
              <a:off x="6228184" y="331652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9371</Words>
  <Application>WPS Presentation</Application>
  <PresentationFormat>Panorámica</PresentationFormat>
  <Paragraphs>191</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SimSun</vt:lpstr>
      <vt:lpstr>Wingdings</vt:lpstr>
      <vt:lpstr>Montserrat</vt:lpstr>
      <vt:lpstr>Calibri Light</vt:lpstr>
      <vt:lpstr>Calibri</vt:lpstr>
      <vt:lpstr>Microsoft YaHei</vt:lpstr>
      <vt:lpstr>Arial Unicode MS</vt:lpstr>
      <vt:lpstr>Tema de Office</vt:lpstr>
      <vt:lpstr>PowerPoint 演示文稿</vt:lpstr>
      <vt:lpstr>ÉTICA EN EL SERVICIO PÚBLICO</vt:lpstr>
      <vt:lpstr>PowerPoint 演示文稿</vt:lpstr>
      <vt:lpstr>PowerPoint 演示文稿</vt:lpstr>
      <vt:lpstr>PowerPoint 演示文稿</vt:lpstr>
      <vt:lpstr>PowerPoint 演示文稿</vt:lpstr>
      <vt:lpstr>IMPERATIVO CONDICIONAL E IMPERATIVO CATEGÓRICO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GRACIAS POR SU ATENCIÓN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7</cp:revision>
  <dcterms:created xsi:type="dcterms:W3CDTF">2025-01-29T17:48:00Z</dcterms:created>
  <dcterms:modified xsi:type="dcterms:W3CDTF">2025-02-17T14:43:23Z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E4990F2D845C4E54BFACE0B997CC9247_13</vt:lpwstr>
  </property>
  <property fmtid="{D5CDD505-2E9C-101B-9397-08002B2CF9AE}" pid="3" name="KSOProductBuildVer">
    <vt:lpwstr>2058-12.2.0.19805</vt:lpwstr>
  </property>
</Properties>
</file>