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94" r:id="rId3"/>
    <p:sldId id="260" r:id="rId4"/>
    <p:sldId id="262" r:id="rId5"/>
    <p:sldId id="264" r:id="rId6"/>
    <p:sldId id="265" r:id="rId7"/>
    <p:sldId id="266" r:id="rId8"/>
    <p:sldId id="267" r:id="rId9"/>
    <p:sldId id="268" r:id="rId10"/>
    <p:sldId id="381" r:id="rId11"/>
    <p:sldId id="382" r:id="rId12"/>
    <p:sldId id="269" r:id="rId13"/>
    <p:sldId id="270" r:id="rId14"/>
    <p:sldId id="271" r:id="rId15"/>
    <p:sldId id="272" r:id="rId16"/>
    <p:sldId id="273" r:id="rId17"/>
    <p:sldId id="274" r:id="rId18"/>
    <p:sldId id="275" r:id="rId19"/>
    <p:sldId id="276" r:id="rId20"/>
    <p:sldId id="295" r:id="rId21"/>
    <p:sldId id="277" r:id="rId22"/>
    <p:sldId id="280" r:id="rId23"/>
    <p:sldId id="281" r:id="rId24"/>
    <p:sldId id="282" r:id="rId25"/>
    <p:sldId id="283" r:id="rId26"/>
    <p:sldId id="379" r:id="rId27"/>
    <p:sldId id="286" r:id="rId28"/>
    <p:sldId id="287" r:id="rId29"/>
    <p:sldId id="288" r:id="rId30"/>
    <p:sldId id="289" r:id="rId31"/>
    <p:sldId id="290" r:id="rId32"/>
    <p:sldId id="291" r:id="rId33"/>
    <p:sldId id="293"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80" d="100"/>
          <a:sy n="80" d="100"/>
        </p:scale>
        <p:origin x="378" y="90"/>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C2A6DE8-C018-4D20-848E-A4DC4D6902CE}" type="doc">
      <dgm:prSet loTypeId="urn:microsoft.com/office/officeart/2005/8/layout/hProcess4#1" loCatId="process" qsTypeId="urn:microsoft.com/office/officeart/2005/8/quickstyle/simple1#1" qsCatId="simple" csTypeId="urn:microsoft.com/office/officeart/2005/8/colors/accent1_2#1" csCatId="accent1" phldr="1"/>
      <dgm:spPr/>
      <dgm:t>
        <a:bodyPr/>
        <a:lstStyle/>
        <a:p>
          <a:endParaRPr lang="es-MX"/>
        </a:p>
      </dgm:t>
    </dgm:pt>
    <dgm:pt modelId="{84562E81-A41B-4FDB-B22C-41EAA1EBEA96}">
      <dgm:prSet phldrT="[Texto]"/>
      <dgm:spPr>
        <a:solidFill>
          <a:srgbClr val="B68400"/>
        </a:solidFill>
      </dgm:spPr>
      <dgm:t>
        <a:bodyPr/>
        <a:lstStyle/>
        <a:p>
          <a:r>
            <a:rPr lang="es-MX" dirty="0">
              <a:latin typeface="Montserrat" panose="00000500000000000000" pitchFamily="2" charset="0"/>
            </a:rPr>
            <a:t>Fines legítimos</a:t>
          </a:r>
        </a:p>
      </dgm:t>
    </dgm:pt>
    <dgm:pt modelId="{C7B01EA7-259F-436F-90CB-5B50887525DA}" type="parTrans" cxnId="{F6F5CABD-C08D-406E-97F9-307B94C1A581}">
      <dgm:prSet/>
      <dgm:spPr/>
      <dgm:t>
        <a:bodyPr/>
        <a:lstStyle/>
        <a:p>
          <a:endParaRPr lang="es-MX">
            <a:latin typeface="Montserrat" panose="00000500000000000000" pitchFamily="2" charset="0"/>
          </a:endParaRPr>
        </a:p>
      </dgm:t>
    </dgm:pt>
    <dgm:pt modelId="{A66A8DD6-1DA4-403E-980E-B67222A25E91}" type="sibTrans" cxnId="{F6F5CABD-C08D-406E-97F9-307B94C1A581}">
      <dgm:prSet/>
      <dgm:spPr>
        <a:solidFill>
          <a:srgbClr val="FFDD89"/>
        </a:solidFill>
      </dgm:spPr>
      <dgm:t>
        <a:bodyPr/>
        <a:lstStyle/>
        <a:p>
          <a:endParaRPr lang="es-MX">
            <a:latin typeface="Montserrat" panose="00000500000000000000" pitchFamily="2" charset="0"/>
          </a:endParaRPr>
        </a:p>
      </dgm:t>
    </dgm:pt>
    <dgm:pt modelId="{36C87F22-8C0D-4314-81CD-F2C859529E54}">
      <dgm:prSet phldrT="[Texto]"/>
      <dgm:spPr>
        <a:ln>
          <a:solidFill>
            <a:srgbClr val="B68400"/>
          </a:solidFill>
        </a:ln>
      </dgm:spPr>
      <dgm:t>
        <a:bodyPr/>
        <a:lstStyle/>
        <a:p>
          <a:r>
            <a:rPr lang="es-MX">
              <a:latin typeface="Montserrat" panose="00000500000000000000" pitchFamily="2" charset="0"/>
            </a:rPr>
            <a:t>Conformes  con la Constitución</a:t>
          </a:r>
        </a:p>
      </dgm:t>
    </dgm:pt>
    <dgm:pt modelId="{6713CBE8-274F-4172-A505-5CD36A708F81}" type="parTrans" cxnId="{4C8D8C7D-FE9C-44EE-96C9-C1F6457D93C0}">
      <dgm:prSet/>
      <dgm:spPr/>
      <dgm:t>
        <a:bodyPr/>
        <a:lstStyle/>
        <a:p>
          <a:endParaRPr lang="es-MX">
            <a:latin typeface="Montserrat" panose="00000500000000000000" pitchFamily="2" charset="0"/>
          </a:endParaRPr>
        </a:p>
      </dgm:t>
    </dgm:pt>
    <dgm:pt modelId="{53A12477-6069-4B80-A48A-5DA4445CE41B}" type="sibTrans" cxnId="{4C8D8C7D-FE9C-44EE-96C9-C1F6457D93C0}">
      <dgm:prSet/>
      <dgm:spPr/>
      <dgm:t>
        <a:bodyPr/>
        <a:lstStyle/>
        <a:p>
          <a:endParaRPr lang="es-MX">
            <a:latin typeface="Montserrat" panose="00000500000000000000" pitchFamily="2" charset="0"/>
          </a:endParaRPr>
        </a:p>
      </dgm:t>
    </dgm:pt>
    <dgm:pt modelId="{F0530606-361E-4C42-89F3-DAB3C86C0765}">
      <dgm:prSet phldrT="[Texto]"/>
      <dgm:spPr>
        <a:solidFill>
          <a:srgbClr val="B68400"/>
        </a:solidFill>
      </dgm:spPr>
      <dgm:t>
        <a:bodyPr/>
        <a:lstStyle/>
        <a:p>
          <a:r>
            <a:rPr lang="es-MX">
              <a:latin typeface="Montserrat" panose="00000500000000000000" pitchFamily="2" charset="0"/>
            </a:rPr>
            <a:t>Necesidad</a:t>
          </a:r>
        </a:p>
      </dgm:t>
    </dgm:pt>
    <dgm:pt modelId="{4F1B161A-660F-4860-9143-5444ED08CBDB}" type="parTrans" cxnId="{28EA8216-525B-4743-89EB-09205D812229}">
      <dgm:prSet/>
      <dgm:spPr/>
      <dgm:t>
        <a:bodyPr/>
        <a:lstStyle/>
        <a:p>
          <a:endParaRPr lang="es-MX">
            <a:latin typeface="Montserrat" panose="00000500000000000000" pitchFamily="2" charset="0"/>
          </a:endParaRPr>
        </a:p>
      </dgm:t>
    </dgm:pt>
    <dgm:pt modelId="{E5ABFA4F-5CDB-44F2-B7B5-26A34813D1EB}" type="sibTrans" cxnId="{28EA8216-525B-4743-89EB-09205D812229}">
      <dgm:prSet/>
      <dgm:spPr>
        <a:solidFill>
          <a:srgbClr val="FFDD89"/>
        </a:solidFill>
      </dgm:spPr>
      <dgm:t>
        <a:bodyPr/>
        <a:lstStyle/>
        <a:p>
          <a:endParaRPr lang="es-MX">
            <a:latin typeface="Montserrat" panose="00000500000000000000" pitchFamily="2" charset="0"/>
          </a:endParaRPr>
        </a:p>
      </dgm:t>
    </dgm:pt>
    <dgm:pt modelId="{63330DA0-C4AC-4E42-A177-E365431923C7}">
      <dgm:prSet phldrT="[Texto]"/>
      <dgm:spPr>
        <a:ln>
          <a:solidFill>
            <a:srgbClr val="B68400"/>
          </a:solidFill>
        </a:ln>
      </dgm:spPr>
      <dgm:t>
        <a:bodyPr/>
        <a:lstStyle/>
        <a:p>
          <a:r>
            <a:rPr lang="es-MX">
              <a:latin typeface="Montserrat" panose="00000500000000000000" pitchFamily="2" charset="0"/>
            </a:rPr>
            <a:t>Es la medida menos restrictiva posible y necesaria para alcanzar el fin</a:t>
          </a:r>
        </a:p>
      </dgm:t>
    </dgm:pt>
    <dgm:pt modelId="{7B37E512-3076-4A27-A768-848D93495BA7}" type="parTrans" cxnId="{7184FDA8-6544-4CFC-B5F9-0270E847EFBB}">
      <dgm:prSet/>
      <dgm:spPr/>
      <dgm:t>
        <a:bodyPr/>
        <a:lstStyle/>
        <a:p>
          <a:endParaRPr lang="es-MX">
            <a:latin typeface="Montserrat" panose="00000500000000000000" pitchFamily="2" charset="0"/>
          </a:endParaRPr>
        </a:p>
      </dgm:t>
    </dgm:pt>
    <dgm:pt modelId="{CEC88486-9A63-4858-BEDA-688534E268AE}" type="sibTrans" cxnId="{7184FDA8-6544-4CFC-B5F9-0270E847EFBB}">
      <dgm:prSet/>
      <dgm:spPr/>
      <dgm:t>
        <a:bodyPr/>
        <a:lstStyle/>
        <a:p>
          <a:endParaRPr lang="es-MX">
            <a:latin typeface="Montserrat" panose="00000500000000000000" pitchFamily="2" charset="0"/>
          </a:endParaRPr>
        </a:p>
      </dgm:t>
    </dgm:pt>
    <dgm:pt modelId="{97BEEBB3-90BC-4C37-BA1D-EE9D98D9F1D5}">
      <dgm:prSet phldrT="[Texto]"/>
      <dgm:spPr>
        <a:solidFill>
          <a:srgbClr val="B68400"/>
        </a:solidFill>
      </dgm:spPr>
      <dgm:t>
        <a:bodyPr/>
        <a:lstStyle/>
        <a:p>
          <a:r>
            <a:rPr lang="es-MX">
              <a:latin typeface="Montserrat" panose="00000500000000000000" pitchFamily="2" charset="0"/>
            </a:rPr>
            <a:t>Proporcionalidad</a:t>
          </a:r>
        </a:p>
      </dgm:t>
    </dgm:pt>
    <dgm:pt modelId="{37D5A06D-6BBC-4B63-91F6-10D2E6475044}" type="parTrans" cxnId="{3619581F-7610-4F11-BF61-69D68FF60AB1}">
      <dgm:prSet/>
      <dgm:spPr/>
      <dgm:t>
        <a:bodyPr/>
        <a:lstStyle/>
        <a:p>
          <a:endParaRPr lang="es-MX">
            <a:latin typeface="Montserrat" panose="00000500000000000000" pitchFamily="2" charset="0"/>
          </a:endParaRPr>
        </a:p>
      </dgm:t>
    </dgm:pt>
    <dgm:pt modelId="{159FFD8E-4AF2-401E-AFEA-8FA3D48EC1E8}" type="sibTrans" cxnId="{3619581F-7610-4F11-BF61-69D68FF60AB1}">
      <dgm:prSet/>
      <dgm:spPr/>
      <dgm:t>
        <a:bodyPr/>
        <a:lstStyle/>
        <a:p>
          <a:endParaRPr lang="es-MX">
            <a:latin typeface="Montserrat" panose="00000500000000000000" pitchFamily="2" charset="0"/>
          </a:endParaRPr>
        </a:p>
      </dgm:t>
    </dgm:pt>
    <dgm:pt modelId="{9016A91A-A2EF-48A0-B0A4-CA8CD21D69FF}">
      <dgm:prSet phldrT="[Texto]"/>
      <dgm:spPr>
        <a:ln>
          <a:solidFill>
            <a:srgbClr val="B68400"/>
          </a:solidFill>
        </a:ln>
      </dgm:spPr>
      <dgm:t>
        <a:bodyPr/>
        <a:lstStyle/>
        <a:p>
          <a:r>
            <a:rPr lang="es-MX">
              <a:latin typeface="Montserrat" panose="00000500000000000000" pitchFamily="2" charset="0"/>
            </a:rPr>
            <a:t>Cuanto mayor grado de afectación a un principio, mayor debe ser la importancia de la satisfacción del otro</a:t>
          </a:r>
        </a:p>
      </dgm:t>
    </dgm:pt>
    <dgm:pt modelId="{44D478C1-1405-4B7E-847A-724723416A1B}" type="parTrans" cxnId="{B60CAECC-CA81-45AF-965A-51949E93357D}">
      <dgm:prSet/>
      <dgm:spPr/>
      <dgm:t>
        <a:bodyPr/>
        <a:lstStyle/>
        <a:p>
          <a:endParaRPr lang="es-MX">
            <a:latin typeface="Montserrat" panose="00000500000000000000" pitchFamily="2" charset="0"/>
          </a:endParaRPr>
        </a:p>
      </dgm:t>
    </dgm:pt>
    <dgm:pt modelId="{FBEFD556-BE80-4DFF-A56B-EEB1D3484D53}" type="sibTrans" cxnId="{B60CAECC-CA81-45AF-965A-51949E93357D}">
      <dgm:prSet/>
      <dgm:spPr/>
      <dgm:t>
        <a:bodyPr/>
        <a:lstStyle/>
        <a:p>
          <a:endParaRPr lang="es-MX">
            <a:latin typeface="Montserrat" panose="00000500000000000000" pitchFamily="2" charset="0"/>
          </a:endParaRPr>
        </a:p>
      </dgm:t>
    </dgm:pt>
    <dgm:pt modelId="{C6DB608F-89A6-45EF-8366-E44A54C15D6B}">
      <dgm:prSet/>
      <dgm:spPr>
        <a:solidFill>
          <a:srgbClr val="B68400"/>
        </a:solidFill>
      </dgm:spPr>
      <dgm:t>
        <a:bodyPr/>
        <a:lstStyle/>
        <a:p>
          <a:r>
            <a:rPr lang="es-MX">
              <a:latin typeface="Montserrat" panose="00000500000000000000" pitchFamily="2" charset="0"/>
            </a:rPr>
            <a:t>Idoneidad</a:t>
          </a:r>
        </a:p>
      </dgm:t>
    </dgm:pt>
    <dgm:pt modelId="{3A6A5995-83DA-4972-BD5B-D56CD48C34D2}" type="parTrans" cxnId="{E18D3BA7-F66C-4102-84A3-332EA696D9F1}">
      <dgm:prSet/>
      <dgm:spPr/>
      <dgm:t>
        <a:bodyPr/>
        <a:lstStyle/>
        <a:p>
          <a:endParaRPr lang="es-MX">
            <a:latin typeface="Montserrat" panose="00000500000000000000" pitchFamily="2" charset="0"/>
          </a:endParaRPr>
        </a:p>
      </dgm:t>
    </dgm:pt>
    <dgm:pt modelId="{6B7650E4-6E37-4F2B-B85E-9061F6C3F775}" type="sibTrans" cxnId="{E18D3BA7-F66C-4102-84A3-332EA696D9F1}">
      <dgm:prSet/>
      <dgm:spPr>
        <a:solidFill>
          <a:srgbClr val="FFDD89"/>
        </a:solidFill>
      </dgm:spPr>
      <dgm:t>
        <a:bodyPr/>
        <a:lstStyle/>
        <a:p>
          <a:endParaRPr lang="es-MX">
            <a:latin typeface="Montserrat" panose="00000500000000000000" pitchFamily="2" charset="0"/>
          </a:endParaRPr>
        </a:p>
      </dgm:t>
    </dgm:pt>
    <dgm:pt modelId="{6FE3B637-F0A4-4A10-9A8C-E86C9EBA3184}">
      <dgm:prSet/>
      <dgm:spPr>
        <a:ln>
          <a:solidFill>
            <a:srgbClr val="B68400"/>
          </a:solidFill>
        </a:ln>
      </dgm:spPr>
      <dgm:t>
        <a:bodyPr/>
        <a:lstStyle/>
        <a:p>
          <a:r>
            <a:rPr lang="es-MX">
              <a:latin typeface="Montserrat" panose="00000500000000000000" pitchFamily="2" charset="0"/>
            </a:rPr>
            <a:t>Compatibles con una sociedad democrática</a:t>
          </a:r>
        </a:p>
      </dgm:t>
    </dgm:pt>
    <dgm:pt modelId="{A29A074B-9907-4907-AB50-CA622849FB5C}" type="parTrans" cxnId="{C1B7A272-50D5-45C9-8A1C-FB825D8B0C75}">
      <dgm:prSet/>
      <dgm:spPr/>
      <dgm:t>
        <a:bodyPr/>
        <a:lstStyle/>
        <a:p>
          <a:endParaRPr lang="es-MX">
            <a:latin typeface="Montserrat" panose="00000500000000000000" pitchFamily="2" charset="0"/>
          </a:endParaRPr>
        </a:p>
      </dgm:t>
    </dgm:pt>
    <dgm:pt modelId="{D52048D8-7C76-4A18-9354-3397D78DD6F3}" type="sibTrans" cxnId="{C1B7A272-50D5-45C9-8A1C-FB825D8B0C75}">
      <dgm:prSet/>
      <dgm:spPr/>
      <dgm:t>
        <a:bodyPr/>
        <a:lstStyle/>
        <a:p>
          <a:endParaRPr lang="es-MX">
            <a:latin typeface="Montserrat" panose="00000500000000000000" pitchFamily="2" charset="0"/>
          </a:endParaRPr>
        </a:p>
      </dgm:t>
    </dgm:pt>
    <dgm:pt modelId="{08EB1625-8E34-4055-801A-5017E81E4FFB}">
      <dgm:prSet/>
      <dgm:spPr>
        <a:ln>
          <a:solidFill>
            <a:srgbClr val="B68400"/>
          </a:solidFill>
        </a:ln>
      </dgm:spPr>
      <dgm:t>
        <a:bodyPr/>
        <a:lstStyle/>
        <a:p>
          <a:r>
            <a:rPr lang="es-MX">
              <a:latin typeface="Montserrat" panose="00000500000000000000" pitchFamily="2" charset="0"/>
            </a:rPr>
            <a:t>Sirve para satisfacer el interés público imperativo</a:t>
          </a:r>
        </a:p>
      </dgm:t>
    </dgm:pt>
    <dgm:pt modelId="{470FA753-DADA-4C69-BBF2-D86BE0C964A7}" type="parTrans" cxnId="{66972A52-2D13-48C2-A95C-FA6D700901CC}">
      <dgm:prSet/>
      <dgm:spPr/>
      <dgm:t>
        <a:bodyPr/>
        <a:lstStyle/>
        <a:p>
          <a:endParaRPr lang="es-MX">
            <a:latin typeface="Montserrat" panose="00000500000000000000" pitchFamily="2" charset="0"/>
          </a:endParaRPr>
        </a:p>
      </dgm:t>
    </dgm:pt>
    <dgm:pt modelId="{617ABCD7-DF50-4526-AE99-ED4204FE135D}" type="sibTrans" cxnId="{66972A52-2D13-48C2-A95C-FA6D700901CC}">
      <dgm:prSet/>
      <dgm:spPr/>
      <dgm:t>
        <a:bodyPr/>
        <a:lstStyle/>
        <a:p>
          <a:endParaRPr lang="es-MX">
            <a:latin typeface="Montserrat" panose="00000500000000000000" pitchFamily="2" charset="0"/>
          </a:endParaRPr>
        </a:p>
      </dgm:t>
    </dgm:pt>
    <dgm:pt modelId="{1A265F11-3F82-4064-A0B1-186EF570D448}">
      <dgm:prSet/>
      <dgm:spPr>
        <a:ln>
          <a:solidFill>
            <a:srgbClr val="B68400"/>
          </a:solidFill>
        </a:ln>
      </dgm:spPr>
      <dgm:t>
        <a:bodyPr/>
        <a:lstStyle/>
        <a:p>
          <a:r>
            <a:rPr lang="es-MX">
              <a:latin typeface="Montserrat" panose="00000500000000000000" pitchFamily="2" charset="0"/>
            </a:rPr>
            <a:t>Derechos de defensa y protección </a:t>
          </a:r>
        </a:p>
      </dgm:t>
    </dgm:pt>
    <dgm:pt modelId="{C7A0216E-F769-45DC-9F5F-E5245D641F8D}" type="parTrans" cxnId="{F5E31624-D38A-4B4D-BDD2-F8E602BDBE73}">
      <dgm:prSet/>
      <dgm:spPr/>
      <dgm:t>
        <a:bodyPr/>
        <a:lstStyle/>
        <a:p>
          <a:endParaRPr lang="es-MX">
            <a:latin typeface="Montserrat" panose="00000500000000000000" pitchFamily="2" charset="0"/>
          </a:endParaRPr>
        </a:p>
      </dgm:t>
    </dgm:pt>
    <dgm:pt modelId="{0A51ABF0-A433-4E51-8A7C-B29E8BDB8631}" type="sibTrans" cxnId="{F5E31624-D38A-4B4D-BDD2-F8E602BDBE73}">
      <dgm:prSet/>
      <dgm:spPr/>
      <dgm:t>
        <a:bodyPr/>
        <a:lstStyle/>
        <a:p>
          <a:endParaRPr lang="es-MX">
            <a:latin typeface="Montserrat" panose="00000500000000000000" pitchFamily="2" charset="0"/>
          </a:endParaRPr>
        </a:p>
      </dgm:t>
    </dgm:pt>
    <dgm:pt modelId="{066CD96B-CAA3-431B-9FC2-0239A6A2FB8E}" type="pres">
      <dgm:prSet presAssocID="{1C2A6DE8-C018-4D20-848E-A4DC4D6902CE}" presName="Name0" presStyleCnt="0">
        <dgm:presLayoutVars>
          <dgm:dir/>
          <dgm:animLvl val="lvl"/>
          <dgm:resizeHandles val="exact"/>
        </dgm:presLayoutVars>
      </dgm:prSet>
      <dgm:spPr/>
      <dgm:t>
        <a:bodyPr/>
        <a:lstStyle/>
        <a:p>
          <a:endParaRPr lang="es-ES"/>
        </a:p>
      </dgm:t>
    </dgm:pt>
    <dgm:pt modelId="{3884B499-C544-4416-BD1C-5EAE99A9FEA1}" type="pres">
      <dgm:prSet presAssocID="{1C2A6DE8-C018-4D20-848E-A4DC4D6902CE}" presName="tSp" presStyleCnt="0"/>
      <dgm:spPr/>
    </dgm:pt>
    <dgm:pt modelId="{231C676A-E097-4139-8CA4-039571B9BFC5}" type="pres">
      <dgm:prSet presAssocID="{1C2A6DE8-C018-4D20-848E-A4DC4D6902CE}" presName="bSp" presStyleCnt="0"/>
      <dgm:spPr/>
    </dgm:pt>
    <dgm:pt modelId="{D048DC6C-93A7-445F-9CC8-95BE2871DC83}" type="pres">
      <dgm:prSet presAssocID="{1C2A6DE8-C018-4D20-848E-A4DC4D6902CE}" presName="process" presStyleCnt="0"/>
      <dgm:spPr/>
    </dgm:pt>
    <dgm:pt modelId="{E71BC5FF-662F-44C5-8801-AAB594254B53}" type="pres">
      <dgm:prSet presAssocID="{84562E81-A41B-4FDB-B22C-41EAA1EBEA96}" presName="composite1" presStyleCnt="0"/>
      <dgm:spPr/>
    </dgm:pt>
    <dgm:pt modelId="{C9F7F8AE-03AD-41C1-8B7F-96B2C9ACF96E}" type="pres">
      <dgm:prSet presAssocID="{84562E81-A41B-4FDB-B22C-41EAA1EBEA96}" presName="dummyNode1" presStyleLbl="node1" presStyleIdx="0" presStyleCnt="4"/>
      <dgm:spPr/>
    </dgm:pt>
    <dgm:pt modelId="{E7AEE428-E8F8-4784-95E3-8C0C9220907F}" type="pres">
      <dgm:prSet presAssocID="{84562E81-A41B-4FDB-B22C-41EAA1EBEA96}" presName="childNode1" presStyleLbl="bgAcc1" presStyleIdx="0" presStyleCnt="4">
        <dgm:presLayoutVars>
          <dgm:bulletEnabled val="1"/>
        </dgm:presLayoutVars>
      </dgm:prSet>
      <dgm:spPr/>
      <dgm:t>
        <a:bodyPr/>
        <a:lstStyle/>
        <a:p>
          <a:endParaRPr lang="es-ES"/>
        </a:p>
      </dgm:t>
    </dgm:pt>
    <dgm:pt modelId="{550252ED-8E89-41AB-9A89-275643C343B9}" type="pres">
      <dgm:prSet presAssocID="{84562E81-A41B-4FDB-B22C-41EAA1EBEA96}" presName="childNode1tx" presStyleLbl="bgAcc1" presStyleIdx="0" presStyleCnt="4">
        <dgm:presLayoutVars>
          <dgm:bulletEnabled val="1"/>
        </dgm:presLayoutVars>
      </dgm:prSet>
      <dgm:spPr/>
      <dgm:t>
        <a:bodyPr/>
        <a:lstStyle/>
        <a:p>
          <a:endParaRPr lang="es-ES"/>
        </a:p>
      </dgm:t>
    </dgm:pt>
    <dgm:pt modelId="{EFC67F19-A1EE-4411-A5CA-DAC7BC25B6A1}" type="pres">
      <dgm:prSet presAssocID="{84562E81-A41B-4FDB-B22C-41EAA1EBEA96}" presName="parentNode1" presStyleLbl="node1" presStyleIdx="0" presStyleCnt="4">
        <dgm:presLayoutVars>
          <dgm:chMax val="1"/>
          <dgm:bulletEnabled val="1"/>
        </dgm:presLayoutVars>
      </dgm:prSet>
      <dgm:spPr/>
      <dgm:t>
        <a:bodyPr/>
        <a:lstStyle/>
        <a:p>
          <a:endParaRPr lang="es-ES"/>
        </a:p>
      </dgm:t>
    </dgm:pt>
    <dgm:pt modelId="{7C5E739C-EBDE-4228-B73C-2F3B92C083C0}" type="pres">
      <dgm:prSet presAssocID="{84562E81-A41B-4FDB-B22C-41EAA1EBEA96}" presName="connSite1" presStyleCnt="0"/>
      <dgm:spPr/>
    </dgm:pt>
    <dgm:pt modelId="{D7E1A37A-3D83-4773-99C5-411C75CED227}" type="pres">
      <dgm:prSet presAssocID="{A66A8DD6-1DA4-403E-980E-B67222A25E91}" presName="Name9" presStyleLbl="sibTrans2D1" presStyleIdx="0" presStyleCnt="3"/>
      <dgm:spPr/>
      <dgm:t>
        <a:bodyPr/>
        <a:lstStyle/>
        <a:p>
          <a:endParaRPr lang="es-ES"/>
        </a:p>
      </dgm:t>
    </dgm:pt>
    <dgm:pt modelId="{0E921E75-818D-4501-B933-36CC608EEBBA}" type="pres">
      <dgm:prSet presAssocID="{C6DB608F-89A6-45EF-8366-E44A54C15D6B}" presName="composite2" presStyleCnt="0"/>
      <dgm:spPr/>
    </dgm:pt>
    <dgm:pt modelId="{7859D78F-FCE9-470A-9243-56A82C9363A8}" type="pres">
      <dgm:prSet presAssocID="{C6DB608F-89A6-45EF-8366-E44A54C15D6B}" presName="dummyNode2" presStyleLbl="node1" presStyleIdx="0" presStyleCnt="4"/>
      <dgm:spPr/>
    </dgm:pt>
    <dgm:pt modelId="{FA588B27-07E7-451C-B89B-3D576E430B9A}" type="pres">
      <dgm:prSet presAssocID="{C6DB608F-89A6-45EF-8366-E44A54C15D6B}" presName="childNode2" presStyleLbl="bgAcc1" presStyleIdx="1" presStyleCnt="4">
        <dgm:presLayoutVars>
          <dgm:bulletEnabled val="1"/>
        </dgm:presLayoutVars>
      </dgm:prSet>
      <dgm:spPr/>
      <dgm:t>
        <a:bodyPr/>
        <a:lstStyle/>
        <a:p>
          <a:endParaRPr lang="es-ES"/>
        </a:p>
      </dgm:t>
    </dgm:pt>
    <dgm:pt modelId="{0443CE28-4397-4A42-8B6E-83E3B645A85C}" type="pres">
      <dgm:prSet presAssocID="{C6DB608F-89A6-45EF-8366-E44A54C15D6B}" presName="childNode2tx" presStyleLbl="bgAcc1" presStyleIdx="1" presStyleCnt="4">
        <dgm:presLayoutVars>
          <dgm:bulletEnabled val="1"/>
        </dgm:presLayoutVars>
      </dgm:prSet>
      <dgm:spPr/>
      <dgm:t>
        <a:bodyPr/>
        <a:lstStyle/>
        <a:p>
          <a:endParaRPr lang="es-ES"/>
        </a:p>
      </dgm:t>
    </dgm:pt>
    <dgm:pt modelId="{93DBC45F-39CA-4104-BE5B-4EB0BD750181}" type="pres">
      <dgm:prSet presAssocID="{C6DB608F-89A6-45EF-8366-E44A54C15D6B}" presName="parentNode2" presStyleLbl="node1" presStyleIdx="1" presStyleCnt="4">
        <dgm:presLayoutVars>
          <dgm:chMax val="0"/>
          <dgm:bulletEnabled val="1"/>
        </dgm:presLayoutVars>
      </dgm:prSet>
      <dgm:spPr/>
      <dgm:t>
        <a:bodyPr/>
        <a:lstStyle/>
        <a:p>
          <a:endParaRPr lang="es-ES"/>
        </a:p>
      </dgm:t>
    </dgm:pt>
    <dgm:pt modelId="{C1764109-3240-4429-B1C1-726CA2EE5ED1}" type="pres">
      <dgm:prSet presAssocID="{C6DB608F-89A6-45EF-8366-E44A54C15D6B}" presName="connSite2" presStyleCnt="0"/>
      <dgm:spPr/>
    </dgm:pt>
    <dgm:pt modelId="{2A6E7F2F-30DF-441A-A393-C4D17A42FAFF}" type="pres">
      <dgm:prSet presAssocID="{6B7650E4-6E37-4F2B-B85E-9061F6C3F775}" presName="Name18" presStyleLbl="sibTrans2D1" presStyleIdx="1" presStyleCnt="3"/>
      <dgm:spPr/>
      <dgm:t>
        <a:bodyPr/>
        <a:lstStyle/>
        <a:p>
          <a:endParaRPr lang="es-ES"/>
        </a:p>
      </dgm:t>
    </dgm:pt>
    <dgm:pt modelId="{0B08D9A1-0BD1-4CFF-83B2-29C9098D4F06}" type="pres">
      <dgm:prSet presAssocID="{F0530606-361E-4C42-89F3-DAB3C86C0765}" presName="composite1" presStyleCnt="0"/>
      <dgm:spPr/>
    </dgm:pt>
    <dgm:pt modelId="{CFC30D0D-F848-409E-9284-EDEB7F3DAB99}" type="pres">
      <dgm:prSet presAssocID="{F0530606-361E-4C42-89F3-DAB3C86C0765}" presName="dummyNode1" presStyleLbl="node1" presStyleIdx="1" presStyleCnt="4"/>
      <dgm:spPr/>
    </dgm:pt>
    <dgm:pt modelId="{1305FDC8-793A-4E11-A0A7-7573A24E7310}" type="pres">
      <dgm:prSet presAssocID="{F0530606-361E-4C42-89F3-DAB3C86C0765}" presName="childNode1" presStyleLbl="bgAcc1" presStyleIdx="2" presStyleCnt="4">
        <dgm:presLayoutVars>
          <dgm:bulletEnabled val="1"/>
        </dgm:presLayoutVars>
      </dgm:prSet>
      <dgm:spPr/>
      <dgm:t>
        <a:bodyPr/>
        <a:lstStyle/>
        <a:p>
          <a:endParaRPr lang="es-ES"/>
        </a:p>
      </dgm:t>
    </dgm:pt>
    <dgm:pt modelId="{EC5EC570-F515-4431-890E-BFE505B3927C}" type="pres">
      <dgm:prSet presAssocID="{F0530606-361E-4C42-89F3-DAB3C86C0765}" presName="childNode1tx" presStyleLbl="bgAcc1" presStyleIdx="2" presStyleCnt="4">
        <dgm:presLayoutVars>
          <dgm:bulletEnabled val="1"/>
        </dgm:presLayoutVars>
      </dgm:prSet>
      <dgm:spPr/>
      <dgm:t>
        <a:bodyPr/>
        <a:lstStyle/>
        <a:p>
          <a:endParaRPr lang="es-ES"/>
        </a:p>
      </dgm:t>
    </dgm:pt>
    <dgm:pt modelId="{4D65EE05-0F10-45BF-8AA6-BAB5BBB2A89B}" type="pres">
      <dgm:prSet presAssocID="{F0530606-361E-4C42-89F3-DAB3C86C0765}" presName="parentNode1" presStyleLbl="node1" presStyleIdx="2" presStyleCnt="4">
        <dgm:presLayoutVars>
          <dgm:chMax val="1"/>
          <dgm:bulletEnabled val="1"/>
        </dgm:presLayoutVars>
      </dgm:prSet>
      <dgm:spPr/>
      <dgm:t>
        <a:bodyPr/>
        <a:lstStyle/>
        <a:p>
          <a:endParaRPr lang="es-ES"/>
        </a:p>
      </dgm:t>
    </dgm:pt>
    <dgm:pt modelId="{1CAAD3D1-F18B-4813-8B7C-6E061562191B}" type="pres">
      <dgm:prSet presAssocID="{F0530606-361E-4C42-89F3-DAB3C86C0765}" presName="connSite1" presStyleCnt="0"/>
      <dgm:spPr/>
    </dgm:pt>
    <dgm:pt modelId="{C01EE2DD-7B66-4BA1-A5B8-467AC9E86201}" type="pres">
      <dgm:prSet presAssocID="{E5ABFA4F-5CDB-44F2-B7B5-26A34813D1EB}" presName="Name9" presStyleLbl="sibTrans2D1" presStyleIdx="2" presStyleCnt="3"/>
      <dgm:spPr/>
      <dgm:t>
        <a:bodyPr/>
        <a:lstStyle/>
        <a:p>
          <a:endParaRPr lang="es-ES"/>
        </a:p>
      </dgm:t>
    </dgm:pt>
    <dgm:pt modelId="{1C182C10-3935-4E74-8C84-86F9736AF28E}" type="pres">
      <dgm:prSet presAssocID="{97BEEBB3-90BC-4C37-BA1D-EE9D98D9F1D5}" presName="composite2" presStyleCnt="0"/>
      <dgm:spPr/>
    </dgm:pt>
    <dgm:pt modelId="{3CF5459C-3077-454F-AAE1-539108E0D4FA}" type="pres">
      <dgm:prSet presAssocID="{97BEEBB3-90BC-4C37-BA1D-EE9D98D9F1D5}" presName="dummyNode2" presStyleLbl="node1" presStyleIdx="2" presStyleCnt="4"/>
      <dgm:spPr/>
    </dgm:pt>
    <dgm:pt modelId="{B9E71D7D-5173-47E6-8779-27513DA2D319}" type="pres">
      <dgm:prSet presAssocID="{97BEEBB3-90BC-4C37-BA1D-EE9D98D9F1D5}" presName="childNode2" presStyleLbl="bgAcc1" presStyleIdx="3" presStyleCnt="4">
        <dgm:presLayoutVars>
          <dgm:bulletEnabled val="1"/>
        </dgm:presLayoutVars>
      </dgm:prSet>
      <dgm:spPr/>
      <dgm:t>
        <a:bodyPr/>
        <a:lstStyle/>
        <a:p>
          <a:endParaRPr lang="es-ES"/>
        </a:p>
      </dgm:t>
    </dgm:pt>
    <dgm:pt modelId="{9AB68ADC-15E1-458A-8C53-48A25DD26403}" type="pres">
      <dgm:prSet presAssocID="{97BEEBB3-90BC-4C37-BA1D-EE9D98D9F1D5}" presName="childNode2tx" presStyleLbl="bgAcc1" presStyleIdx="3" presStyleCnt="4">
        <dgm:presLayoutVars>
          <dgm:bulletEnabled val="1"/>
        </dgm:presLayoutVars>
      </dgm:prSet>
      <dgm:spPr/>
      <dgm:t>
        <a:bodyPr/>
        <a:lstStyle/>
        <a:p>
          <a:endParaRPr lang="es-ES"/>
        </a:p>
      </dgm:t>
    </dgm:pt>
    <dgm:pt modelId="{9203D3BB-86F8-4C18-85B8-F159067C07A5}" type="pres">
      <dgm:prSet presAssocID="{97BEEBB3-90BC-4C37-BA1D-EE9D98D9F1D5}" presName="parentNode2" presStyleLbl="node1" presStyleIdx="3" presStyleCnt="4">
        <dgm:presLayoutVars>
          <dgm:chMax val="0"/>
          <dgm:bulletEnabled val="1"/>
        </dgm:presLayoutVars>
      </dgm:prSet>
      <dgm:spPr/>
      <dgm:t>
        <a:bodyPr/>
        <a:lstStyle/>
        <a:p>
          <a:endParaRPr lang="es-ES"/>
        </a:p>
      </dgm:t>
    </dgm:pt>
    <dgm:pt modelId="{2BDEBD94-31A6-4087-9BE2-23FE1CAF0D75}" type="pres">
      <dgm:prSet presAssocID="{97BEEBB3-90BC-4C37-BA1D-EE9D98D9F1D5}" presName="connSite2" presStyleCnt="0"/>
      <dgm:spPr/>
    </dgm:pt>
  </dgm:ptLst>
  <dgm:cxnLst>
    <dgm:cxn modelId="{2BDA1E6A-0150-4BCE-8912-866F3C195001}" type="presOf" srcId="{6FE3B637-F0A4-4A10-9A8C-E86C9EBA3184}" destId="{E7AEE428-E8F8-4784-95E3-8C0C9220907F}" srcOrd="0" destOrd="1" presId="urn:microsoft.com/office/officeart/2005/8/layout/hProcess4#1"/>
    <dgm:cxn modelId="{98DE65A5-260A-459D-8A46-C83EF0164AB2}" type="presOf" srcId="{36C87F22-8C0D-4314-81CD-F2C859529E54}" destId="{E7AEE428-E8F8-4784-95E3-8C0C9220907F}" srcOrd="0" destOrd="0" presId="urn:microsoft.com/office/officeart/2005/8/layout/hProcess4#1"/>
    <dgm:cxn modelId="{4424894B-B9B1-4168-9C2A-63EA834182BB}" type="presOf" srcId="{6FE3B637-F0A4-4A10-9A8C-E86C9EBA3184}" destId="{550252ED-8E89-41AB-9A89-275643C343B9}" srcOrd="1" destOrd="1" presId="urn:microsoft.com/office/officeart/2005/8/layout/hProcess4#1"/>
    <dgm:cxn modelId="{C1B7A272-50D5-45C9-8A1C-FB825D8B0C75}" srcId="{84562E81-A41B-4FDB-B22C-41EAA1EBEA96}" destId="{6FE3B637-F0A4-4A10-9A8C-E86C9EBA3184}" srcOrd="1" destOrd="0" parTransId="{A29A074B-9907-4907-AB50-CA622849FB5C}" sibTransId="{D52048D8-7C76-4A18-9354-3397D78DD6F3}"/>
    <dgm:cxn modelId="{0624E2C9-6E7B-45A5-9315-25514678C5A0}" type="presOf" srcId="{97BEEBB3-90BC-4C37-BA1D-EE9D98D9F1D5}" destId="{9203D3BB-86F8-4C18-85B8-F159067C07A5}" srcOrd="0" destOrd="0" presId="urn:microsoft.com/office/officeart/2005/8/layout/hProcess4#1"/>
    <dgm:cxn modelId="{71DC2B25-3DB7-40BD-9DA1-0BBBF54C4A35}" type="presOf" srcId="{08EB1625-8E34-4055-801A-5017E81E4FFB}" destId="{0443CE28-4397-4A42-8B6E-83E3B645A85C}" srcOrd="1" destOrd="0" presId="urn:microsoft.com/office/officeart/2005/8/layout/hProcess4#1"/>
    <dgm:cxn modelId="{99A4BEE7-1FEE-4999-ACCE-2FBF5DFDB2D0}" type="presOf" srcId="{A66A8DD6-1DA4-403E-980E-B67222A25E91}" destId="{D7E1A37A-3D83-4773-99C5-411C75CED227}" srcOrd="0" destOrd="0" presId="urn:microsoft.com/office/officeart/2005/8/layout/hProcess4#1"/>
    <dgm:cxn modelId="{43CB98CE-B69A-40B5-8578-7EAB9F56DDC5}" type="presOf" srcId="{9016A91A-A2EF-48A0-B0A4-CA8CD21D69FF}" destId="{9AB68ADC-15E1-458A-8C53-48A25DD26403}" srcOrd="1" destOrd="0" presId="urn:microsoft.com/office/officeart/2005/8/layout/hProcess4#1"/>
    <dgm:cxn modelId="{66972A52-2D13-48C2-A95C-FA6D700901CC}" srcId="{C6DB608F-89A6-45EF-8366-E44A54C15D6B}" destId="{08EB1625-8E34-4055-801A-5017E81E4FFB}" srcOrd="0" destOrd="0" parTransId="{470FA753-DADA-4C69-BBF2-D86BE0C964A7}" sibTransId="{617ABCD7-DF50-4526-AE99-ED4204FE135D}"/>
    <dgm:cxn modelId="{F6F5CABD-C08D-406E-97F9-307B94C1A581}" srcId="{1C2A6DE8-C018-4D20-848E-A4DC4D6902CE}" destId="{84562E81-A41B-4FDB-B22C-41EAA1EBEA96}" srcOrd="0" destOrd="0" parTransId="{C7B01EA7-259F-436F-90CB-5B50887525DA}" sibTransId="{A66A8DD6-1DA4-403E-980E-B67222A25E91}"/>
    <dgm:cxn modelId="{A04E4995-EE31-467D-9B02-74D8A1BC67CA}" type="presOf" srcId="{36C87F22-8C0D-4314-81CD-F2C859529E54}" destId="{550252ED-8E89-41AB-9A89-275643C343B9}" srcOrd="1" destOrd="0" presId="urn:microsoft.com/office/officeart/2005/8/layout/hProcess4#1"/>
    <dgm:cxn modelId="{8295197C-8750-4C91-B7E7-C310C669F7EA}" type="presOf" srcId="{1A265F11-3F82-4064-A0B1-186EF570D448}" destId="{0443CE28-4397-4A42-8B6E-83E3B645A85C}" srcOrd="1" destOrd="1" presId="urn:microsoft.com/office/officeart/2005/8/layout/hProcess4#1"/>
    <dgm:cxn modelId="{B60CAECC-CA81-45AF-965A-51949E93357D}" srcId="{97BEEBB3-90BC-4C37-BA1D-EE9D98D9F1D5}" destId="{9016A91A-A2EF-48A0-B0A4-CA8CD21D69FF}" srcOrd="0" destOrd="0" parTransId="{44D478C1-1405-4B7E-847A-724723416A1B}" sibTransId="{FBEFD556-BE80-4DFF-A56B-EEB1D3484D53}"/>
    <dgm:cxn modelId="{7184FDA8-6544-4CFC-B5F9-0270E847EFBB}" srcId="{F0530606-361E-4C42-89F3-DAB3C86C0765}" destId="{63330DA0-C4AC-4E42-A177-E365431923C7}" srcOrd="0" destOrd="0" parTransId="{7B37E512-3076-4A27-A768-848D93495BA7}" sibTransId="{CEC88486-9A63-4858-BEDA-688534E268AE}"/>
    <dgm:cxn modelId="{FD36AEE2-874F-4F33-B3EC-9A35C28A23F9}" type="presOf" srcId="{08EB1625-8E34-4055-801A-5017E81E4FFB}" destId="{FA588B27-07E7-451C-B89B-3D576E430B9A}" srcOrd="0" destOrd="0" presId="urn:microsoft.com/office/officeart/2005/8/layout/hProcess4#1"/>
    <dgm:cxn modelId="{E91389AE-D686-4294-801A-4D5EB17659C8}" type="presOf" srcId="{F0530606-361E-4C42-89F3-DAB3C86C0765}" destId="{4D65EE05-0F10-45BF-8AA6-BAB5BBB2A89B}" srcOrd="0" destOrd="0" presId="urn:microsoft.com/office/officeart/2005/8/layout/hProcess4#1"/>
    <dgm:cxn modelId="{F5E31624-D38A-4B4D-BDD2-F8E602BDBE73}" srcId="{C6DB608F-89A6-45EF-8366-E44A54C15D6B}" destId="{1A265F11-3F82-4064-A0B1-186EF570D448}" srcOrd="1" destOrd="0" parTransId="{C7A0216E-F769-45DC-9F5F-E5245D641F8D}" sibTransId="{0A51ABF0-A433-4E51-8A7C-B29E8BDB8631}"/>
    <dgm:cxn modelId="{4C8D8C7D-FE9C-44EE-96C9-C1F6457D93C0}" srcId="{84562E81-A41B-4FDB-B22C-41EAA1EBEA96}" destId="{36C87F22-8C0D-4314-81CD-F2C859529E54}" srcOrd="0" destOrd="0" parTransId="{6713CBE8-274F-4172-A505-5CD36A708F81}" sibTransId="{53A12477-6069-4B80-A48A-5DA4445CE41B}"/>
    <dgm:cxn modelId="{28EA8216-525B-4743-89EB-09205D812229}" srcId="{1C2A6DE8-C018-4D20-848E-A4DC4D6902CE}" destId="{F0530606-361E-4C42-89F3-DAB3C86C0765}" srcOrd="2" destOrd="0" parTransId="{4F1B161A-660F-4860-9143-5444ED08CBDB}" sibTransId="{E5ABFA4F-5CDB-44F2-B7B5-26A34813D1EB}"/>
    <dgm:cxn modelId="{9F4B6492-4A2E-4697-8C13-6E70CC276F75}" type="presOf" srcId="{1A265F11-3F82-4064-A0B1-186EF570D448}" destId="{FA588B27-07E7-451C-B89B-3D576E430B9A}" srcOrd="0" destOrd="1" presId="urn:microsoft.com/office/officeart/2005/8/layout/hProcess4#1"/>
    <dgm:cxn modelId="{8B6EC50C-9443-495E-AF6A-E56FC0EABEEF}" type="presOf" srcId="{C6DB608F-89A6-45EF-8366-E44A54C15D6B}" destId="{93DBC45F-39CA-4104-BE5B-4EB0BD750181}" srcOrd="0" destOrd="0" presId="urn:microsoft.com/office/officeart/2005/8/layout/hProcess4#1"/>
    <dgm:cxn modelId="{1D04D0CC-0DB1-432C-B3B2-6135F837E50D}" type="presOf" srcId="{6B7650E4-6E37-4F2B-B85E-9061F6C3F775}" destId="{2A6E7F2F-30DF-441A-A393-C4D17A42FAFF}" srcOrd="0" destOrd="0" presId="urn:microsoft.com/office/officeart/2005/8/layout/hProcess4#1"/>
    <dgm:cxn modelId="{A42BDC78-9672-4D23-909F-B77E3EECEF67}" type="presOf" srcId="{63330DA0-C4AC-4E42-A177-E365431923C7}" destId="{EC5EC570-F515-4431-890E-BFE505B3927C}" srcOrd="1" destOrd="0" presId="urn:microsoft.com/office/officeart/2005/8/layout/hProcess4#1"/>
    <dgm:cxn modelId="{A502F5F7-3B0D-43C2-AF71-B87F72F47D69}" type="presOf" srcId="{9016A91A-A2EF-48A0-B0A4-CA8CD21D69FF}" destId="{B9E71D7D-5173-47E6-8779-27513DA2D319}" srcOrd="0" destOrd="0" presId="urn:microsoft.com/office/officeart/2005/8/layout/hProcess4#1"/>
    <dgm:cxn modelId="{C788BB9A-A427-4D7D-82B1-D6DC0D7069CD}" type="presOf" srcId="{63330DA0-C4AC-4E42-A177-E365431923C7}" destId="{1305FDC8-793A-4E11-A0A7-7573A24E7310}" srcOrd="0" destOrd="0" presId="urn:microsoft.com/office/officeart/2005/8/layout/hProcess4#1"/>
    <dgm:cxn modelId="{9B085A19-5C7F-4BDA-9AC0-630A5804D51F}" type="presOf" srcId="{84562E81-A41B-4FDB-B22C-41EAA1EBEA96}" destId="{EFC67F19-A1EE-4411-A5CA-DAC7BC25B6A1}" srcOrd="0" destOrd="0" presId="urn:microsoft.com/office/officeart/2005/8/layout/hProcess4#1"/>
    <dgm:cxn modelId="{76FF1D4F-C803-4F9C-A33F-0B6816677312}" type="presOf" srcId="{1C2A6DE8-C018-4D20-848E-A4DC4D6902CE}" destId="{066CD96B-CAA3-431B-9FC2-0239A6A2FB8E}" srcOrd="0" destOrd="0" presId="urn:microsoft.com/office/officeart/2005/8/layout/hProcess4#1"/>
    <dgm:cxn modelId="{E18D3BA7-F66C-4102-84A3-332EA696D9F1}" srcId="{1C2A6DE8-C018-4D20-848E-A4DC4D6902CE}" destId="{C6DB608F-89A6-45EF-8366-E44A54C15D6B}" srcOrd="1" destOrd="0" parTransId="{3A6A5995-83DA-4972-BD5B-D56CD48C34D2}" sibTransId="{6B7650E4-6E37-4F2B-B85E-9061F6C3F775}"/>
    <dgm:cxn modelId="{3619581F-7610-4F11-BF61-69D68FF60AB1}" srcId="{1C2A6DE8-C018-4D20-848E-A4DC4D6902CE}" destId="{97BEEBB3-90BC-4C37-BA1D-EE9D98D9F1D5}" srcOrd="3" destOrd="0" parTransId="{37D5A06D-6BBC-4B63-91F6-10D2E6475044}" sibTransId="{159FFD8E-4AF2-401E-AFEA-8FA3D48EC1E8}"/>
    <dgm:cxn modelId="{F878B576-A538-453A-8DCF-78698E8EE671}" type="presOf" srcId="{E5ABFA4F-5CDB-44F2-B7B5-26A34813D1EB}" destId="{C01EE2DD-7B66-4BA1-A5B8-467AC9E86201}" srcOrd="0" destOrd="0" presId="urn:microsoft.com/office/officeart/2005/8/layout/hProcess4#1"/>
    <dgm:cxn modelId="{B357EB66-0776-4ED8-960A-15F7B69420F3}" type="presParOf" srcId="{066CD96B-CAA3-431B-9FC2-0239A6A2FB8E}" destId="{3884B499-C544-4416-BD1C-5EAE99A9FEA1}" srcOrd="0" destOrd="0" presId="urn:microsoft.com/office/officeart/2005/8/layout/hProcess4#1"/>
    <dgm:cxn modelId="{889E2674-5FE3-4665-96FD-49BC0F38E350}" type="presParOf" srcId="{066CD96B-CAA3-431B-9FC2-0239A6A2FB8E}" destId="{231C676A-E097-4139-8CA4-039571B9BFC5}" srcOrd="1" destOrd="0" presId="urn:microsoft.com/office/officeart/2005/8/layout/hProcess4#1"/>
    <dgm:cxn modelId="{49DE2DAF-C49C-4DFD-8A54-5BA8246F3B5F}" type="presParOf" srcId="{066CD96B-CAA3-431B-9FC2-0239A6A2FB8E}" destId="{D048DC6C-93A7-445F-9CC8-95BE2871DC83}" srcOrd="2" destOrd="0" presId="urn:microsoft.com/office/officeart/2005/8/layout/hProcess4#1"/>
    <dgm:cxn modelId="{C13AB3AC-E337-4874-B3A3-4DE386EBA7B2}" type="presParOf" srcId="{D048DC6C-93A7-445F-9CC8-95BE2871DC83}" destId="{E71BC5FF-662F-44C5-8801-AAB594254B53}" srcOrd="0" destOrd="0" presId="urn:microsoft.com/office/officeart/2005/8/layout/hProcess4#1"/>
    <dgm:cxn modelId="{57C988D8-C074-4FCE-AE35-7BA5589BE897}" type="presParOf" srcId="{E71BC5FF-662F-44C5-8801-AAB594254B53}" destId="{C9F7F8AE-03AD-41C1-8B7F-96B2C9ACF96E}" srcOrd="0" destOrd="0" presId="urn:microsoft.com/office/officeart/2005/8/layout/hProcess4#1"/>
    <dgm:cxn modelId="{8404A4FB-4782-4A89-BD02-E2FA52498FAF}" type="presParOf" srcId="{E71BC5FF-662F-44C5-8801-AAB594254B53}" destId="{E7AEE428-E8F8-4784-95E3-8C0C9220907F}" srcOrd="1" destOrd="0" presId="urn:microsoft.com/office/officeart/2005/8/layout/hProcess4#1"/>
    <dgm:cxn modelId="{ACF47806-58A0-41DF-8A99-1C463DF9EB1B}" type="presParOf" srcId="{E71BC5FF-662F-44C5-8801-AAB594254B53}" destId="{550252ED-8E89-41AB-9A89-275643C343B9}" srcOrd="2" destOrd="0" presId="urn:microsoft.com/office/officeart/2005/8/layout/hProcess4#1"/>
    <dgm:cxn modelId="{26D37496-E69E-48A3-A3DD-94ACED268EAC}" type="presParOf" srcId="{E71BC5FF-662F-44C5-8801-AAB594254B53}" destId="{EFC67F19-A1EE-4411-A5CA-DAC7BC25B6A1}" srcOrd="3" destOrd="0" presId="urn:microsoft.com/office/officeart/2005/8/layout/hProcess4#1"/>
    <dgm:cxn modelId="{B6869DAC-0CE5-4706-B41F-64E959892934}" type="presParOf" srcId="{E71BC5FF-662F-44C5-8801-AAB594254B53}" destId="{7C5E739C-EBDE-4228-B73C-2F3B92C083C0}" srcOrd="4" destOrd="0" presId="urn:microsoft.com/office/officeart/2005/8/layout/hProcess4#1"/>
    <dgm:cxn modelId="{0D290FE9-2718-47A4-8EBB-49CF6C40C379}" type="presParOf" srcId="{D048DC6C-93A7-445F-9CC8-95BE2871DC83}" destId="{D7E1A37A-3D83-4773-99C5-411C75CED227}" srcOrd="1" destOrd="0" presId="urn:microsoft.com/office/officeart/2005/8/layout/hProcess4#1"/>
    <dgm:cxn modelId="{08EBE094-475E-49FA-9652-76DB4F897456}" type="presParOf" srcId="{D048DC6C-93A7-445F-9CC8-95BE2871DC83}" destId="{0E921E75-818D-4501-B933-36CC608EEBBA}" srcOrd="2" destOrd="0" presId="urn:microsoft.com/office/officeart/2005/8/layout/hProcess4#1"/>
    <dgm:cxn modelId="{772274E2-9F93-42D5-9BDB-A99AEFAA1FF0}" type="presParOf" srcId="{0E921E75-818D-4501-B933-36CC608EEBBA}" destId="{7859D78F-FCE9-470A-9243-56A82C9363A8}" srcOrd="0" destOrd="0" presId="urn:microsoft.com/office/officeart/2005/8/layout/hProcess4#1"/>
    <dgm:cxn modelId="{D4B53FE1-FE40-4392-A240-30F4D14972BD}" type="presParOf" srcId="{0E921E75-818D-4501-B933-36CC608EEBBA}" destId="{FA588B27-07E7-451C-B89B-3D576E430B9A}" srcOrd="1" destOrd="0" presId="urn:microsoft.com/office/officeart/2005/8/layout/hProcess4#1"/>
    <dgm:cxn modelId="{8D0F76F4-F011-46E1-A73A-7ADC31DDBA79}" type="presParOf" srcId="{0E921E75-818D-4501-B933-36CC608EEBBA}" destId="{0443CE28-4397-4A42-8B6E-83E3B645A85C}" srcOrd="2" destOrd="0" presId="urn:microsoft.com/office/officeart/2005/8/layout/hProcess4#1"/>
    <dgm:cxn modelId="{FF1259D3-B99F-4D0E-877F-0DF98D130435}" type="presParOf" srcId="{0E921E75-818D-4501-B933-36CC608EEBBA}" destId="{93DBC45F-39CA-4104-BE5B-4EB0BD750181}" srcOrd="3" destOrd="0" presId="urn:microsoft.com/office/officeart/2005/8/layout/hProcess4#1"/>
    <dgm:cxn modelId="{F723F75F-1B21-4A54-A9CF-B1ED48C7D49A}" type="presParOf" srcId="{0E921E75-818D-4501-B933-36CC608EEBBA}" destId="{C1764109-3240-4429-B1C1-726CA2EE5ED1}" srcOrd="4" destOrd="0" presId="urn:microsoft.com/office/officeart/2005/8/layout/hProcess4#1"/>
    <dgm:cxn modelId="{816A256B-8B2B-4A5F-8622-7772DD0EB749}" type="presParOf" srcId="{D048DC6C-93A7-445F-9CC8-95BE2871DC83}" destId="{2A6E7F2F-30DF-441A-A393-C4D17A42FAFF}" srcOrd="3" destOrd="0" presId="urn:microsoft.com/office/officeart/2005/8/layout/hProcess4#1"/>
    <dgm:cxn modelId="{780CF1A2-5D88-47B7-9722-D91F80E3BFC3}" type="presParOf" srcId="{D048DC6C-93A7-445F-9CC8-95BE2871DC83}" destId="{0B08D9A1-0BD1-4CFF-83B2-29C9098D4F06}" srcOrd="4" destOrd="0" presId="urn:microsoft.com/office/officeart/2005/8/layout/hProcess4#1"/>
    <dgm:cxn modelId="{D55E8916-450E-42DB-B1D6-0CA8890F0AFC}" type="presParOf" srcId="{0B08D9A1-0BD1-4CFF-83B2-29C9098D4F06}" destId="{CFC30D0D-F848-409E-9284-EDEB7F3DAB99}" srcOrd="0" destOrd="0" presId="urn:microsoft.com/office/officeart/2005/8/layout/hProcess4#1"/>
    <dgm:cxn modelId="{F2D38EC1-0261-4688-A9F9-4798E23565B6}" type="presParOf" srcId="{0B08D9A1-0BD1-4CFF-83B2-29C9098D4F06}" destId="{1305FDC8-793A-4E11-A0A7-7573A24E7310}" srcOrd="1" destOrd="0" presId="urn:microsoft.com/office/officeart/2005/8/layout/hProcess4#1"/>
    <dgm:cxn modelId="{CE3C9D66-1F01-4B22-827B-6C93ED2EA57E}" type="presParOf" srcId="{0B08D9A1-0BD1-4CFF-83B2-29C9098D4F06}" destId="{EC5EC570-F515-4431-890E-BFE505B3927C}" srcOrd="2" destOrd="0" presId="urn:microsoft.com/office/officeart/2005/8/layout/hProcess4#1"/>
    <dgm:cxn modelId="{9AB1EA3B-4F54-46A9-AE5A-076698092D08}" type="presParOf" srcId="{0B08D9A1-0BD1-4CFF-83B2-29C9098D4F06}" destId="{4D65EE05-0F10-45BF-8AA6-BAB5BBB2A89B}" srcOrd="3" destOrd="0" presId="urn:microsoft.com/office/officeart/2005/8/layout/hProcess4#1"/>
    <dgm:cxn modelId="{47D1E95D-65E2-4B9E-B01D-9432E7E53B2D}" type="presParOf" srcId="{0B08D9A1-0BD1-4CFF-83B2-29C9098D4F06}" destId="{1CAAD3D1-F18B-4813-8B7C-6E061562191B}" srcOrd="4" destOrd="0" presId="urn:microsoft.com/office/officeart/2005/8/layout/hProcess4#1"/>
    <dgm:cxn modelId="{5403AEFF-ABCE-4402-912B-F4B6F5B5D2D8}" type="presParOf" srcId="{D048DC6C-93A7-445F-9CC8-95BE2871DC83}" destId="{C01EE2DD-7B66-4BA1-A5B8-467AC9E86201}" srcOrd="5" destOrd="0" presId="urn:microsoft.com/office/officeart/2005/8/layout/hProcess4#1"/>
    <dgm:cxn modelId="{5376D575-70C4-474B-A04F-BD751E5F3764}" type="presParOf" srcId="{D048DC6C-93A7-445F-9CC8-95BE2871DC83}" destId="{1C182C10-3935-4E74-8C84-86F9736AF28E}" srcOrd="6" destOrd="0" presId="urn:microsoft.com/office/officeart/2005/8/layout/hProcess4#1"/>
    <dgm:cxn modelId="{72B155FB-DA1B-4F8C-976D-BA065C5D70CA}" type="presParOf" srcId="{1C182C10-3935-4E74-8C84-86F9736AF28E}" destId="{3CF5459C-3077-454F-AAE1-539108E0D4FA}" srcOrd="0" destOrd="0" presId="urn:microsoft.com/office/officeart/2005/8/layout/hProcess4#1"/>
    <dgm:cxn modelId="{E96FF88D-86A2-4C12-9489-46AD885216D2}" type="presParOf" srcId="{1C182C10-3935-4E74-8C84-86F9736AF28E}" destId="{B9E71D7D-5173-47E6-8779-27513DA2D319}" srcOrd="1" destOrd="0" presId="urn:microsoft.com/office/officeart/2005/8/layout/hProcess4#1"/>
    <dgm:cxn modelId="{BFA825DB-149C-43C9-9D24-F9316972F792}" type="presParOf" srcId="{1C182C10-3935-4E74-8C84-86F9736AF28E}" destId="{9AB68ADC-15E1-458A-8C53-48A25DD26403}" srcOrd="2" destOrd="0" presId="urn:microsoft.com/office/officeart/2005/8/layout/hProcess4#1"/>
    <dgm:cxn modelId="{FA744520-F45E-4C5A-B2FB-3D07E387F80D}" type="presParOf" srcId="{1C182C10-3935-4E74-8C84-86F9736AF28E}" destId="{9203D3BB-86F8-4C18-85B8-F159067C07A5}" srcOrd="3" destOrd="0" presId="urn:microsoft.com/office/officeart/2005/8/layout/hProcess4#1"/>
    <dgm:cxn modelId="{D8980995-4E30-4442-900E-92E00CE2F5CF}" type="presParOf" srcId="{1C182C10-3935-4E74-8C84-86F9736AF28E}" destId="{2BDEBD94-31A6-4087-9BE2-23FE1CAF0D75}" srcOrd="4" destOrd="0" presId="urn:microsoft.com/office/officeart/2005/8/layout/h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D34D-F965-4E47-913A-B0CBA7D02B9A}" type="doc">
      <dgm:prSet loTypeId="urn:microsoft.com/office/officeart/2005/8/layout/hProcess9#1" loCatId="process" qsTypeId="urn:microsoft.com/office/officeart/2005/8/quickstyle/simple1#2" qsCatId="simple" csTypeId="urn:microsoft.com/office/officeart/2005/8/colors/colorful5#1" csCatId="colorful" phldr="1"/>
      <dgm:spPr/>
    </dgm:pt>
    <dgm:pt modelId="{6A8F6599-6DFC-4BBC-9D1C-A00815E7C30F}">
      <dgm:prSet phldrT="[Texto]" custT="1"/>
      <dgm:spPr>
        <a:solidFill>
          <a:srgbClr val="9D2449"/>
        </a:solidFill>
      </dgm:spPr>
      <dgm:t>
        <a:bodyPr/>
        <a:lstStyle/>
        <a:p>
          <a:pPr algn="ctr"/>
          <a:r>
            <a:rPr lang="es-ES" sz="1200" dirty="0">
              <a:latin typeface="Montserrat" panose="00000500000000000000" pitchFamily="2" charset="0"/>
            </a:rPr>
            <a:t>Dirección </a:t>
          </a:r>
          <a:r>
            <a:rPr lang="es-ES" sz="1400" dirty="0">
              <a:latin typeface="Montserrat" panose="00000500000000000000" pitchFamily="2" charset="0"/>
            </a:rPr>
            <a:t>administrativa</a:t>
          </a:r>
          <a:r>
            <a:rPr lang="es-ES" sz="1200" dirty="0">
              <a:latin typeface="Montserrat" panose="00000500000000000000" pitchFamily="2" charset="0"/>
            </a:rPr>
            <a:t> recibe una solicitud de acceso a la información que activa una de la hipótesis  del Art. 134 </a:t>
          </a:r>
        </a:p>
      </dgm:t>
    </dgm:pt>
    <dgm:pt modelId="{13EC40EC-FDE3-438A-B975-B521907F856F}" type="parTrans" cxnId="{96D1D64C-90D7-4B3B-9C6E-6C324349FB24}">
      <dgm:prSet/>
      <dgm:spPr/>
      <dgm:t>
        <a:bodyPr/>
        <a:lstStyle/>
        <a:p>
          <a:endParaRPr lang="es-ES"/>
        </a:p>
      </dgm:t>
    </dgm:pt>
    <dgm:pt modelId="{AE08997F-9002-40BF-82E4-42F72EDB9BDC}" type="sibTrans" cxnId="{96D1D64C-90D7-4B3B-9C6E-6C324349FB24}">
      <dgm:prSet/>
      <dgm:spPr/>
      <dgm:t>
        <a:bodyPr/>
        <a:lstStyle/>
        <a:p>
          <a:endParaRPr lang="es-ES"/>
        </a:p>
      </dgm:t>
    </dgm:pt>
    <dgm:pt modelId="{E4963B39-D891-4447-91A6-3F93A1B5D8CB}">
      <dgm:prSet phldrT="[Texto]" phldr="0" custT="1"/>
      <dgm:spPr>
        <a:solidFill>
          <a:srgbClr val="B38E5D"/>
        </a:solidFill>
      </dgm:spPr>
      <dgm:t>
        <a:bodyPr vert="horz" wrap="square"/>
        <a:lstStyle/>
        <a:p>
          <a:pPr>
            <a:lnSpc>
              <a:spcPct val="100000"/>
            </a:lnSpc>
            <a:spcBef>
              <a:spcPct val="0"/>
            </a:spcBef>
            <a:spcAft>
              <a:spcPct val="35000"/>
            </a:spcAft>
          </a:pPr>
          <a:r>
            <a:rPr lang="es-ES" sz="1200" b="1" dirty="0">
              <a:latin typeface="Montserrat" panose="00000500000000000000" pitchFamily="2" charset="0"/>
            </a:rPr>
            <a:t>Comité de transparencia se </a:t>
          </a:r>
          <a:r>
            <a:rPr lang="es-ES" sz="1000" b="1" dirty="0">
              <a:latin typeface="Montserrat" panose="00000500000000000000" pitchFamily="2" charset="0"/>
            </a:rPr>
            <a:t>pronuncia:</a:t>
          </a:r>
        </a:p>
        <a:p>
          <a:pPr>
            <a:lnSpc>
              <a:spcPct val="100000"/>
            </a:lnSpc>
            <a:spcBef>
              <a:spcPct val="0"/>
            </a:spcBef>
            <a:spcAft>
              <a:spcPct val="35000"/>
            </a:spcAft>
          </a:pPr>
          <a:r>
            <a:rPr lang="es-ES" sz="1000" b="1" dirty="0">
              <a:latin typeface="Montserrat" panose="00000500000000000000" pitchFamily="2" charset="0"/>
            </a:rPr>
            <a:t>Confirma la clasificación</a:t>
          </a:r>
        </a:p>
        <a:p>
          <a:pPr>
            <a:lnSpc>
              <a:spcPct val="100000"/>
            </a:lnSpc>
            <a:spcBef>
              <a:spcPct val="0"/>
            </a:spcBef>
            <a:spcAft>
              <a:spcPct val="35000"/>
            </a:spcAft>
          </a:pPr>
          <a:r>
            <a:rPr lang="es-ES" sz="1000" b="1" dirty="0">
              <a:latin typeface="Montserrat" panose="00000500000000000000" pitchFamily="2" charset="0"/>
            </a:rPr>
            <a:t>Modifica la clasificación y otorga total o parcialmente o </a:t>
          </a:r>
        </a:p>
        <a:p>
          <a:pPr>
            <a:lnSpc>
              <a:spcPct val="100000"/>
            </a:lnSpc>
            <a:spcBef>
              <a:spcPct val="0"/>
            </a:spcBef>
            <a:spcAft>
              <a:spcPct val="35000"/>
            </a:spcAft>
          </a:pPr>
          <a:r>
            <a:rPr lang="es-ES" sz="1000" b="1" dirty="0">
              <a:latin typeface="Montserrat" panose="00000500000000000000" pitchFamily="2" charset="0"/>
            </a:rPr>
            <a:t>Revocando y concede el acceso</a:t>
          </a:r>
        </a:p>
      </dgm:t>
    </dgm:pt>
    <dgm:pt modelId="{A751BABC-C540-4532-8ADA-A414508B1F07}" type="parTrans" cxnId="{821AAC36-D71C-4AEC-B85F-D6901869DAF0}">
      <dgm:prSet/>
      <dgm:spPr/>
      <dgm:t>
        <a:bodyPr/>
        <a:lstStyle/>
        <a:p>
          <a:endParaRPr lang="es-ES"/>
        </a:p>
      </dgm:t>
    </dgm:pt>
    <dgm:pt modelId="{8E7022F2-9532-4C6A-B15A-F3C32DCF116C}" type="sibTrans" cxnId="{821AAC36-D71C-4AEC-B85F-D6901869DAF0}">
      <dgm:prSet/>
      <dgm:spPr/>
      <dgm:t>
        <a:bodyPr/>
        <a:lstStyle/>
        <a:p>
          <a:endParaRPr lang="es-ES"/>
        </a:p>
      </dgm:t>
    </dgm:pt>
    <dgm:pt modelId="{4C080E8A-C417-4BCD-B019-B7A2ABD9B6D1}">
      <dgm:prSet phldrT="[Texto]"/>
      <dgm:spPr>
        <a:solidFill>
          <a:schemeClr val="bg2">
            <a:lumMod val="50000"/>
          </a:schemeClr>
        </a:solidFill>
      </dgm:spPr>
      <dgm:t>
        <a:bodyPr/>
        <a:lstStyle/>
        <a:p>
          <a:r>
            <a:rPr lang="es-ES" b="1" dirty="0">
              <a:latin typeface="Montserrat" panose="00000500000000000000" pitchFamily="2" charset="0"/>
            </a:rPr>
            <a:t>Resolución del comité de transparencia, dando a conocerla resolución</a:t>
          </a:r>
        </a:p>
      </dgm:t>
    </dgm:pt>
    <dgm:pt modelId="{DE86192D-4311-43B1-AB33-9B3273F7AB16}" type="parTrans" cxnId="{E5E4B022-F313-446C-8BB0-F46B9FC3FC36}">
      <dgm:prSet/>
      <dgm:spPr/>
      <dgm:t>
        <a:bodyPr/>
        <a:lstStyle/>
        <a:p>
          <a:endParaRPr lang="es-ES"/>
        </a:p>
      </dgm:t>
    </dgm:pt>
    <dgm:pt modelId="{EC7AC382-DB30-4393-8E4C-5EA44B70C348}" type="sibTrans" cxnId="{E5E4B022-F313-446C-8BB0-F46B9FC3FC36}">
      <dgm:prSet/>
      <dgm:spPr/>
      <dgm:t>
        <a:bodyPr/>
        <a:lstStyle/>
        <a:p>
          <a:endParaRPr lang="es-ES"/>
        </a:p>
      </dgm:t>
    </dgm:pt>
    <dgm:pt modelId="{F81ABCE5-FD4A-4C36-A255-FA4587699DDA}">
      <dgm:prSet phldrT="[Texto]"/>
      <dgm:spPr>
        <a:solidFill>
          <a:schemeClr val="bg1">
            <a:lumMod val="75000"/>
          </a:schemeClr>
        </a:solidFill>
      </dgm:spPr>
      <dgm:t>
        <a:bodyPr/>
        <a:lstStyle/>
        <a:p>
          <a:r>
            <a:rPr lang="es-ES" dirty="0">
              <a:solidFill>
                <a:schemeClr val="bg1"/>
              </a:solidFill>
              <a:latin typeface="Montserrat" panose="00000500000000000000" pitchFamily="2" charset="0"/>
              <a:hlinkClick xmlns:r="http://schemas.openxmlformats.org/officeDocument/2006/relationships" r:id="" action="ppaction://noaction"/>
            </a:rPr>
            <a:t>Índice de expedientes  clasificados como reservados</a:t>
          </a:r>
          <a:endParaRPr lang="es-ES" dirty="0">
            <a:solidFill>
              <a:schemeClr val="bg1"/>
            </a:solidFill>
            <a:latin typeface="Montserrat" panose="00000500000000000000" pitchFamily="2" charset="0"/>
          </a:endParaRPr>
        </a:p>
      </dgm:t>
    </dgm:pt>
    <dgm:pt modelId="{D0A0098A-3E73-4BCA-8074-5C3C3EC2F7A4}" type="parTrans" cxnId="{866B1B81-8DE1-4CDE-86FF-06173EA622D1}">
      <dgm:prSet/>
      <dgm:spPr/>
      <dgm:t>
        <a:bodyPr/>
        <a:lstStyle/>
        <a:p>
          <a:endParaRPr lang="es-ES"/>
        </a:p>
      </dgm:t>
    </dgm:pt>
    <dgm:pt modelId="{DF3E07D6-222E-4948-94F4-181E410D0614}" type="sibTrans" cxnId="{866B1B81-8DE1-4CDE-86FF-06173EA622D1}">
      <dgm:prSet/>
      <dgm:spPr/>
      <dgm:t>
        <a:bodyPr/>
        <a:lstStyle/>
        <a:p>
          <a:endParaRPr lang="es-ES"/>
        </a:p>
      </dgm:t>
    </dgm:pt>
    <dgm:pt modelId="{265DD7B7-8A3D-4A9A-9D19-D8A9190F9B0C}" type="pres">
      <dgm:prSet presAssocID="{2EF5D34D-F965-4E47-913A-B0CBA7D02B9A}" presName="CompostProcess" presStyleCnt="0">
        <dgm:presLayoutVars>
          <dgm:dir/>
          <dgm:resizeHandles val="exact"/>
        </dgm:presLayoutVars>
      </dgm:prSet>
      <dgm:spPr/>
    </dgm:pt>
    <dgm:pt modelId="{97F35C3C-AF18-40C9-B0B3-8B9765E8DB92}" type="pres">
      <dgm:prSet presAssocID="{2EF5D34D-F965-4E47-913A-B0CBA7D02B9A}" presName="arrow" presStyleLbl="bgShp" presStyleIdx="0" presStyleCnt="1" custLinFactNeighborX="4140" custLinFactNeighborY="-11484"/>
      <dgm:spPr/>
    </dgm:pt>
    <dgm:pt modelId="{C359DCFD-7845-4816-901A-EC6175F888AF}" type="pres">
      <dgm:prSet presAssocID="{2EF5D34D-F965-4E47-913A-B0CBA7D02B9A}" presName="linearProcess" presStyleCnt="0"/>
      <dgm:spPr/>
    </dgm:pt>
    <dgm:pt modelId="{ECC14425-F657-4FE6-B08B-D0877BC96A32}" type="pres">
      <dgm:prSet presAssocID="{6A8F6599-6DFC-4BBC-9D1C-A00815E7C30F}" presName="textNode" presStyleLbl="node1" presStyleIdx="0" presStyleCnt="4" custScaleX="49271" custScaleY="152644" custLinFactX="-966" custLinFactNeighborX="-100000" custLinFactNeighborY="-2519">
        <dgm:presLayoutVars>
          <dgm:bulletEnabled val="1"/>
        </dgm:presLayoutVars>
      </dgm:prSet>
      <dgm:spPr/>
      <dgm:t>
        <a:bodyPr/>
        <a:lstStyle/>
        <a:p>
          <a:endParaRPr lang="es-ES"/>
        </a:p>
      </dgm:t>
    </dgm:pt>
    <dgm:pt modelId="{9605F450-5CFF-42E8-9D68-6E51EC269805}" type="pres">
      <dgm:prSet presAssocID="{AE08997F-9002-40BF-82E4-42F72EDB9BDC}" presName="sibTrans" presStyleCnt="0"/>
      <dgm:spPr/>
    </dgm:pt>
    <dgm:pt modelId="{4A90D7E5-0D69-4E15-B3D3-E74EC6CE7479}" type="pres">
      <dgm:prSet presAssocID="{E4963B39-D891-4447-91A6-3F93A1B5D8CB}" presName="textNode" presStyleLbl="node1" presStyleIdx="1" presStyleCnt="4" custScaleX="77506" custScaleY="122759">
        <dgm:presLayoutVars>
          <dgm:bulletEnabled val="1"/>
        </dgm:presLayoutVars>
      </dgm:prSet>
      <dgm:spPr/>
      <dgm:t>
        <a:bodyPr/>
        <a:lstStyle/>
        <a:p>
          <a:endParaRPr lang="es-ES"/>
        </a:p>
      </dgm:t>
    </dgm:pt>
    <dgm:pt modelId="{F666AFB5-2A03-4A9F-86F4-E70D4AE936FC}" type="pres">
      <dgm:prSet presAssocID="{8E7022F2-9532-4C6A-B15A-F3C32DCF116C}" presName="sibTrans" presStyleCnt="0"/>
      <dgm:spPr/>
    </dgm:pt>
    <dgm:pt modelId="{F9B2FE8D-B6C3-4242-B348-638DF926A4BB}" type="pres">
      <dgm:prSet presAssocID="{4C080E8A-C417-4BCD-B019-B7A2ABD9B6D1}" presName="textNode" presStyleLbl="node1" presStyleIdx="2" presStyleCnt="4" custScaleX="51259" custScaleY="111137">
        <dgm:presLayoutVars>
          <dgm:bulletEnabled val="1"/>
        </dgm:presLayoutVars>
      </dgm:prSet>
      <dgm:spPr/>
      <dgm:t>
        <a:bodyPr/>
        <a:lstStyle/>
        <a:p>
          <a:endParaRPr lang="es-ES"/>
        </a:p>
      </dgm:t>
    </dgm:pt>
    <dgm:pt modelId="{219047B6-BA0A-4836-BEA8-AFEC629B370D}" type="pres">
      <dgm:prSet presAssocID="{EC7AC382-DB30-4393-8E4C-5EA44B70C348}" presName="sibTrans" presStyleCnt="0"/>
      <dgm:spPr/>
    </dgm:pt>
    <dgm:pt modelId="{000ABCEC-DC3D-45F4-9EB5-A55FE1E276E0}" type="pres">
      <dgm:prSet presAssocID="{F81ABCE5-FD4A-4C36-A255-FA4587699DDA}" presName="textNode" presStyleLbl="node1" presStyleIdx="3" presStyleCnt="4" custScaleX="85613" custLinFactNeighborX="43551" custLinFactNeighborY="1637">
        <dgm:presLayoutVars>
          <dgm:bulletEnabled val="1"/>
        </dgm:presLayoutVars>
      </dgm:prSet>
      <dgm:spPr/>
      <dgm:t>
        <a:bodyPr/>
        <a:lstStyle/>
        <a:p>
          <a:endParaRPr lang="es-ES"/>
        </a:p>
      </dgm:t>
    </dgm:pt>
  </dgm:ptLst>
  <dgm:cxnLst>
    <dgm:cxn modelId="{E5E4B022-F313-446C-8BB0-F46B9FC3FC36}" srcId="{2EF5D34D-F965-4E47-913A-B0CBA7D02B9A}" destId="{4C080E8A-C417-4BCD-B019-B7A2ABD9B6D1}" srcOrd="2" destOrd="0" parTransId="{DE86192D-4311-43B1-AB33-9B3273F7AB16}" sibTransId="{EC7AC382-DB30-4393-8E4C-5EA44B70C348}"/>
    <dgm:cxn modelId="{96D1D64C-90D7-4B3B-9C6E-6C324349FB24}" srcId="{2EF5D34D-F965-4E47-913A-B0CBA7D02B9A}" destId="{6A8F6599-6DFC-4BBC-9D1C-A00815E7C30F}" srcOrd="0" destOrd="0" parTransId="{13EC40EC-FDE3-438A-B975-B521907F856F}" sibTransId="{AE08997F-9002-40BF-82E4-42F72EDB9BDC}"/>
    <dgm:cxn modelId="{274EECBB-E943-4893-92AF-7F444E4D4DA9}" type="presOf" srcId="{F81ABCE5-FD4A-4C36-A255-FA4587699DDA}" destId="{000ABCEC-DC3D-45F4-9EB5-A55FE1E276E0}" srcOrd="0" destOrd="0" presId="urn:microsoft.com/office/officeart/2005/8/layout/hProcess9#1"/>
    <dgm:cxn modelId="{E0513AE1-3C5E-498A-A70C-8E3E745BC263}" type="presOf" srcId="{E4963B39-D891-4447-91A6-3F93A1B5D8CB}" destId="{4A90D7E5-0D69-4E15-B3D3-E74EC6CE7479}" srcOrd="0" destOrd="0" presId="urn:microsoft.com/office/officeart/2005/8/layout/hProcess9#1"/>
    <dgm:cxn modelId="{821AAC36-D71C-4AEC-B85F-D6901869DAF0}" srcId="{2EF5D34D-F965-4E47-913A-B0CBA7D02B9A}" destId="{E4963B39-D891-4447-91A6-3F93A1B5D8CB}" srcOrd="1" destOrd="0" parTransId="{A751BABC-C540-4532-8ADA-A414508B1F07}" sibTransId="{8E7022F2-9532-4C6A-B15A-F3C32DCF116C}"/>
    <dgm:cxn modelId="{E7CBAEF9-015D-4876-AAD3-BF5539F46408}" type="presOf" srcId="{2EF5D34D-F965-4E47-913A-B0CBA7D02B9A}" destId="{265DD7B7-8A3D-4A9A-9D19-D8A9190F9B0C}" srcOrd="0" destOrd="0" presId="urn:microsoft.com/office/officeart/2005/8/layout/hProcess9#1"/>
    <dgm:cxn modelId="{C5C792F2-1A37-4879-8E7A-3383BA6632CB}" type="presOf" srcId="{4C080E8A-C417-4BCD-B019-B7A2ABD9B6D1}" destId="{F9B2FE8D-B6C3-4242-B348-638DF926A4BB}" srcOrd="0" destOrd="0" presId="urn:microsoft.com/office/officeart/2005/8/layout/hProcess9#1"/>
    <dgm:cxn modelId="{866B1B81-8DE1-4CDE-86FF-06173EA622D1}" srcId="{2EF5D34D-F965-4E47-913A-B0CBA7D02B9A}" destId="{F81ABCE5-FD4A-4C36-A255-FA4587699DDA}" srcOrd="3" destOrd="0" parTransId="{D0A0098A-3E73-4BCA-8074-5C3C3EC2F7A4}" sibTransId="{DF3E07D6-222E-4948-94F4-181E410D0614}"/>
    <dgm:cxn modelId="{18989608-3A1F-4D6B-9F3F-A687FAAC7D9C}" type="presOf" srcId="{6A8F6599-6DFC-4BBC-9D1C-A00815E7C30F}" destId="{ECC14425-F657-4FE6-B08B-D0877BC96A32}" srcOrd="0" destOrd="0" presId="urn:microsoft.com/office/officeart/2005/8/layout/hProcess9#1"/>
    <dgm:cxn modelId="{79EB297D-75E1-4225-BA83-68032FE05FD8}" type="presParOf" srcId="{265DD7B7-8A3D-4A9A-9D19-D8A9190F9B0C}" destId="{97F35C3C-AF18-40C9-B0B3-8B9765E8DB92}" srcOrd="0" destOrd="0" presId="urn:microsoft.com/office/officeart/2005/8/layout/hProcess9#1"/>
    <dgm:cxn modelId="{702B464B-309F-47CB-90A4-A3119556C743}" type="presParOf" srcId="{265DD7B7-8A3D-4A9A-9D19-D8A9190F9B0C}" destId="{C359DCFD-7845-4816-901A-EC6175F888AF}" srcOrd="1" destOrd="0" presId="urn:microsoft.com/office/officeart/2005/8/layout/hProcess9#1"/>
    <dgm:cxn modelId="{B3A4FCFA-849C-4E63-B931-03854466E45B}" type="presParOf" srcId="{C359DCFD-7845-4816-901A-EC6175F888AF}" destId="{ECC14425-F657-4FE6-B08B-D0877BC96A32}" srcOrd="0" destOrd="0" presId="urn:microsoft.com/office/officeart/2005/8/layout/hProcess9#1"/>
    <dgm:cxn modelId="{5F6E20A7-C353-4E7A-A38E-97A7CE5151EC}" type="presParOf" srcId="{C359DCFD-7845-4816-901A-EC6175F888AF}" destId="{9605F450-5CFF-42E8-9D68-6E51EC269805}" srcOrd="1" destOrd="0" presId="urn:microsoft.com/office/officeart/2005/8/layout/hProcess9#1"/>
    <dgm:cxn modelId="{BB0B0989-CC9D-4DE1-BC39-729D6D3F1EE5}" type="presParOf" srcId="{C359DCFD-7845-4816-901A-EC6175F888AF}" destId="{4A90D7E5-0D69-4E15-B3D3-E74EC6CE7479}" srcOrd="2" destOrd="0" presId="urn:microsoft.com/office/officeart/2005/8/layout/hProcess9#1"/>
    <dgm:cxn modelId="{465BB10C-92E0-4DDB-8B89-FFBFB6F71F09}" type="presParOf" srcId="{C359DCFD-7845-4816-901A-EC6175F888AF}" destId="{F666AFB5-2A03-4A9F-86F4-E70D4AE936FC}" srcOrd="3" destOrd="0" presId="urn:microsoft.com/office/officeart/2005/8/layout/hProcess9#1"/>
    <dgm:cxn modelId="{1C9DDE01-CD78-42EE-82C2-992967284FA9}" type="presParOf" srcId="{C359DCFD-7845-4816-901A-EC6175F888AF}" destId="{F9B2FE8D-B6C3-4242-B348-638DF926A4BB}" srcOrd="4" destOrd="0" presId="urn:microsoft.com/office/officeart/2005/8/layout/hProcess9#1"/>
    <dgm:cxn modelId="{A5C8D3F5-56D7-4DFD-89BD-ABF8425878D8}" type="presParOf" srcId="{C359DCFD-7845-4816-901A-EC6175F888AF}" destId="{219047B6-BA0A-4836-BEA8-AFEC629B370D}" srcOrd="5" destOrd="0" presId="urn:microsoft.com/office/officeart/2005/8/layout/hProcess9#1"/>
    <dgm:cxn modelId="{7EBDF695-30F6-42A6-9FBD-B76FD8260CAC}" type="presParOf" srcId="{C359DCFD-7845-4816-901A-EC6175F888AF}" destId="{000ABCEC-DC3D-45F4-9EB5-A55FE1E276E0}" srcOrd="6"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E428-E8F8-4784-95E3-8C0C9220907F}">
      <dsp:nvSpPr>
        <dsp:cNvPr id="0" name=""/>
        <dsp:cNvSpPr/>
      </dsp:nvSpPr>
      <dsp:spPr>
        <a:xfrm>
          <a:off x="3992"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Conformes  con la Constitución</a:t>
          </a:r>
        </a:p>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Compatibles con una sociedad democrática</a:t>
          </a:r>
        </a:p>
      </dsp:txBody>
      <dsp:txXfrm>
        <a:off x="42729" y="1082255"/>
        <a:ext cx="1963377" cy="1245099"/>
      </dsp:txXfrm>
    </dsp:sp>
    <dsp:sp modelId="{D7E1A37A-3D83-4773-99C5-411C75CED227}">
      <dsp:nvSpPr>
        <dsp:cNvPr id="0" name=""/>
        <dsp:cNvSpPr/>
      </dsp:nvSpPr>
      <dsp:spPr>
        <a:xfrm>
          <a:off x="1108248"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EFC67F19-A1EE-4411-A5CA-DAC7BC25B6A1}">
      <dsp:nvSpPr>
        <dsp:cNvPr id="0" name=""/>
        <dsp:cNvSpPr/>
      </dsp:nvSpPr>
      <dsp:spPr>
        <a:xfrm>
          <a:off x="457514"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a:latin typeface="Montserrat" panose="00000500000000000000" pitchFamily="2" charset="0"/>
            </a:rPr>
            <a:t>Fines legítimos</a:t>
          </a:r>
        </a:p>
      </dsp:txBody>
      <dsp:txXfrm>
        <a:off x="478643" y="2387221"/>
        <a:ext cx="1771831" cy="679145"/>
      </dsp:txXfrm>
    </dsp:sp>
    <dsp:sp modelId="{FA588B27-07E7-451C-B89B-3D576E430B9A}">
      <dsp:nvSpPr>
        <dsp:cNvPr id="0" name=""/>
        <dsp:cNvSpPr/>
      </dsp:nvSpPr>
      <dsp:spPr>
        <a:xfrm>
          <a:off x="2750659"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Sirve para satisfacer el interés público imperativo</a:t>
          </a:r>
        </a:p>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Derechos de defensa y protección </a:t>
          </a:r>
        </a:p>
      </dsp:txBody>
      <dsp:txXfrm>
        <a:off x="2789396" y="1442957"/>
        <a:ext cx="1963377" cy="1245099"/>
      </dsp:txXfrm>
    </dsp:sp>
    <dsp:sp modelId="{2A6E7F2F-30DF-441A-A393-C4D17A42FAFF}">
      <dsp:nvSpPr>
        <dsp:cNvPr id="0" name=""/>
        <dsp:cNvSpPr/>
      </dsp:nvSpPr>
      <dsp:spPr>
        <a:xfrm>
          <a:off x="3837909" y="-63898"/>
          <a:ext cx="2737738" cy="2737738"/>
        </a:xfrm>
        <a:prstGeom prst="circularArrow">
          <a:avLst>
            <a:gd name="adj1" fmla="val 3675"/>
            <a:gd name="adj2" fmla="val 457845"/>
            <a:gd name="adj3" fmla="val 19366645"/>
            <a:gd name="adj4" fmla="val 12575511"/>
            <a:gd name="adj5" fmla="val 4287"/>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93DBC45F-39CA-4104-BE5B-4EB0BD750181}">
      <dsp:nvSpPr>
        <dsp:cNvPr id="0" name=""/>
        <dsp:cNvSpPr/>
      </dsp:nvSpPr>
      <dsp:spPr>
        <a:xfrm>
          <a:off x="3204182"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a:latin typeface="Montserrat" panose="00000500000000000000" pitchFamily="2" charset="0"/>
            </a:rPr>
            <a:t>Idoneidad</a:t>
          </a:r>
        </a:p>
      </dsp:txBody>
      <dsp:txXfrm>
        <a:off x="3225311" y="703945"/>
        <a:ext cx="1771831" cy="679145"/>
      </dsp:txXfrm>
    </dsp:sp>
    <dsp:sp modelId="{1305FDC8-793A-4E11-A0A7-7573A24E7310}">
      <dsp:nvSpPr>
        <dsp:cNvPr id="0" name=""/>
        <dsp:cNvSpPr/>
      </dsp:nvSpPr>
      <dsp:spPr>
        <a:xfrm>
          <a:off x="5497327"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Es la medida menos restrictiva posible y necesaria para alcanzar el fin</a:t>
          </a:r>
        </a:p>
      </dsp:txBody>
      <dsp:txXfrm>
        <a:off x="5536064" y="1082255"/>
        <a:ext cx="1963377" cy="1245099"/>
      </dsp:txXfrm>
    </dsp:sp>
    <dsp:sp modelId="{C01EE2DD-7B66-4BA1-A5B8-467AC9E86201}">
      <dsp:nvSpPr>
        <dsp:cNvPr id="0" name=""/>
        <dsp:cNvSpPr/>
      </dsp:nvSpPr>
      <dsp:spPr>
        <a:xfrm>
          <a:off x="6601584"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4D65EE05-0F10-45BF-8AA6-BAB5BBB2A89B}">
      <dsp:nvSpPr>
        <dsp:cNvPr id="0" name=""/>
        <dsp:cNvSpPr/>
      </dsp:nvSpPr>
      <dsp:spPr>
        <a:xfrm>
          <a:off x="5950850"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a:latin typeface="Montserrat" panose="00000500000000000000" pitchFamily="2" charset="0"/>
            </a:rPr>
            <a:t>Necesidad</a:t>
          </a:r>
        </a:p>
      </dsp:txBody>
      <dsp:txXfrm>
        <a:off x="5971979" y="2387221"/>
        <a:ext cx="1771831" cy="679145"/>
      </dsp:txXfrm>
    </dsp:sp>
    <dsp:sp modelId="{B9E71D7D-5173-47E6-8779-27513DA2D319}">
      <dsp:nvSpPr>
        <dsp:cNvPr id="0" name=""/>
        <dsp:cNvSpPr/>
      </dsp:nvSpPr>
      <dsp:spPr>
        <a:xfrm>
          <a:off x="8243995"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Cuanto mayor grado de afectación a un principio, mayor debe ser la importancia de la satisfacción del otro</a:t>
          </a:r>
        </a:p>
      </dsp:txBody>
      <dsp:txXfrm>
        <a:off x="8282732" y="1442957"/>
        <a:ext cx="1963377" cy="1245099"/>
      </dsp:txXfrm>
    </dsp:sp>
    <dsp:sp modelId="{9203D3BB-86F8-4C18-85B8-F159067C07A5}">
      <dsp:nvSpPr>
        <dsp:cNvPr id="0" name=""/>
        <dsp:cNvSpPr/>
      </dsp:nvSpPr>
      <dsp:spPr>
        <a:xfrm>
          <a:off x="8697518"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a:latin typeface="Montserrat" panose="00000500000000000000" pitchFamily="2" charset="0"/>
            </a:rPr>
            <a:t>Proporcionalidad</a:t>
          </a:r>
        </a:p>
      </dsp:txBody>
      <dsp:txXfrm>
        <a:off x="8718647" y="703945"/>
        <a:ext cx="1771831" cy="67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5C3C-AF18-40C9-B0B3-8B9765E8DB92}">
      <dsp:nvSpPr>
        <dsp:cNvPr id="0" name=""/>
        <dsp:cNvSpPr/>
      </dsp:nvSpPr>
      <dsp:spPr>
        <a:xfrm>
          <a:off x="1207267" y="0"/>
          <a:ext cx="9312802" cy="37703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4425-F657-4FE6-B08B-D0877BC96A32}">
      <dsp:nvSpPr>
        <dsp:cNvPr id="0" name=""/>
        <dsp:cNvSpPr/>
      </dsp:nvSpPr>
      <dsp:spPr>
        <a:xfrm>
          <a:off x="622628" y="696135"/>
          <a:ext cx="1619474" cy="2302062"/>
        </a:xfrm>
        <a:prstGeom prst="roundRect">
          <a:avLst/>
        </a:prstGeom>
        <a:solidFill>
          <a:srgbClr val="9D2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Montserrat" panose="00000500000000000000" pitchFamily="2" charset="0"/>
            </a:rPr>
            <a:t>Dirección </a:t>
          </a:r>
          <a:r>
            <a:rPr lang="es-ES" sz="1400" kern="1200" dirty="0">
              <a:latin typeface="Montserrat" panose="00000500000000000000" pitchFamily="2" charset="0"/>
            </a:rPr>
            <a:t>administrativa</a:t>
          </a:r>
          <a:r>
            <a:rPr lang="es-ES" sz="1200" kern="1200" dirty="0">
              <a:latin typeface="Montserrat" panose="00000500000000000000" pitchFamily="2" charset="0"/>
            </a:rPr>
            <a:t> recibe una solicitud de acceso a la información que activa una de la hipótesis  del Art. 134 </a:t>
          </a:r>
        </a:p>
      </dsp:txBody>
      <dsp:txXfrm>
        <a:off x="701684" y="775191"/>
        <a:ext cx="1461362" cy="2143950"/>
      </dsp:txXfrm>
    </dsp:sp>
    <dsp:sp modelId="{4A90D7E5-0D69-4E15-B3D3-E74EC6CE7479}">
      <dsp:nvSpPr>
        <dsp:cNvPr id="0" name=""/>
        <dsp:cNvSpPr/>
      </dsp:nvSpPr>
      <dsp:spPr>
        <a:xfrm>
          <a:off x="2666524" y="959476"/>
          <a:ext cx="2547522" cy="1851359"/>
        </a:xfrm>
        <a:prstGeom prst="roundRect">
          <a:avLst/>
        </a:prstGeom>
        <a:solidFill>
          <a:srgbClr val="B38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s-ES" sz="1200" b="1" kern="1200" dirty="0">
              <a:latin typeface="Montserrat" panose="00000500000000000000" pitchFamily="2" charset="0"/>
            </a:rPr>
            <a:t>Comité de transparencia se </a:t>
          </a:r>
          <a:r>
            <a:rPr lang="es-ES" sz="1000" b="1" kern="1200" dirty="0">
              <a:latin typeface="Montserrat" panose="00000500000000000000" pitchFamily="2" charset="0"/>
            </a:rPr>
            <a:t>pronuncia:</a:t>
          </a:r>
        </a:p>
        <a:p>
          <a:pPr lvl="0" algn="ctr" defTabSz="533400">
            <a:lnSpc>
              <a:spcPct val="100000"/>
            </a:lnSpc>
            <a:spcBef>
              <a:spcPct val="0"/>
            </a:spcBef>
            <a:spcAft>
              <a:spcPct val="35000"/>
            </a:spcAft>
          </a:pPr>
          <a:r>
            <a:rPr lang="es-ES" sz="1000" b="1" kern="1200" dirty="0">
              <a:latin typeface="Montserrat" panose="00000500000000000000" pitchFamily="2" charset="0"/>
            </a:rPr>
            <a:t>Confirma la clasificación</a:t>
          </a:r>
        </a:p>
        <a:p>
          <a:pPr lvl="0" algn="ctr" defTabSz="533400">
            <a:lnSpc>
              <a:spcPct val="100000"/>
            </a:lnSpc>
            <a:spcBef>
              <a:spcPct val="0"/>
            </a:spcBef>
            <a:spcAft>
              <a:spcPct val="35000"/>
            </a:spcAft>
          </a:pPr>
          <a:r>
            <a:rPr lang="es-ES" sz="1000" b="1" kern="1200" dirty="0">
              <a:latin typeface="Montserrat" panose="00000500000000000000" pitchFamily="2" charset="0"/>
            </a:rPr>
            <a:t>Modifica la clasificación y otorga total o parcialmente o </a:t>
          </a:r>
        </a:p>
        <a:p>
          <a:pPr lvl="0" algn="ctr" defTabSz="533400">
            <a:lnSpc>
              <a:spcPct val="100000"/>
            </a:lnSpc>
            <a:spcBef>
              <a:spcPct val="0"/>
            </a:spcBef>
            <a:spcAft>
              <a:spcPct val="35000"/>
            </a:spcAft>
          </a:pPr>
          <a:r>
            <a:rPr lang="es-ES" sz="1000" b="1" kern="1200" dirty="0">
              <a:latin typeface="Montserrat" panose="00000500000000000000" pitchFamily="2" charset="0"/>
            </a:rPr>
            <a:t>Revocando y concede el acceso</a:t>
          </a:r>
        </a:p>
      </dsp:txBody>
      <dsp:txXfrm>
        <a:off x="2756900" y="1049852"/>
        <a:ext cx="2366770" cy="1670607"/>
      </dsp:txXfrm>
    </dsp:sp>
    <dsp:sp modelId="{F9B2FE8D-B6C3-4242-B348-638DF926A4BB}">
      <dsp:nvSpPr>
        <dsp:cNvPr id="0" name=""/>
        <dsp:cNvSpPr/>
      </dsp:nvSpPr>
      <dsp:spPr>
        <a:xfrm>
          <a:off x="5410381" y="1047113"/>
          <a:ext cx="1684817" cy="167608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latin typeface="Montserrat" panose="00000500000000000000" pitchFamily="2" charset="0"/>
            </a:rPr>
            <a:t>Resolución del comité de transparencia, dando a conocerla resolución</a:t>
          </a:r>
        </a:p>
      </dsp:txBody>
      <dsp:txXfrm>
        <a:off x="5492201" y="1128933"/>
        <a:ext cx="1521177" cy="1512445"/>
      </dsp:txXfrm>
    </dsp:sp>
    <dsp:sp modelId="{000ABCEC-DC3D-45F4-9EB5-A55FE1E276E0}">
      <dsp:nvSpPr>
        <dsp:cNvPr id="0" name=""/>
        <dsp:cNvSpPr/>
      </dsp:nvSpPr>
      <dsp:spPr>
        <a:xfrm>
          <a:off x="7377039" y="1155781"/>
          <a:ext cx="2813989" cy="150812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solidFill>
                <a:schemeClr val="bg1"/>
              </a:solidFill>
              <a:latin typeface="Montserrat" panose="00000500000000000000" pitchFamily="2" charset="0"/>
              <a:hlinkClick xmlns:r="http://schemas.openxmlformats.org/officeDocument/2006/relationships" r:id="" action="ppaction://noaction"/>
            </a:rPr>
            <a:t>Índice de expedientes  clasificados como reservados</a:t>
          </a:r>
          <a:endParaRPr lang="es-ES" sz="1400" kern="1200" dirty="0">
            <a:solidFill>
              <a:schemeClr val="bg1"/>
            </a:solidFill>
            <a:latin typeface="Montserrat" panose="00000500000000000000" pitchFamily="2" charset="0"/>
          </a:endParaRPr>
        </a:p>
      </dsp:txBody>
      <dsp:txXfrm>
        <a:off x="7450660" y="1229402"/>
        <a:ext cx="2666747" cy="13608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23/04/2025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23/04/2025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23/04/2025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23/04/2025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23/04/2025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23/04/2025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23/04/2025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23/04/2025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23/04/2025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23/04/2025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Subtítulo 9"/>
          <p:cNvSpPr>
            <a:spLocks noGrp="1"/>
          </p:cNvSpPr>
          <p:nvPr>
            <p:ph type="subTitle" idx="1"/>
          </p:nvPr>
        </p:nvSpPr>
        <p:spPr>
          <a:xfrm>
            <a:off x="1330817" y="2717559"/>
            <a:ext cx="6858000" cy="1655762"/>
          </a:xfrm>
        </p:spPr>
        <p:txBody>
          <a:bodyPr>
            <a:normAutofit/>
          </a:bodyPr>
          <a:lstStyle/>
          <a:p>
            <a:pPr algn="ctr"/>
            <a:r>
              <a:rPr lang="es-MX" sz="2800" dirty="0">
                <a:solidFill>
                  <a:schemeClr val="tx1">
                    <a:lumMod val="75000"/>
                    <a:lumOff val="25000"/>
                  </a:schemeClr>
                </a:solidFill>
                <a:latin typeface="Montserrat" panose="00000500000000000000" pitchFamily="2" charset="0"/>
                <a:cs typeface="Montserrat" panose="00000500000000000000" pitchFamily="2" charset="0"/>
              </a:rPr>
              <a:t>Acceso a la Información, Clasificación de Información y Versiones Públicas</a:t>
            </a:r>
          </a:p>
        </p:txBody>
      </p:sp>
      <p:sp>
        <p:nvSpPr>
          <p:cNvPr id="3" name="CuadroTexto 2"/>
          <p:cNvSpPr txBox="1"/>
          <p:nvPr/>
        </p:nvSpPr>
        <p:spPr>
          <a:xfrm>
            <a:off x="1057923" y="1840334"/>
            <a:ext cx="7404904" cy="664865"/>
          </a:xfrm>
          <a:prstGeom prst="rect">
            <a:avLst/>
          </a:prstGeom>
        </p:spPr>
        <p:txBody>
          <a:bodyPr vert="horz" lIns="91440" tIns="45720" rIns="91440" bIns="45720" rtlCol="0" anchor="b">
            <a:normAutofit fontScale="92500"/>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500000000000000" pitchFamily="2" charset="0"/>
              </a:rPr>
              <a:t>Coordinación General de Transparencia, Acceso a la información Pública y Protección de Datos Personales</a:t>
            </a:r>
          </a:p>
        </p:txBody>
      </p:sp>
      <p:sp>
        <p:nvSpPr>
          <p:cNvPr id="9" name="Título 8"/>
          <p:cNvSpPr>
            <a:spLocks noGrp="1"/>
          </p:cNvSpPr>
          <p:nvPr>
            <p:ph type="ctrTitle"/>
          </p:nvPr>
        </p:nvSpPr>
        <p:spPr>
          <a:xfrm>
            <a:off x="916219" y="408948"/>
            <a:ext cx="7969135" cy="1218391"/>
          </a:xfrm>
        </p:spPr>
        <p:txBody>
          <a:bodyPr>
            <a:normAutofit fontScale="90000"/>
          </a:bodyPr>
          <a:lstStyle/>
          <a:p>
            <a:pPr algn="ctr"/>
            <a:r>
              <a:rPr lang="es-MX" sz="40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SECRETARÍA ANTICORRUPCIÓN Y 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1F39D53-D882-4599-6F68-CCED69A04A98}"/>
              </a:ext>
            </a:extLst>
          </p:cNvPr>
          <p:cNvSpPr>
            <a:spLocks noGrp="1"/>
          </p:cNvSpPr>
          <p:nvPr>
            <p:ph type="title"/>
          </p:nvPr>
        </p:nvSpPr>
        <p:spPr>
          <a:xfrm>
            <a:off x="838200" y="136525"/>
            <a:ext cx="10515600" cy="494411"/>
          </a:xfrm>
        </p:spPr>
        <p:txBody>
          <a:bodyPr>
            <a:normAutofit fontScale="90000"/>
          </a:bodyPr>
          <a:lstStyle/>
          <a:p>
            <a:r>
              <a:rPr lang="es-MX" b="1" dirty="0">
                <a:solidFill>
                  <a:srgbClr val="A78E47"/>
                </a:solidFill>
                <a:latin typeface="Montserrat Black" pitchFamily="2" charset="0"/>
                <a:ea typeface="+mn-ea"/>
                <a:cs typeface="+mn-cs"/>
              </a:rPr>
              <a:t>Información reservada</a:t>
            </a:r>
            <a:endParaRPr lang="es-MX" dirty="0"/>
          </a:p>
        </p:txBody>
      </p:sp>
      <p:sp>
        <p:nvSpPr>
          <p:cNvPr id="6" name="Marcador de contenido 5">
            <a:extLst>
              <a:ext uri="{FF2B5EF4-FFF2-40B4-BE49-F238E27FC236}">
                <a16:creationId xmlns:a16="http://schemas.microsoft.com/office/drawing/2014/main" id="{D4E23A34-2E43-C1DC-C7CD-D3AA769FC10D}"/>
              </a:ext>
            </a:extLst>
          </p:cNvPr>
          <p:cNvSpPr>
            <a:spLocks noGrp="1"/>
          </p:cNvSpPr>
          <p:nvPr>
            <p:ph idx="1"/>
          </p:nvPr>
        </p:nvSpPr>
        <p:spPr>
          <a:xfrm>
            <a:off x="838200" y="775222"/>
            <a:ext cx="10515600" cy="2653778"/>
          </a:xfrm>
        </p:spPr>
        <p:txBody>
          <a:bodyPr>
            <a:normAutofit/>
          </a:bodyPr>
          <a:lstStyle/>
          <a:p>
            <a:pPr marL="0" indent="0" algn="just">
              <a:buNone/>
            </a:pPr>
            <a:r>
              <a:rPr lang="es-MX" sz="1600" dirty="0">
                <a:latin typeface="Montserrat" panose="00000500000000000000" pitchFamily="2" charset="0"/>
              </a:rPr>
              <a:t>XIV. Cuando se trate de información sobre estudios y proyectos cuya divulgación pueda causar daños al interés del Estado o suponga un riesgo para su realización, </a:t>
            </a:r>
            <a:r>
              <a:rPr lang="es-MX" sz="1600" b="1" dirty="0">
                <a:latin typeface="Montserrat" panose="00000500000000000000" pitchFamily="2" charset="0"/>
              </a:rPr>
              <a:t>siempre que esté directamente relacionado con procesos o procedimientos administrativos o judiciales que no hayan quedado firmes</a:t>
            </a:r>
            <a:r>
              <a:rPr lang="es-MX" sz="1600" dirty="0">
                <a:latin typeface="Montserrat" panose="00000500000000000000" pitchFamily="2" charset="0"/>
              </a:rPr>
              <a:t>; </a:t>
            </a:r>
          </a:p>
          <a:p>
            <a:pPr marL="0" indent="0" algn="just">
              <a:buNone/>
            </a:pPr>
            <a:r>
              <a:rPr lang="es-MX" sz="1600" dirty="0">
                <a:latin typeface="Montserrat" panose="00000500000000000000" pitchFamily="2" charset="0"/>
              </a:rPr>
              <a:t>XV. Se refiera a programas del Gobierno Federal </a:t>
            </a:r>
            <a:r>
              <a:rPr lang="es-MX" sz="1600" b="1" dirty="0">
                <a:latin typeface="Montserrat" panose="00000500000000000000" pitchFamily="2" charset="0"/>
              </a:rPr>
              <a:t>para salvaguardar materiales o instalaciones nucleares</a:t>
            </a:r>
            <a:r>
              <a:rPr lang="es-MX" sz="1600" dirty="0">
                <a:latin typeface="Montserrat" panose="00000500000000000000" pitchFamily="2" charset="0"/>
              </a:rPr>
              <a:t>; </a:t>
            </a:r>
          </a:p>
          <a:p>
            <a:pPr marL="0" indent="0" algn="just">
              <a:buNone/>
            </a:pPr>
            <a:r>
              <a:rPr lang="es-MX" sz="1600" dirty="0">
                <a:latin typeface="Montserrat" panose="00000500000000000000" pitchFamily="2" charset="0"/>
              </a:rPr>
              <a:t>XVI. </a:t>
            </a:r>
            <a:r>
              <a:rPr lang="es-MX" sz="1600" b="1" dirty="0">
                <a:latin typeface="Montserrat" panose="00000500000000000000" pitchFamily="2" charset="0"/>
              </a:rPr>
              <a:t>Ponga en riesgo el funcionamiento o integridad de los sistemas tecnológicos, energéticos, espaciales, satelitales, de telecomunicaciones o de defensa</a:t>
            </a:r>
            <a:r>
              <a:rPr lang="es-MX" sz="1600" dirty="0">
                <a:latin typeface="Montserrat" panose="00000500000000000000" pitchFamily="2" charset="0"/>
              </a:rPr>
              <a:t> desarrollados, adquiridos u operados por el Gobierno Federal de forma directa o indirecta, </a:t>
            </a:r>
            <a:r>
              <a:rPr lang="es-MX" sz="1600" b="1" dirty="0">
                <a:latin typeface="Montserrat" panose="00000500000000000000" pitchFamily="2" charset="0"/>
              </a:rPr>
              <a:t>así como instalaciones, infraestructuras, proyectos, planes o servicios de protección estratégicos, prioritarios o de defensa</a:t>
            </a:r>
            <a:r>
              <a:rPr lang="es-MX" sz="1600" dirty="0">
                <a:latin typeface="Montserrat" panose="00000500000000000000" pitchFamily="2" charset="0"/>
              </a:rPr>
              <a:t>,</a:t>
            </a:r>
          </a:p>
          <a:p>
            <a:pPr marL="0" indent="0">
              <a:buNone/>
            </a:pPr>
            <a:endParaRPr lang="es-MX" sz="1800" dirty="0"/>
          </a:p>
        </p:txBody>
      </p:sp>
      <p:sp>
        <p:nvSpPr>
          <p:cNvPr id="3" name="CuadroTexto 2">
            <a:extLst>
              <a:ext uri="{FF2B5EF4-FFF2-40B4-BE49-F238E27FC236}">
                <a16:creationId xmlns:a16="http://schemas.microsoft.com/office/drawing/2014/main" id="{D6390422-EADB-E9DD-E1C9-12476BE8EF2D}"/>
              </a:ext>
            </a:extLst>
          </p:cNvPr>
          <p:cNvSpPr txBox="1"/>
          <p:nvPr/>
        </p:nvSpPr>
        <p:spPr>
          <a:xfrm>
            <a:off x="838200" y="3696490"/>
            <a:ext cx="10515600" cy="1295868"/>
          </a:xfrm>
          <a:prstGeom prst="rect">
            <a:avLst/>
          </a:prstGeom>
          <a:noFill/>
        </p:spPr>
        <p:txBody>
          <a:bodyPr wrap="square">
            <a:spAutoFit/>
          </a:bodyPr>
          <a:lstStyle/>
          <a:p>
            <a:pPr indent="182880" algn="just">
              <a:lnSpc>
                <a:spcPts val="1265"/>
              </a:lnSpc>
              <a:spcAft>
                <a:spcPts val="505"/>
              </a:spcAft>
            </a:pPr>
            <a:r>
              <a:rPr lang="es-ES" sz="1400" b="1" dirty="0">
                <a:effectLst/>
                <a:latin typeface="Montserrat" pitchFamily="2" charset="0"/>
                <a:ea typeface="Times New Roman" panose="02020603050405020304" pitchFamily="18" charset="0"/>
              </a:rPr>
              <a:t>Artículo 107.</a:t>
            </a:r>
            <a:r>
              <a:rPr lang="es-ES" sz="1400" dirty="0">
                <a:effectLst/>
                <a:latin typeface="Montserrat" pitchFamily="2" charset="0"/>
                <a:ea typeface="Times New Roman" panose="02020603050405020304" pitchFamily="18" charset="0"/>
              </a:rPr>
              <a:t> En la aplicación de la prueba de daño, el sujeto obligado deberá justificar que:</a:t>
            </a:r>
            <a:endParaRPr lang="es-MX" sz="1400" dirty="0">
              <a:effectLst/>
              <a:latin typeface="Montserrat" pitchFamily="2" charset="0"/>
              <a:ea typeface="Times New Roman" panose="02020603050405020304" pitchFamily="18" charset="0"/>
            </a:endParaRPr>
          </a:p>
          <a:p>
            <a:pPr marL="731520" indent="-548640" algn="just">
              <a:lnSpc>
                <a:spcPts val="1265"/>
              </a:lnSpc>
              <a:spcAft>
                <a:spcPts val="505"/>
              </a:spcAft>
            </a:pPr>
            <a:r>
              <a:rPr lang="es-ES" sz="1400" b="1" dirty="0">
                <a:effectLst/>
                <a:latin typeface="Montserrat" pitchFamily="2" charset="0"/>
                <a:ea typeface="Times New Roman" panose="02020603050405020304" pitchFamily="18" charset="0"/>
              </a:rPr>
              <a:t>I.	</a:t>
            </a:r>
            <a:r>
              <a:rPr lang="es-ES" sz="1400" dirty="0">
                <a:effectLst/>
                <a:latin typeface="Montserrat" pitchFamily="2" charset="0"/>
                <a:ea typeface="Times New Roman" panose="02020603050405020304" pitchFamily="18" charset="0"/>
              </a:rPr>
              <a:t>La divulgación de la información representa un riesgo real, demostrable e identificable de perjuicio significativo al interés público o a la seguridad nacional;</a:t>
            </a:r>
            <a:endParaRPr lang="es-MX" sz="1400" dirty="0">
              <a:effectLst/>
              <a:latin typeface="Montserrat" pitchFamily="2" charset="0"/>
              <a:ea typeface="Times New Roman" panose="02020603050405020304" pitchFamily="18" charset="0"/>
            </a:endParaRPr>
          </a:p>
          <a:p>
            <a:pPr marL="731520" indent="-548640" algn="just">
              <a:lnSpc>
                <a:spcPts val="1265"/>
              </a:lnSpc>
              <a:spcAft>
                <a:spcPts val="505"/>
              </a:spcAft>
            </a:pPr>
            <a:r>
              <a:rPr lang="es-ES" sz="1400" b="1" dirty="0">
                <a:effectLst/>
                <a:latin typeface="Montserrat" pitchFamily="2" charset="0"/>
                <a:ea typeface="Times New Roman" panose="02020603050405020304" pitchFamily="18" charset="0"/>
              </a:rPr>
              <a:t>II.	</a:t>
            </a:r>
            <a:r>
              <a:rPr lang="es-ES" sz="1400" dirty="0">
                <a:effectLst/>
                <a:latin typeface="Montserrat" pitchFamily="2" charset="0"/>
                <a:ea typeface="Times New Roman" panose="02020603050405020304" pitchFamily="18" charset="0"/>
              </a:rPr>
              <a:t>El riesgo de perjuicio que supondría la divulgación </a:t>
            </a:r>
            <a:r>
              <a:rPr lang="es-ES" sz="1400" dirty="0">
                <a:latin typeface="Montserrat" pitchFamily="2" charset="0"/>
              </a:rPr>
              <a:t>supera el interés público general de que se difunda, y</a:t>
            </a:r>
            <a:endParaRPr lang="es-MX" sz="1400" dirty="0">
              <a:latin typeface="Montserrat" pitchFamily="2" charset="0"/>
            </a:endParaRPr>
          </a:p>
          <a:p>
            <a:pPr marL="731520" indent="-548640" algn="just">
              <a:lnSpc>
                <a:spcPts val="1265"/>
              </a:lnSpc>
              <a:spcAft>
                <a:spcPts val="505"/>
              </a:spcAft>
            </a:pPr>
            <a:r>
              <a:rPr lang="es-ES" sz="1400" dirty="0">
                <a:latin typeface="Montserrat" pitchFamily="2" charset="0"/>
              </a:rPr>
              <a:t>III.	La limitación se adecua al principio de proporcionalidad y representa el medio menos restrictivo disponible para evitar el perjuicio.</a:t>
            </a:r>
            <a:endParaRPr lang="es-MX" sz="1400" dirty="0">
              <a:latin typeface="Montserrat" pitchFamily="2" charset="0"/>
            </a:endParaRPr>
          </a:p>
        </p:txBody>
      </p:sp>
    </p:spTree>
    <p:extLst>
      <p:ext uri="{BB962C8B-B14F-4D97-AF65-F5344CB8AC3E}">
        <p14:creationId xmlns:p14="http://schemas.microsoft.com/office/powerpoint/2010/main" val="77081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7159"/>
            <a:ext cx="10515600" cy="779464"/>
          </a:xfrm>
        </p:spPr>
        <p:txBody>
          <a:bodyPr>
            <a:normAutofit fontScale="90000"/>
          </a:bodyPr>
          <a:lstStyle/>
          <a:p>
            <a:r>
              <a:rPr lang="es-MX" sz="2700" b="1" dirty="0">
                <a:solidFill>
                  <a:schemeClr val="accent4">
                    <a:lumMod val="75000"/>
                  </a:schemeClr>
                </a:solidFill>
                <a:latin typeface="Montserrat" panose="00000500000000000000" pitchFamily="2" charset="0"/>
                <a:cs typeface="Montserrat" panose="00000500000000000000" pitchFamily="2" charset="0"/>
              </a:rPr>
              <a:t>Fracción IX: </a:t>
            </a:r>
            <a:r>
              <a:rPr lang="es-ES" sz="2700" b="1" i="1" dirty="0">
                <a:solidFill>
                  <a:schemeClr val="accent4">
                    <a:lumMod val="75000"/>
                  </a:schemeClr>
                </a:solidFill>
                <a:latin typeface="Montserrat" panose="00000500000000000000" pitchFamily="2" charset="0"/>
                <a:cs typeface="Montserrat" panose="00000500000000000000" pitchFamily="2" charset="0"/>
              </a:rPr>
              <a:t>Expedientes judiciales o de los procedimientos administrativos seguidos en forma de juicio</a:t>
            </a:r>
          </a:p>
        </p:txBody>
      </p:sp>
      <p:sp>
        <p:nvSpPr>
          <p:cNvPr id="3" name="Marcador de contenido 2"/>
          <p:cNvSpPr>
            <a:spLocks noGrp="1"/>
          </p:cNvSpPr>
          <p:nvPr>
            <p:ph idx="1"/>
          </p:nvPr>
        </p:nvSpPr>
        <p:spPr/>
        <p:txBody>
          <a:bodyPr>
            <a:noAutofit/>
          </a:bodyPr>
          <a:lstStyle/>
          <a:p>
            <a:pPr marL="0" indent="0" algn="just">
              <a:buNone/>
            </a:pPr>
            <a:r>
              <a:rPr lang="es-ES" sz="1800" b="1" i="1" dirty="0">
                <a:solidFill>
                  <a:schemeClr val="tx1"/>
                </a:solidFill>
                <a:latin typeface="Montserrat" panose="00000500000000000000" pitchFamily="2" charset="0"/>
                <a:cs typeface="Montserrat" panose="00000500000000000000" pitchFamily="2" charset="0"/>
              </a:rPr>
              <a:t>Vulnere la conducción de los Expedientes judiciales o de los procedimientos administrativos seguidos en forma de juicio, en tanto no hayan causado estado</a:t>
            </a:r>
            <a:r>
              <a:rPr lang="es-ES" sz="1800" b="1" dirty="0">
                <a:solidFill>
                  <a:schemeClr val="tx1"/>
                </a:solidFill>
                <a:latin typeface="Montserrat" panose="00000500000000000000" pitchFamily="2" charset="0"/>
                <a:cs typeface="Montserrat" panose="00000500000000000000" pitchFamily="2" charset="0"/>
              </a:rPr>
              <a:t>, </a:t>
            </a:r>
            <a:r>
              <a:rPr lang="es-ES" sz="1800" b="1" u="sng" dirty="0">
                <a:solidFill>
                  <a:schemeClr val="accent1">
                    <a:lumMod val="75000"/>
                  </a:schemeClr>
                </a:solidFill>
                <a:latin typeface="Montserrat" panose="00000500000000000000" pitchFamily="2" charset="0"/>
                <a:cs typeface="Montserrat" panose="00000500000000000000" pitchFamily="2" charset="0"/>
              </a:rPr>
              <a:t>siempre y cuando se acrediten los siguientes elementos</a:t>
            </a:r>
            <a:r>
              <a:rPr lang="es-ES" sz="1800" b="1" dirty="0">
                <a:latin typeface="Montserrat" panose="00000500000000000000" pitchFamily="2" charset="0"/>
                <a:cs typeface="Montserrat" panose="00000500000000000000" pitchFamily="2" charset="0"/>
              </a:rPr>
              <a:t>:</a:t>
            </a:r>
          </a:p>
          <a:p>
            <a:pPr algn="just"/>
            <a:endParaRPr lang="es-ES" sz="1800" b="1" dirty="0">
              <a:latin typeface="Montserrat" panose="00000500000000000000" pitchFamily="2" charset="0"/>
              <a:cs typeface="Montserrat" panose="00000500000000000000" pitchFamily="2" charset="0"/>
            </a:endParaRPr>
          </a:p>
          <a:p>
            <a:pPr algn="just"/>
            <a:r>
              <a:rPr lang="es-ES" sz="1800" b="1" dirty="0">
                <a:solidFill>
                  <a:schemeClr val="tx1"/>
                </a:solidFill>
                <a:latin typeface="Montserrat" panose="00000500000000000000" pitchFamily="2" charset="0"/>
                <a:cs typeface="Montserrat" panose="00000500000000000000" pitchFamily="2" charset="0"/>
              </a:rPr>
              <a:t>Que exista un juicio o procedimiento administrativo materialmente jurisdiccional, que se encuentre en trámite, y</a:t>
            </a:r>
          </a:p>
          <a:p>
            <a:pPr algn="just"/>
            <a:endParaRPr lang="es-ES" sz="1800" b="1" dirty="0">
              <a:solidFill>
                <a:schemeClr val="tx1"/>
              </a:solidFill>
              <a:latin typeface="Montserrat" panose="00000500000000000000" pitchFamily="2" charset="0"/>
              <a:cs typeface="Montserrat" panose="00000500000000000000" pitchFamily="2" charset="0"/>
            </a:endParaRPr>
          </a:p>
          <a:p>
            <a:pPr algn="just"/>
            <a:r>
              <a:rPr lang="es-ES" sz="1800" b="1" dirty="0">
                <a:solidFill>
                  <a:schemeClr val="tx1"/>
                </a:solidFill>
                <a:latin typeface="Montserrat" panose="00000500000000000000" pitchFamily="2" charset="0"/>
                <a:cs typeface="Montserrat" panose="00000500000000000000" pitchFamily="2" charset="0"/>
              </a:rPr>
              <a:t>Que la información solicitada se refiera a actuaciones, diligencias o constancias propias del procedimiento</a:t>
            </a:r>
          </a:p>
          <a:p>
            <a:pPr marL="0" indent="0" algn="just">
              <a:buNone/>
            </a:pPr>
            <a:endParaRPr lang="en-US" sz="1800" b="1" dirty="0">
              <a:latin typeface="Montserrat" panose="00000500000000000000" pitchFamily="2" charset="0"/>
              <a:cs typeface="Montserrat"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3614" y="407642"/>
            <a:ext cx="10515600" cy="4866723"/>
          </a:xfrm>
        </p:spPr>
        <p:txBody>
          <a:bodyPr>
            <a:noAutofit/>
          </a:bodyPr>
          <a:lstStyle/>
          <a:p>
            <a:pPr marL="0" indent="0" algn="just">
              <a:buNone/>
            </a:pPr>
            <a:r>
              <a:rPr lang="es-ES" sz="1600" dirty="0">
                <a:latin typeface="Montserrat" panose="00000500000000000000" pitchFamily="2" charset="0"/>
                <a:cs typeface="Montserrat" panose="00000500000000000000" pitchFamily="2" charset="0"/>
              </a:rPr>
              <a:t>De esta manera, la </a:t>
            </a:r>
            <a:r>
              <a:rPr lang="es-ES" sz="1600" b="1" dirty="0">
                <a:latin typeface="Montserrat" panose="00000500000000000000" pitchFamily="2" charset="0"/>
                <a:cs typeface="Montserrat" panose="00000500000000000000" pitchFamily="2" charset="0"/>
              </a:rPr>
              <a:t>prueba de daño</a:t>
            </a:r>
            <a:r>
              <a:rPr lang="es-ES" sz="1600" dirty="0">
                <a:latin typeface="Montserrat" panose="00000500000000000000" pitchFamily="2" charset="0"/>
                <a:cs typeface="Montserrat" panose="00000500000000000000" pitchFamily="2" charset="0"/>
              </a:rPr>
              <a:t> se define </a:t>
            </a:r>
            <a:r>
              <a:rPr lang="es-ES" sz="1600" u="sng" dirty="0">
                <a:latin typeface="Montserrat" panose="00000500000000000000" pitchFamily="2" charset="0"/>
                <a:cs typeface="Montserrat" panose="00000500000000000000" pitchFamily="2" charset="0"/>
              </a:rPr>
              <a:t>como la argumentación fundada y motivada que deben realizar los sujetos obligados</a:t>
            </a:r>
            <a:r>
              <a:rPr lang="es-ES" sz="1600" dirty="0">
                <a:latin typeface="Montserrat" panose="00000500000000000000" pitchFamily="2" charset="0"/>
                <a:cs typeface="Montserrat" panose="00000500000000000000" pitchFamily="2" charset="0"/>
              </a:rPr>
              <a:t> </a:t>
            </a:r>
            <a:r>
              <a:rPr lang="es-ES" sz="1600" b="1" dirty="0">
                <a:latin typeface="Montserrat" panose="00000500000000000000" pitchFamily="2" charset="0"/>
                <a:cs typeface="Montserrat" panose="00000500000000000000" pitchFamily="2" charset="0"/>
              </a:rPr>
              <a:t>tendiente a acreditar que la divulgación de información lesiona el interés jurídicamente protegido por la normativa aplicable y que el daño que puede producirse con la publicidad de la información es mayor que el interés de conocerla</a:t>
            </a:r>
            <a:r>
              <a:rPr lang="es-ES" sz="1600" dirty="0">
                <a:latin typeface="Montserrat" panose="00000500000000000000" pitchFamily="2" charset="0"/>
                <a:cs typeface="Montserrat" panose="00000500000000000000" pitchFamily="2" charset="0"/>
              </a:rPr>
              <a:t>.</a:t>
            </a:r>
          </a:p>
          <a:p>
            <a:pPr marL="0" indent="0" algn="just">
              <a:buNone/>
            </a:pPr>
            <a:endParaRPr lang="es-ES" sz="1600" dirty="0">
              <a:latin typeface="Montserrat" panose="00000500000000000000" pitchFamily="2" charset="0"/>
              <a:cs typeface="Montserrat" panose="00000500000000000000" pitchFamily="2" charset="0"/>
            </a:endParaRPr>
          </a:p>
          <a:p>
            <a:pPr marL="0" indent="0" algn="just">
              <a:buNone/>
            </a:pPr>
            <a:r>
              <a:rPr lang="es-ES" sz="1600" dirty="0">
                <a:latin typeface="Montserrat" panose="00000500000000000000" pitchFamily="2" charset="0"/>
                <a:cs typeface="Montserrat" panose="00000500000000000000" pitchFamily="2" charset="0"/>
              </a:rPr>
              <a:t>Para la aplicación de la prueba de daño, los sujetos obligados atenderán lo siguiente:</a:t>
            </a:r>
          </a:p>
          <a:p>
            <a:pPr algn="just"/>
            <a:endParaRPr lang="en-US" sz="1600" dirty="0">
              <a:latin typeface="Montserrat" panose="00000500000000000000" pitchFamily="2" charset="0"/>
              <a:cs typeface="Montserrat" panose="00000500000000000000" pitchFamily="2" charset="0"/>
            </a:endParaRPr>
          </a:p>
        </p:txBody>
      </p:sp>
      <p:sp>
        <p:nvSpPr>
          <p:cNvPr id="4" name="Rectángulo 3"/>
          <p:cNvSpPr/>
          <p:nvPr/>
        </p:nvSpPr>
        <p:spPr>
          <a:xfrm>
            <a:off x="693614" y="2256228"/>
            <a:ext cx="10515600" cy="584775"/>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1:</a:t>
            </a:r>
            <a:r>
              <a:rPr lang="es-ES" sz="1600" b="1" dirty="0">
                <a:latin typeface="Montserrat" panose="00000500000000000000" pitchFamily="2" charset="0"/>
              </a:rPr>
              <a:t> </a:t>
            </a:r>
            <a:r>
              <a:rPr lang="es-ES" sz="1600" dirty="0">
                <a:latin typeface="Montserrat" panose="00000500000000000000" pitchFamily="2" charset="0"/>
              </a:rPr>
              <a:t>Citar artículo y fracción de la </a:t>
            </a:r>
            <a:r>
              <a:rPr lang="es-ES" sz="1600" b="1" dirty="0">
                <a:latin typeface="Montserrat" panose="00000500000000000000" pitchFamily="2" charset="0"/>
              </a:rPr>
              <a:t>Ley General</a:t>
            </a:r>
            <a:r>
              <a:rPr lang="es-ES" sz="1600" dirty="0">
                <a:latin typeface="Montserrat" panose="00000500000000000000" pitchFamily="2" charset="0"/>
              </a:rPr>
              <a:t>, </a:t>
            </a:r>
            <a:r>
              <a:rPr lang="es-ES" sz="1600" b="1" dirty="0">
                <a:latin typeface="Montserrat" panose="00000500000000000000" pitchFamily="2" charset="0"/>
              </a:rPr>
              <a:t>Ley Federal</a:t>
            </a:r>
            <a:r>
              <a:rPr lang="es-ES" sz="1600" dirty="0">
                <a:latin typeface="Montserrat" panose="00000500000000000000" pitchFamily="2" charset="0"/>
              </a:rPr>
              <a:t> y </a:t>
            </a:r>
            <a:r>
              <a:rPr lang="es-ES" sz="1600" b="1" dirty="0">
                <a:latin typeface="Montserrat" panose="00000500000000000000" pitchFamily="2" charset="0"/>
              </a:rPr>
              <a:t>Lineamiento de Clasificación</a:t>
            </a:r>
            <a:r>
              <a:rPr lang="es-ES" sz="1600" dirty="0">
                <a:latin typeface="Montserrat" panose="00000500000000000000" pitchFamily="2" charset="0"/>
              </a:rPr>
              <a:t>, que resulte aplicable.</a:t>
            </a:r>
          </a:p>
        </p:txBody>
      </p:sp>
      <p:sp>
        <p:nvSpPr>
          <p:cNvPr id="5" name="Rectángulo 4"/>
          <p:cNvSpPr/>
          <p:nvPr/>
        </p:nvSpPr>
        <p:spPr>
          <a:xfrm>
            <a:off x="693614" y="2980466"/>
            <a:ext cx="10515600" cy="830997"/>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2: </a:t>
            </a:r>
            <a:r>
              <a:rPr lang="es-ES" sz="1600" dirty="0">
                <a:latin typeface="Montserrat" panose="00000500000000000000" pitchFamily="2" charset="0"/>
              </a:rPr>
              <a:t>Mediante la ponderación de los intereses en conflicto, los sujetos obligados deberán demostrar que la publicidad de la información solicitada generaría un riesgo de perjuicio y, por lo tanto, tendrán que acreditar que este último rebasa el interés público protegido por la reserva;</a:t>
            </a:r>
          </a:p>
        </p:txBody>
      </p:sp>
      <p:sp>
        <p:nvSpPr>
          <p:cNvPr id="6" name="Rectángulo 5"/>
          <p:cNvSpPr/>
          <p:nvPr/>
        </p:nvSpPr>
        <p:spPr>
          <a:xfrm>
            <a:off x="693613" y="4128787"/>
            <a:ext cx="10515601" cy="584775"/>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3: </a:t>
            </a:r>
            <a:r>
              <a:rPr lang="es-ES" sz="1600" dirty="0">
                <a:latin typeface="Montserrat" panose="00000500000000000000" pitchFamily="2" charset="0"/>
              </a:rPr>
              <a:t>Se debe de acreditar el nexo causal entre la difusión de la información y la afectación del interés jurídico tutelado de que se trate;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2669" y="367886"/>
            <a:ext cx="10452653" cy="4641436"/>
          </a:xfrm>
        </p:spPr>
        <p:txBody>
          <a:bodyPr>
            <a:normAutofit lnSpcReduction="10000"/>
          </a:bodyPr>
          <a:lstStyle/>
          <a:p>
            <a:pPr algn="just"/>
            <a:r>
              <a:rPr lang="es-ES" sz="1600" b="1" dirty="0">
                <a:solidFill>
                  <a:srgbClr val="B38E5D"/>
                </a:solidFill>
                <a:latin typeface="Montserrat" panose="00000500000000000000" pitchFamily="2" charset="0"/>
                <a:cs typeface="Montserrat" panose="00000500000000000000" pitchFamily="2" charset="0"/>
              </a:rPr>
              <a:t>Paso 4: </a:t>
            </a:r>
            <a:r>
              <a:rPr lang="es-ES" sz="1600" dirty="0">
                <a:solidFill>
                  <a:schemeClr val="tx1"/>
                </a:solidFill>
                <a:latin typeface="Montserrat" panose="00000500000000000000" pitchFamily="2" charset="0"/>
                <a:cs typeface="Montserrat" panose="00000500000000000000" pitchFamily="2" charset="0"/>
              </a:rPr>
              <a:t>Precisar las razones objetivas por las que la apertura de la información generaría una afectación, a través de los elementos de un riesgo real, demostrable e identificable:</a:t>
            </a:r>
          </a:p>
          <a:p>
            <a:pPr algn="just"/>
            <a:r>
              <a:rPr lang="es-ES" sz="1600" b="1" dirty="0">
                <a:latin typeface="Montserrat" panose="00000500000000000000" pitchFamily="2" charset="0"/>
                <a:cs typeface="Montserrat" panose="00000500000000000000" pitchFamily="2" charset="0"/>
              </a:rPr>
              <a:t>REAL:</a:t>
            </a:r>
            <a:r>
              <a:rPr lang="es-ES" sz="1600" dirty="0">
                <a:latin typeface="Montserrat" panose="00000500000000000000" pitchFamily="2" charset="0"/>
                <a:cs typeface="Montserrat" panose="00000500000000000000" pitchFamily="2" charset="0"/>
              </a:rPr>
              <a:t> Existen circunstancias de modo tiempo y lugar directas con la información.</a:t>
            </a:r>
          </a:p>
          <a:p>
            <a:pPr algn="just"/>
            <a:r>
              <a:rPr lang="es-ES" sz="1600" b="1" dirty="0">
                <a:latin typeface="Montserrat" panose="00000500000000000000" pitchFamily="2" charset="0"/>
                <a:cs typeface="Montserrat" panose="00000500000000000000" pitchFamily="2" charset="0"/>
              </a:rPr>
              <a:t>DEMOSTRABLE:</a:t>
            </a:r>
            <a:r>
              <a:rPr lang="es-ES" sz="1600" dirty="0">
                <a:latin typeface="Montserrat" panose="00000500000000000000" pitchFamily="2" charset="0"/>
                <a:cs typeface="Montserrat" panose="00000500000000000000" pitchFamily="2" charset="0"/>
              </a:rPr>
              <a:t> Se cuenta con evidencia que permite establecer causalidad entre la difusión y el perjuicio.</a:t>
            </a:r>
          </a:p>
          <a:p>
            <a:pPr algn="just"/>
            <a:r>
              <a:rPr lang="es-ES" sz="1600" b="1" dirty="0">
                <a:latin typeface="Montserrat" panose="00000500000000000000" pitchFamily="2" charset="0"/>
                <a:cs typeface="Montserrat" panose="00000500000000000000" pitchFamily="2" charset="0"/>
              </a:rPr>
              <a:t>IDENTIFICABLE:</a:t>
            </a:r>
            <a:r>
              <a:rPr lang="es-ES" sz="1600" dirty="0">
                <a:latin typeface="Montserrat" panose="00000500000000000000" pitchFamily="2" charset="0"/>
                <a:cs typeface="Montserrat" panose="00000500000000000000" pitchFamily="2" charset="0"/>
              </a:rPr>
              <a:t> Existe un vínculo directo entre personas, funciones y la documentación</a:t>
            </a:r>
          </a:p>
          <a:p>
            <a:pPr marL="0" indent="0" algn="just">
              <a:buNone/>
            </a:pPr>
            <a:endParaRPr lang="es-MX" sz="1600" dirty="0">
              <a:latin typeface="Montserrat" panose="00000500000000000000" pitchFamily="2" charset="0"/>
              <a:cs typeface="Montserrat" panose="00000500000000000000" pitchFamily="2" charset="0"/>
            </a:endParaRPr>
          </a:p>
          <a:p>
            <a:pPr algn="just"/>
            <a:r>
              <a:rPr lang="es-ES" sz="1600" b="1" dirty="0">
                <a:solidFill>
                  <a:srgbClr val="B38E5D"/>
                </a:solidFill>
                <a:latin typeface="Montserrat" panose="00000500000000000000" pitchFamily="2" charset="0"/>
                <a:cs typeface="Montserrat" panose="00000500000000000000" pitchFamily="2" charset="0"/>
              </a:rPr>
              <a:t>Paso 5: </a:t>
            </a:r>
            <a:r>
              <a:rPr lang="es-ES" sz="1600" dirty="0">
                <a:solidFill>
                  <a:schemeClr val="tx1"/>
                </a:solidFill>
                <a:latin typeface="Montserrat" panose="00000500000000000000" pitchFamily="2" charset="0"/>
                <a:cs typeface="Montserrat" panose="00000500000000000000" pitchFamily="2" charset="0"/>
              </a:rPr>
              <a:t>En la motivación de la clasificación, el sujeto obligado deberá acreditar las </a:t>
            </a:r>
            <a:r>
              <a:rPr lang="es-ES" sz="1600" b="1" dirty="0">
                <a:solidFill>
                  <a:schemeClr val="tx1"/>
                </a:solidFill>
                <a:latin typeface="Montserrat" panose="00000500000000000000" pitchFamily="2" charset="0"/>
                <a:cs typeface="Montserrat" panose="00000500000000000000" pitchFamily="2" charset="0"/>
              </a:rPr>
              <a:t>circunstancias de modo, tiempo y lugar del daño</a:t>
            </a:r>
            <a:r>
              <a:rPr lang="es-ES" sz="1600" dirty="0">
                <a:solidFill>
                  <a:schemeClr val="tx1"/>
                </a:solidFill>
                <a:latin typeface="Montserrat" panose="00000500000000000000" pitchFamily="2" charset="0"/>
                <a:cs typeface="Montserrat" panose="00000500000000000000" pitchFamily="2" charset="0"/>
              </a:rPr>
              <a:t>, y</a:t>
            </a:r>
          </a:p>
          <a:p>
            <a:pPr algn="just"/>
            <a:endParaRPr lang="es-ES" sz="1600" dirty="0">
              <a:solidFill>
                <a:schemeClr val="tx1"/>
              </a:solidFill>
              <a:latin typeface="Montserrat" panose="00000500000000000000" pitchFamily="2" charset="0"/>
              <a:cs typeface="Montserrat" panose="00000500000000000000" pitchFamily="2" charset="0"/>
            </a:endParaRPr>
          </a:p>
          <a:p>
            <a:pPr algn="just"/>
            <a:r>
              <a:rPr lang="es-ES" sz="1800" b="1" dirty="0">
                <a:solidFill>
                  <a:srgbClr val="B38E5D"/>
                </a:solidFill>
                <a:latin typeface="Montserrat" panose="00000500000000000000" pitchFamily="2" charset="0"/>
                <a:cs typeface="Montserrat" panose="00000500000000000000" pitchFamily="2" charset="0"/>
              </a:rPr>
              <a:t>Paso 6: </a:t>
            </a:r>
            <a:r>
              <a:rPr lang="es-ES" sz="1600" dirty="0">
                <a:solidFill>
                  <a:schemeClr val="tx1"/>
                </a:solidFill>
                <a:latin typeface="Montserrat" panose="00000500000000000000" pitchFamily="2" charset="0"/>
                <a:cs typeface="Montserrat" panose="00000500000000000000" pitchFamily="2" charset="0"/>
              </a:rPr>
              <a:t>Deberán elegir la opción de excepción al acceso a la información que menos lo restrinja, la cual será adecuada y proporcional para la </a:t>
            </a:r>
            <a:r>
              <a:rPr lang="es-ES" sz="1600" b="1" dirty="0">
                <a:solidFill>
                  <a:schemeClr val="tx1"/>
                </a:solidFill>
                <a:latin typeface="Montserrat" panose="00000500000000000000" pitchFamily="2" charset="0"/>
                <a:cs typeface="Montserrat" panose="00000500000000000000" pitchFamily="2" charset="0"/>
              </a:rPr>
              <a:t>protección del interés público</a:t>
            </a:r>
            <a:r>
              <a:rPr lang="es-ES" sz="1600" dirty="0">
                <a:solidFill>
                  <a:schemeClr val="tx1"/>
                </a:solidFill>
                <a:latin typeface="Montserrat" panose="00000500000000000000" pitchFamily="2" charset="0"/>
                <a:cs typeface="Montserrat" panose="00000500000000000000" pitchFamily="2" charset="0"/>
              </a:rPr>
              <a:t>, y deberá interferir lo menos posible en el ejercicio efectivo del derecho de acceso a la información </a:t>
            </a:r>
            <a:r>
              <a:rPr lang="es-ES" sz="1600" i="1" dirty="0">
                <a:solidFill>
                  <a:schemeClr val="tx1"/>
                </a:solidFill>
                <a:latin typeface="Montserrat" panose="00000500000000000000" pitchFamily="2" charset="0"/>
                <a:cs typeface="Montserrat" panose="00000500000000000000" pitchFamily="2" charset="0"/>
              </a:rPr>
              <a:t>(Aplicación del principio Pro Persona)</a:t>
            </a:r>
            <a:r>
              <a:rPr lang="es-ES" sz="1600" dirty="0">
                <a:solidFill>
                  <a:schemeClr val="tx1"/>
                </a:solidFill>
                <a:latin typeface="Montserrat" panose="00000500000000000000" pitchFamily="2" charset="0"/>
                <a:cs typeface="Montserrat" panose="00000500000000000000" pitchFamily="2" charset="0"/>
              </a:rPr>
              <a:t>.</a:t>
            </a:r>
          </a:p>
          <a:p>
            <a:pPr algn="just"/>
            <a:endParaRPr lang="es-ES" sz="1600" dirty="0">
              <a:solidFill>
                <a:schemeClr val="tx1"/>
              </a:solidFill>
              <a:latin typeface="Montserrat" panose="00000500000000000000" pitchFamily="2" charset="0"/>
              <a:cs typeface="Montserrat" panose="00000500000000000000" pitchFamily="2" charset="0"/>
            </a:endParaRPr>
          </a:p>
          <a:p>
            <a:pPr algn="just"/>
            <a:r>
              <a:rPr lang="es-ES" sz="1600" b="1" dirty="0">
                <a:solidFill>
                  <a:srgbClr val="B38E5D"/>
                </a:solidFill>
                <a:latin typeface="Montserrat" panose="00000500000000000000" pitchFamily="2" charset="0"/>
                <a:cs typeface="Montserrat" panose="00000500000000000000" pitchFamily="2" charset="0"/>
              </a:rPr>
              <a:t>Paso 7: </a:t>
            </a:r>
            <a:r>
              <a:rPr lang="es-ES" sz="1600" dirty="0">
                <a:solidFill>
                  <a:schemeClr val="tx1"/>
                </a:solidFill>
                <a:latin typeface="Montserrat" panose="00000500000000000000" pitchFamily="2" charset="0"/>
                <a:cs typeface="Montserrat" panose="00000500000000000000" pitchFamily="2" charset="0"/>
              </a:rPr>
              <a:t>Determinar el periodo por el cual la información debe ser clasificada; es decir, precisar el periodo de reserva.</a:t>
            </a:r>
          </a:p>
          <a:p>
            <a:endParaRPr lang="es-ES" sz="1600" dirty="0">
              <a:latin typeface="Montserrat" panose="00000500000000000000" pitchFamily="2" charset="0"/>
              <a:cs typeface="Montserrat" panose="00000500000000000000" pitchFamily="2" charset="0"/>
            </a:endParaRPr>
          </a:p>
          <a:p>
            <a:endParaRPr lang="es-ES" dirty="0">
              <a:latin typeface="Montserrat" panose="00000500000000000000" pitchFamily="2" charset="0"/>
              <a:cs typeface="Montserrat" panose="00000500000000000000" pitchFamily="2" charset="0"/>
            </a:endParaRPr>
          </a:p>
          <a:p>
            <a:pPr marL="0" indent="0">
              <a:buNone/>
            </a:pPr>
            <a:endParaRPr lang="en-US" dirty="0">
              <a:latin typeface="Montserrat" panose="00000500000000000000" pitchFamily="2" charset="0"/>
              <a:cs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131" y="275578"/>
            <a:ext cx="10515600" cy="779464"/>
          </a:xfrm>
        </p:spPr>
        <p:txBody>
          <a:bodyPr>
            <a:noAutofit/>
          </a:bodyPr>
          <a:lstStyle/>
          <a:p>
            <a:pPr algn="ctr"/>
            <a:r>
              <a:rPr lang="es-MX" sz="3600" b="1" dirty="0">
                <a:solidFill>
                  <a:schemeClr val="accent4">
                    <a:lumMod val="75000"/>
                  </a:schemeClr>
                </a:solidFill>
                <a:latin typeface="Montserrat" panose="00000500000000000000" pitchFamily="2" charset="0"/>
                <a:cs typeface="Montserrat" panose="00000500000000000000" pitchFamily="2" charset="0"/>
              </a:rPr>
              <a:t>Procedimiento para realizar la reserva de información</a:t>
            </a:r>
          </a:p>
        </p:txBody>
      </p:sp>
      <p:graphicFrame>
        <p:nvGraphicFramePr>
          <p:cNvPr id="4" name="Marcador de contenido 3"/>
          <p:cNvGraphicFramePr>
            <a:graphicFrameLocks noGrp="1"/>
          </p:cNvGraphicFramePr>
          <p:nvPr>
            <p:ph idx="1"/>
          </p:nvPr>
        </p:nvGraphicFramePr>
        <p:xfrm>
          <a:off x="43066" y="1056997"/>
          <a:ext cx="10956238"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063" y="4279008"/>
            <a:ext cx="2190750" cy="762724"/>
          </a:xfrm>
          <a:prstGeom prst="roundRect">
            <a:avLst/>
          </a:prstGeom>
          <a:solidFill>
            <a:srgbClr val="E91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panose="00000500000000000000" pitchFamily="2" charset="0"/>
              </a:rPr>
              <a:t>Esta dirección solicita al comité de transparencia pronunciarse </a:t>
            </a:r>
            <a:endParaRPr lang="es-MX" sz="1100" b="1" dirty="0">
              <a:latin typeface="Montserrat" panose="00000500000000000000" pitchFamily="2" charset="0"/>
            </a:endParaRPr>
          </a:p>
        </p:txBody>
      </p:sp>
      <p:sp>
        <p:nvSpPr>
          <p:cNvPr id="7" name="Rectángulo redondeado 6"/>
          <p:cNvSpPr/>
          <p:nvPr/>
        </p:nvSpPr>
        <p:spPr>
          <a:xfrm>
            <a:off x="3099509" y="4988066"/>
            <a:ext cx="1552574" cy="6699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CuadroTexto 7"/>
          <p:cNvSpPr txBox="1"/>
          <p:nvPr/>
        </p:nvSpPr>
        <p:spPr>
          <a:xfrm>
            <a:off x="3250955" y="5007374"/>
            <a:ext cx="1401128" cy="646331"/>
          </a:xfrm>
          <a:prstGeom prst="rect">
            <a:avLst/>
          </a:prstGeom>
          <a:noFill/>
        </p:spPr>
        <p:txBody>
          <a:bodyPr wrap="square" rtlCol="0">
            <a:spAutoFit/>
          </a:bodyPr>
          <a:lstStyle/>
          <a:p>
            <a:r>
              <a:rPr lang="es-MX" sz="1200" b="1" dirty="0">
                <a:solidFill>
                  <a:schemeClr val="bg1"/>
                </a:solidFill>
                <a:latin typeface="Montserrat" panose="00000500000000000000" pitchFamily="2" charset="0"/>
              </a:rPr>
              <a:t>Realiza una </a:t>
            </a:r>
            <a:r>
              <a:rPr lang="es-MX" sz="1200" b="1" dirty="0">
                <a:solidFill>
                  <a:schemeClr val="bg1"/>
                </a:solidFill>
                <a:latin typeface="Montserrat" panose="00000500000000000000" pitchFamily="2" charset="0"/>
                <a:hlinkClick r:id="" action="ppaction://hlinkshowjump?jump=nextslide"/>
              </a:rPr>
              <a:t>PRUEBA DEL DAÑO</a:t>
            </a:r>
            <a:endParaRPr lang="es-MX" sz="1200" b="1" dirty="0">
              <a:solidFill>
                <a:schemeClr val="bg1"/>
              </a:solidFill>
              <a:latin typeface="Montserrat" panose="00000500000000000000" pitchFamily="2" charset="0"/>
            </a:endParaRPr>
          </a:p>
        </p:txBody>
      </p:sp>
      <p:sp>
        <p:nvSpPr>
          <p:cNvPr id="11" name="Flecha doblada hacia arriba 10"/>
          <p:cNvSpPr/>
          <p:nvPr/>
        </p:nvSpPr>
        <p:spPr>
          <a:xfrm rot="5400000">
            <a:off x="2329515" y="4845023"/>
            <a:ext cx="338017" cy="857909"/>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Flecha abajo 11"/>
          <p:cNvSpPr/>
          <p:nvPr/>
        </p:nvSpPr>
        <p:spPr>
          <a:xfrm>
            <a:off x="1026581" y="4048487"/>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3" name="Nube 12"/>
          <p:cNvSpPr/>
          <p:nvPr/>
        </p:nvSpPr>
        <p:spPr>
          <a:xfrm>
            <a:off x="8240364" y="3431283"/>
            <a:ext cx="1600200" cy="847725"/>
          </a:xfrm>
          <a:prstGeom prst="cloud">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Montserrat" panose="00000500000000000000" pitchFamily="2" charset="0"/>
              </a:rPr>
              <a:t>SEMESTRAL</a:t>
            </a:r>
          </a:p>
        </p:txBody>
      </p:sp>
      <p:sp>
        <p:nvSpPr>
          <p:cNvPr id="15" name="Cilindro 14">
            <a:hlinkClick r:id="" action="ppaction://noaction"/>
          </p:cNvPr>
          <p:cNvSpPr/>
          <p:nvPr/>
        </p:nvSpPr>
        <p:spPr>
          <a:xfrm>
            <a:off x="10304390" y="4616591"/>
            <a:ext cx="323850" cy="371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4" name="Flecha abajo 11"/>
          <p:cNvSpPr/>
          <p:nvPr/>
        </p:nvSpPr>
        <p:spPr>
          <a:xfrm rot="10800000">
            <a:off x="3875796" y="3942998"/>
            <a:ext cx="266700" cy="1035414"/>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Rectángulo redondeado"/>
          <p:cNvSpPr/>
          <p:nvPr/>
        </p:nvSpPr>
        <p:spPr>
          <a:xfrm>
            <a:off x="431269" y="745688"/>
            <a:ext cx="1457325" cy="561975"/>
          </a:xfrm>
          <a:prstGeom prst="roundRect">
            <a:avLst/>
          </a:prstGeom>
          <a:solidFill>
            <a:srgbClr val="801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t>UT</a:t>
            </a:r>
          </a:p>
        </p:txBody>
      </p:sp>
      <p:sp>
        <p:nvSpPr>
          <p:cNvPr id="17" name="Flecha abajo 11"/>
          <p:cNvSpPr/>
          <p:nvPr/>
        </p:nvSpPr>
        <p:spPr>
          <a:xfrm>
            <a:off x="1026581" y="1357868"/>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4315"/>
            <a:ext cx="10515600" cy="1325563"/>
          </a:xfrm>
        </p:spPr>
        <p:txBody>
          <a:bodyPr/>
          <a:lstStyle/>
          <a:p>
            <a:r>
              <a:rPr lang="es-ES" sz="2400" b="1" dirty="0">
                <a:solidFill>
                  <a:schemeClr val="accent4">
                    <a:lumMod val="75000"/>
                  </a:schemeClr>
                </a:solidFill>
                <a:latin typeface="Montserrat" panose="00000500000000000000" pitchFamily="2" charset="0"/>
                <a:cs typeface="Montserrat" panose="00000500000000000000" pitchFamily="2" charset="0"/>
              </a:rPr>
              <a:t>1. Periodo de reserva Art. 124 de la Ley de Transparencia, Acceso a la Información Pública del Estado de Quintana Roo.</a:t>
            </a:r>
          </a:p>
        </p:txBody>
      </p:sp>
      <p:sp>
        <p:nvSpPr>
          <p:cNvPr id="3" name="Marcador de contenido 2"/>
          <p:cNvSpPr>
            <a:spLocks noGrp="1"/>
          </p:cNvSpPr>
          <p:nvPr>
            <p:ph idx="1"/>
          </p:nvPr>
        </p:nvSpPr>
        <p:spPr>
          <a:xfrm>
            <a:off x="705678" y="1361799"/>
            <a:ext cx="10515600" cy="3770652"/>
          </a:xfrm>
        </p:spPr>
        <p:txBody>
          <a:bodyPr>
            <a:normAutofit/>
          </a:bodyPr>
          <a:lstStyle/>
          <a:p>
            <a:pPr algn="just"/>
            <a:r>
              <a:rPr lang="es-ES" sz="1600" dirty="0">
                <a:solidFill>
                  <a:schemeClr val="tx1"/>
                </a:solidFill>
                <a:latin typeface="Montserrat" panose="00000500000000000000" pitchFamily="2" charset="0"/>
                <a:cs typeface="Montserrat" panose="00000500000000000000" pitchFamily="2" charset="0"/>
              </a:rPr>
              <a:t>El periodo máximo por el que podría reservarse la información será de </a:t>
            </a:r>
            <a:r>
              <a:rPr lang="es-ES" sz="1600" b="1" dirty="0">
                <a:solidFill>
                  <a:schemeClr val="tx1"/>
                </a:solidFill>
                <a:latin typeface="Montserrat" panose="00000500000000000000" pitchFamily="2" charset="0"/>
                <a:cs typeface="Montserrat" panose="00000500000000000000" pitchFamily="2" charset="0"/>
              </a:rPr>
              <a:t>cinco años</a:t>
            </a:r>
            <a:r>
              <a:rPr lang="es-ES" sz="1600" dirty="0">
                <a:solidFill>
                  <a:schemeClr val="tx1"/>
                </a:solidFill>
                <a:latin typeface="Montserrat" panose="00000500000000000000" pitchFamily="2" charset="0"/>
                <a:cs typeface="Montserrat" panose="00000500000000000000" pitchFamily="2" charset="0"/>
              </a:rPr>
              <a:t>. El periodo de reserva </a:t>
            </a:r>
            <a:r>
              <a:rPr lang="es-ES" sz="1600" b="1" dirty="0">
                <a:solidFill>
                  <a:schemeClr val="tx1"/>
                </a:solidFill>
                <a:latin typeface="Montserrat" panose="00000500000000000000" pitchFamily="2" charset="0"/>
                <a:cs typeface="Montserrat" panose="00000500000000000000" pitchFamily="2" charset="0"/>
              </a:rPr>
              <a:t>correrá a partir de la fecha en que el Comité de Transparencia confirme la clasificación del expediente o documento</a:t>
            </a:r>
            <a:r>
              <a:rPr lang="es-ES" sz="1600" dirty="0">
                <a:solidFill>
                  <a:schemeClr val="tx1"/>
                </a:solidFill>
                <a:latin typeface="Montserrat" panose="00000500000000000000" pitchFamily="2" charset="0"/>
                <a:cs typeface="Montserrat" panose="00000500000000000000" pitchFamily="2" charset="0"/>
              </a:rPr>
              <a:t>.</a:t>
            </a:r>
          </a:p>
          <a:p>
            <a:pPr algn="just"/>
            <a:endParaRPr lang="es-ES" sz="1600" dirty="0">
              <a:latin typeface="Montserrat" panose="00000500000000000000" pitchFamily="2" charset="0"/>
              <a:cs typeface="Montserrat" panose="00000500000000000000" pitchFamily="2" charset="0"/>
            </a:endParaRPr>
          </a:p>
          <a:p>
            <a:pPr algn="just"/>
            <a:endParaRPr lang="es-ES" sz="1600" dirty="0">
              <a:latin typeface="Montserrat" panose="00000500000000000000" pitchFamily="2" charset="0"/>
              <a:cs typeface="Montserrat" panose="00000500000000000000" pitchFamily="2" charset="0"/>
            </a:endParaRPr>
          </a:p>
          <a:p>
            <a:pPr marL="0" indent="0" algn="just">
              <a:buNone/>
            </a:pPr>
            <a:r>
              <a:rPr lang="es-ES" sz="2400" b="1" i="1" dirty="0">
                <a:latin typeface="Montserrat" panose="00000500000000000000" pitchFamily="2" charset="0"/>
                <a:cs typeface="Montserrat" panose="00000500000000000000" pitchFamily="2" charset="0"/>
              </a:rPr>
              <a:t>Del Trigésimo cuarto de los LGMCDI)</a:t>
            </a:r>
            <a:endParaRPr lang="es-ES" sz="1800" b="1" dirty="0">
              <a:latin typeface="Montserrat" panose="00000500000000000000" pitchFamily="2" charset="0"/>
              <a:cs typeface="Montserrat" panose="00000500000000000000" pitchFamily="2" charset="0"/>
            </a:endParaRPr>
          </a:p>
          <a:p>
            <a:pPr algn="just"/>
            <a:r>
              <a:rPr lang="es-ES" sz="1800" dirty="0">
                <a:solidFill>
                  <a:schemeClr val="tx1"/>
                </a:solidFill>
                <a:latin typeface="Montserrat" panose="00000500000000000000" pitchFamily="2" charset="0"/>
                <a:cs typeface="Montserrat" panose="00000500000000000000" pitchFamily="2" charset="0"/>
              </a:rPr>
              <a:t>Los titulares de las áreas deberán determinar que el plazo de reserva sea el </a:t>
            </a:r>
            <a:r>
              <a:rPr lang="es-ES" sz="1800" b="1" dirty="0">
                <a:solidFill>
                  <a:schemeClr val="tx1"/>
                </a:solidFill>
                <a:latin typeface="Montserrat" panose="00000500000000000000" pitchFamily="2" charset="0"/>
                <a:cs typeface="Montserrat" panose="00000500000000000000" pitchFamily="2" charset="0"/>
              </a:rPr>
              <a:t>estrictamente necesario</a:t>
            </a:r>
            <a:r>
              <a:rPr lang="es-ES" sz="1800" dirty="0">
                <a:solidFill>
                  <a:schemeClr val="tx1"/>
                </a:solidFill>
                <a:latin typeface="Montserrat" panose="00000500000000000000" pitchFamily="2" charset="0"/>
                <a:cs typeface="Montserrat" panose="00000500000000000000" pitchFamily="2" charset="0"/>
              </a:rPr>
              <a:t> para proteger la información mientras subsistan las causas que dieron origen a la clasificación, salvaguardando el interés público protegido y tomarán en cuenta las razones que justifican el periodo de reserva establecido. Asimismo, deberán señalar las razones por las cuales se estableció el plazo de reserva determinado.</a:t>
            </a:r>
          </a:p>
          <a:p>
            <a:pPr marL="0" indent="0" algn="just">
              <a:buNone/>
            </a:pPr>
            <a:endParaRPr lang="es-ES" sz="1800" dirty="0">
              <a:solidFill>
                <a:schemeClr val="tx1"/>
              </a:solidFill>
              <a:latin typeface="Montserrat" panose="00000500000000000000" pitchFamily="2" charset="0"/>
              <a:cs typeface="Montserrat" panose="00000500000000000000" pitchFamily="2"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841" y="2016676"/>
            <a:ext cx="3234752" cy="11129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a:solidFill>
                  <a:schemeClr val="accent4">
                    <a:lumMod val="75000"/>
                  </a:schemeClr>
                </a:solidFill>
                <a:latin typeface="Montserrat" panose="00000500000000000000" pitchFamily="2" charset="0"/>
                <a:cs typeface="Montserrat" panose="00000500000000000000" pitchFamily="2" charset="0"/>
              </a:rPr>
              <a:t> Ampliación del periodo de reservan Art.124    Fr. IV</a:t>
            </a:r>
          </a:p>
        </p:txBody>
      </p:sp>
      <p:sp>
        <p:nvSpPr>
          <p:cNvPr id="3" name="Marcador de contenido 2"/>
          <p:cNvSpPr>
            <a:spLocks noGrp="1"/>
          </p:cNvSpPr>
          <p:nvPr>
            <p:ph idx="1"/>
          </p:nvPr>
        </p:nvSpPr>
        <p:spPr>
          <a:xfrm>
            <a:off x="838200" y="1401555"/>
            <a:ext cx="10515600" cy="3770652"/>
          </a:xfrm>
        </p:spPr>
        <p:txBody>
          <a:bodyPr>
            <a:normAutofit/>
          </a:bodyPr>
          <a:lstStyle/>
          <a:p>
            <a:pPr algn="just"/>
            <a:r>
              <a:rPr lang="es-ES" sz="1600" dirty="0">
                <a:solidFill>
                  <a:schemeClr val="tx1"/>
                </a:solidFill>
                <a:latin typeface="Montserrat" panose="00000500000000000000" pitchFamily="2" charset="0"/>
                <a:cs typeface="Montserrat" panose="00000500000000000000" pitchFamily="2" charset="0"/>
              </a:rPr>
              <a:t>El Comité de Transparencia </a:t>
            </a:r>
            <a:r>
              <a:rPr lang="es-ES" sz="1600" b="1" dirty="0">
                <a:solidFill>
                  <a:schemeClr val="tx1"/>
                </a:solidFill>
                <a:latin typeface="Montserrat" panose="00000500000000000000" pitchFamily="2" charset="0"/>
                <a:cs typeface="Montserrat" panose="00000500000000000000" pitchFamily="2" charset="0"/>
              </a:rPr>
              <a:t>solicita la ampliación al organismo garante, tres meses antes del vencimiento del primer plazo de reserva</a:t>
            </a:r>
            <a:r>
              <a:rPr lang="es-ES" sz="1600" dirty="0">
                <a:solidFill>
                  <a:schemeClr val="tx1"/>
                </a:solidFill>
                <a:latin typeface="Montserrat" panose="00000500000000000000" pitchFamily="2" charset="0"/>
                <a:cs typeface="Montserrat" panose="00000500000000000000" pitchFamily="2" charset="0"/>
              </a:rPr>
              <a:t>.</a:t>
            </a:r>
          </a:p>
          <a:p>
            <a:pPr algn="just"/>
            <a:endParaRPr lang="es-ES" sz="1600" dirty="0">
              <a:solidFill>
                <a:schemeClr val="tx1"/>
              </a:solidFill>
              <a:latin typeface="Montserrat" panose="00000500000000000000" pitchFamily="2" charset="0"/>
              <a:cs typeface="Montserrat" panose="00000500000000000000" pitchFamily="2" charset="0"/>
            </a:endParaRPr>
          </a:p>
          <a:p>
            <a:pPr algn="just"/>
            <a:r>
              <a:rPr lang="es-ES" sz="1600" dirty="0">
                <a:solidFill>
                  <a:schemeClr val="tx1"/>
                </a:solidFill>
                <a:latin typeface="Montserrat" panose="00000500000000000000" pitchFamily="2" charset="0"/>
                <a:cs typeface="Montserrat" panose="00000500000000000000" pitchFamily="2" charset="0"/>
              </a:rPr>
              <a:t>El Organismo Garante cuenta con un plazo de 60 días para resolver sobre la ampliación.</a:t>
            </a:r>
          </a:p>
          <a:p>
            <a:pPr algn="just"/>
            <a:endParaRPr lang="es-ES" sz="1600" dirty="0">
              <a:solidFill>
                <a:schemeClr val="tx1"/>
              </a:solidFill>
              <a:latin typeface="Montserrat" panose="00000500000000000000" pitchFamily="2" charset="0"/>
              <a:cs typeface="Montserrat" panose="00000500000000000000" pitchFamily="2" charset="0"/>
            </a:endParaRPr>
          </a:p>
          <a:p>
            <a:pPr algn="just"/>
            <a:r>
              <a:rPr lang="es-ES" sz="1600" dirty="0">
                <a:solidFill>
                  <a:schemeClr val="tx1"/>
                </a:solidFill>
                <a:latin typeface="Montserrat" panose="00000500000000000000" pitchFamily="2" charset="0"/>
                <a:cs typeface="Montserrat" panose="00000500000000000000" pitchFamily="2" charset="0"/>
              </a:rPr>
              <a:t>El Organismo Garante puede requerir al Comité de Transparencia la información adicional que requiera, en este caso, el Comité cuenta con 5 días para contestar.</a:t>
            </a:r>
          </a:p>
          <a:p>
            <a:pPr algn="just"/>
            <a:endParaRPr lang="es-ES" sz="1600" dirty="0">
              <a:solidFill>
                <a:schemeClr val="tx1"/>
              </a:solidFill>
              <a:latin typeface="Montserrat" panose="00000500000000000000" pitchFamily="2" charset="0"/>
              <a:cs typeface="Montserrat" panose="00000500000000000000" pitchFamily="2" charset="0"/>
            </a:endParaRPr>
          </a:p>
          <a:p>
            <a:pPr algn="just"/>
            <a:r>
              <a:rPr lang="es-ES" sz="1600" dirty="0">
                <a:solidFill>
                  <a:schemeClr val="tx1"/>
                </a:solidFill>
                <a:latin typeface="Montserrat" panose="00000500000000000000" pitchFamily="2" charset="0"/>
                <a:cs typeface="Montserrat" panose="00000500000000000000" pitchFamily="2" charset="0"/>
              </a:rPr>
              <a:t>Una vez que se cuente con todos los elementos necesarios, el Organismo Garante aprueba o niega la ampliación, en caso de que no se resuelva dentro del plazo establecido, se entenderá que se aprobó la ampliación (afirmativa ficta).</a:t>
            </a:r>
          </a:p>
          <a:p>
            <a:pPr marL="0" indent="0" algn="just">
              <a:buNone/>
            </a:pPr>
            <a:endParaRPr lang="en-US" sz="1600" dirty="0">
              <a:latin typeface="Montserrat" panose="00000500000000000000" pitchFamily="2" charset="0"/>
              <a:cs typeface="Montserrat"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a:solidFill>
                  <a:schemeClr val="accent4">
                    <a:lumMod val="75000"/>
                  </a:schemeClr>
                </a:solidFill>
                <a:latin typeface="Montserrat" panose="00000500000000000000" pitchFamily="2" charset="0"/>
                <a:cs typeface="Montserrat" panose="00000500000000000000" pitchFamily="2" charset="0"/>
              </a:rPr>
              <a:t>Las causales de reserva no podrán ser invocadas en los siguientes casos:</a:t>
            </a:r>
          </a:p>
        </p:txBody>
      </p:sp>
      <p:sp>
        <p:nvSpPr>
          <p:cNvPr id="3" name="Marcador de contenido 2"/>
          <p:cNvSpPr>
            <a:spLocks noGrp="1"/>
          </p:cNvSpPr>
          <p:nvPr>
            <p:ph idx="1"/>
          </p:nvPr>
        </p:nvSpPr>
        <p:spPr/>
        <p:txBody>
          <a:bodyPr>
            <a:normAutofit/>
          </a:bodyPr>
          <a:lstStyle/>
          <a:p>
            <a:pPr algn="just"/>
            <a:r>
              <a:rPr lang="en-US" sz="2000" dirty="0">
                <a:solidFill>
                  <a:schemeClr val="tx1"/>
                </a:solidFill>
                <a:latin typeface="Montserrat" panose="00000500000000000000" pitchFamily="2" charset="0"/>
                <a:cs typeface="Montserrat" panose="00000500000000000000" pitchFamily="2" charset="0"/>
              </a:rPr>
              <a:t>Se </a:t>
            </a:r>
            <a:r>
              <a:rPr lang="es-MX" sz="2000" dirty="0">
                <a:solidFill>
                  <a:schemeClr val="tx1"/>
                </a:solidFill>
                <a:latin typeface="Montserrat" panose="00000500000000000000" pitchFamily="2" charset="0"/>
                <a:cs typeface="Montserrat" panose="00000500000000000000" pitchFamily="2" charset="0"/>
              </a:rPr>
              <a:t>trate</a:t>
            </a:r>
            <a:r>
              <a:rPr lang="en-US" sz="2000" dirty="0">
                <a:solidFill>
                  <a:schemeClr val="tx1"/>
                </a:solidFill>
                <a:latin typeface="Montserrat" panose="00000500000000000000" pitchFamily="2" charset="0"/>
                <a:cs typeface="Montserrat" panose="00000500000000000000" pitchFamily="2" charset="0"/>
              </a:rPr>
              <a:t> de </a:t>
            </a:r>
            <a:r>
              <a:rPr lang="es-MX" sz="2000" b="1" dirty="0">
                <a:solidFill>
                  <a:schemeClr val="tx1"/>
                </a:solidFill>
                <a:latin typeface="Montserrat" panose="00000500000000000000" pitchFamily="2" charset="0"/>
                <a:cs typeface="Montserrat" panose="00000500000000000000" pitchFamily="2" charset="0"/>
              </a:rPr>
              <a:t>violaciones</a:t>
            </a:r>
            <a:r>
              <a:rPr lang="en-US" sz="2000" b="1" dirty="0">
                <a:solidFill>
                  <a:schemeClr val="tx1"/>
                </a:solidFill>
                <a:latin typeface="Montserrat" panose="00000500000000000000" pitchFamily="2" charset="0"/>
                <a:cs typeface="Montserrat" panose="00000500000000000000" pitchFamily="2" charset="0"/>
              </a:rPr>
              <a:t> graves de derechos humanos</a:t>
            </a:r>
            <a:r>
              <a:rPr lang="en-US" sz="2000" dirty="0">
                <a:solidFill>
                  <a:schemeClr val="tx1"/>
                </a:solidFill>
                <a:latin typeface="Montserrat" panose="00000500000000000000" pitchFamily="2" charset="0"/>
                <a:cs typeface="Montserrat" panose="00000500000000000000" pitchFamily="2" charset="0"/>
              </a:rPr>
              <a:t>;</a:t>
            </a:r>
          </a:p>
          <a:p>
            <a:pPr algn="just"/>
            <a:endParaRPr lang="en-US" sz="2000" dirty="0">
              <a:solidFill>
                <a:schemeClr val="tx1"/>
              </a:solidFill>
              <a:latin typeface="Montserrat" panose="00000500000000000000" pitchFamily="2" charset="0"/>
              <a:cs typeface="Montserrat" panose="00000500000000000000" pitchFamily="2" charset="0"/>
            </a:endParaRPr>
          </a:p>
          <a:p>
            <a:pPr algn="just"/>
            <a:r>
              <a:rPr lang="es-ES" sz="2000" dirty="0">
                <a:solidFill>
                  <a:schemeClr val="tx1"/>
                </a:solidFill>
                <a:latin typeface="Montserrat" panose="00000500000000000000" pitchFamily="2" charset="0"/>
                <a:cs typeface="Montserrat" panose="00000500000000000000" pitchFamily="2" charset="0"/>
              </a:rPr>
              <a:t>Se trate de </a:t>
            </a:r>
            <a:r>
              <a:rPr lang="es-ES" sz="2000" b="1" dirty="0">
                <a:solidFill>
                  <a:schemeClr val="tx1"/>
                </a:solidFill>
                <a:latin typeface="Montserrat" panose="00000500000000000000" pitchFamily="2" charset="0"/>
                <a:cs typeface="Montserrat" panose="00000500000000000000" pitchFamily="2" charset="0"/>
              </a:rPr>
              <a:t>delitos de lesa humanidad</a:t>
            </a:r>
            <a:r>
              <a:rPr lang="es-ES" sz="2000" dirty="0">
                <a:solidFill>
                  <a:schemeClr val="tx1"/>
                </a:solidFill>
                <a:latin typeface="Montserrat" panose="00000500000000000000" pitchFamily="2" charset="0"/>
                <a:cs typeface="Montserrat" panose="00000500000000000000" pitchFamily="2" charset="0"/>
              </a:rPr>
              <a:t> conforme a los tratados internacionales ratificados por el Estado mexicano, las resoluciones emitidas por organismos internacionales cuya competencia sea reconocida por el Estado mexicano, así como en las disposiciones legales aplicables;</a:t>
            </a:r>
          </a:p>
          <a:p>
            <a:pPr marL="0" indent="0" algn="just">
              <a:buNone/>
            </a:pPr>
            <a:endParaRPr lang="es-ES" sz="2000" dirty="0">
              <a:solidFill>
                <a:schemeClr val="tx1"/>
              </a:solidFill>
              <a:latin typeface="Montserrat" panose="00000500000000000000" pitchFamily="2" charset="0"/>
              <a:cs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normAutofit/>
          </a:bodyPr>
          <a:lstStyle/>
          <a:p>
            <a:pPr algn="ctr"/>
            <a:r>
              <a:rPr lang="es-MX" sz="2400" b="1" dirty="0">
                <a:solidFill>
                  <a:schemeClr val="accent4">
                    <a:lumMod val="75000"/>
                  </a:schemeClr>
                </a:solidFill>
                <a:latin typeface="Montserrat" panose="00000500000000000000" pitchFamily="2" charset="0"/>
                <a:cs typeface="Montserrat" panose="00000500000000000000" pitchFamily="2" charset="0"/>
              </a:rPr>
              <a:t>ÍNDICE DE EXPEDIENTES CLASIFICADOS</a:t>
            </a:r>
          </a:p>
        </p:txBody>
      </p:sp>
      <p:sp>
        <p:nvSpPr>
          <p:cNvPr id="4" name="Redondear rectángulo de esquina diagonal 3"/>
          <p:cNvSpPr/>
          <p:nvPr/>
        </p:nvSpPr>
        <p:spPr>
          <a:xfrm>
            <a:off x="603943" y="1031781"/>
            <a:ext cx="4163300" cy="3503210"/>
          </a:xfrm>
          <a:prstGeom prst="round2DiagRect">
            <a:avLst>
              <a:gd name="adj1" fmla="val 16667"/>
              <a:gd name="adj2" fmla="val 2821"/>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latin typeface="Montserrat" panose="00000500000000000000" pitchFamily="2" charset="0"/>
              </a:rPr>
              <a:t>Indicara:</a:t>
            </a:r>
          </a:p>
          <a:p>
            <a:pPr marL="257175" indent="-257175">
              <a:buAutoNum type="arabicPeriod"/>
            </a:pPr>
            <a:r>
              <a:rPr lang="es-MX" sz="1500" b="1" dirty="0">
                <a:latin typeface="Montserrat" panose="00000500000000000000" pitchFamily="2" charset="0"/>
              </a:rPr>
              <a:t>El área que género la información.</a:t>
            </a:r>
          </a:p>
          <a:p>
            <a:pPr marL="257175" indent="-257175">
              <a:buAutoNum type="arabicPeriod"/>
            </a:pPr>
            <a:r>
              <a:rPr lang="es-MX" sz="1500" b="1" dirty="0">
                <a:latin typeface="Montserrat" panose="00000500000000000000" pitchFamily="2" charset="0"/>
              </a:rPr>
              <a:t>Nombre del documento.</a:t>
            </a:r>
          </a:p>
          <a:p>
            <a:pPr marL="257175" indent="-257175">
              <a:buAutoNum type="arabicPeriod"/>
            </a:pPr>
            <a:r>
              <a:rPr lang="es-MX" sz="1500" b="1" dirty="0">
                <a:latin typeface="Montserrat" panose="00000500000000000000" pitchFamily="2" charset="0"/>
              </a:rPr>
              <a:t>Si se trata de una reserva total o parcial</a:t>
            </a:r>
          </a:p>
          <a:p>
            <a:pPr marL="257175" indent="-257175">
              <a:buAutoNum type="arabicPeriod"/>
            </a:pPr>
            <a:r>
              <a:rPr lang="es-MX" sz="1500" b="1" dirty="0">
                <a:latin typeface="Montserrat" panose="00000500000000000000" pitchFamily="2" charset="0"/>
              </a:rPr>
              <a:t>Fecha que inicia y finaliza la reserva.</a:t>
            </a:r>
          </a:p>
          <a:p>
            <a:pPr marL="257175" indent="-257175">
              <a:buAutoNum type="arabicPeriod"/>
            </a:pPr>
            <a:r>
              <a:rPr lang="es-MX" sz="1500" b="1" dirty="0">
                <a:latin typeface="Montserrat" panose="00000500000000000000" pitchFamily="2" charset="0"/>
              </a:rPr>
              <a:t>Justificación, debidamente motivada y fundada.</a:t>
            </a:r>
          </a:p>
          <a:p>
            <a:pPr marL="257175" indent="-257175">
              <a:buAutoNum type="arabicPeriod"/>
            </a:pPr>
            <a:r>
              <a:rPr lang="es-MX" sz="1500" b="1" dirty="0">
                <a:latin typeface="Montserrat" panose="00000500000000000000" pitchFamily="2" charset="0"/>
              </a:rPr>
              <a:t>El plazo de reserva.</a:t>
            </a:r>
          </a:p>
          <a:p>
            <a:pPr marL="257175" indent="-257175">
              <a:buAutoNum type="arabicPeriod"/>
            </a:pPr>
            <a:r>
              <a:rPr lang="es-MX" sz="1500" b="1" dirty="0">
                <a:latin typeface="Montserrat" panose="00000500000000000000" pitchFamily="2" charset="0"/>
              </a:rPr>
              <a:t>Las partes del documento que se reservan (si es el caso).</a:t>
            </a:r>
          </a:p>
          <a:p>
            <a:pPr marL="257175" indent="-257175">
              <a:buAutoNum type="arabicPeriod"/>
            </a:pPr>
            <a:r>
              <a:rPr lang="es-MX" sz="1500" b="1" dirty="0">
                <a:latin typeface="Montserrat" panose="00000500000000000000" pitchFamily="2" charset="0"/>
              </a:rPr>
              <a:t>Y si se encuentra en prorroga.</a:t>
            </a:r>
          </a:p>
        </p:txBody>
      </p:sp>
      <p:sp>
        <p:nvSpPr>
          <p:cNvPr id="5" name="Cilindro 4">
            <a:hlinkClick r:id="rId2" action="ppaction://hlinksldjump"/>
          </p:cNvPr>
          <p:cNvSpPr/>
          <p:nvPr/>
        </p:nvSpPr>
        <p:spPr>
          <a:xfrm>
            <a:off x="7653318" y="3774386"/>
            <a:ext cx="323850" cy="371475"/>
          </a:xfrm>
          <a:prstGeom prst="ca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Nube 5"/>
          <p:cNvSpPr/>
          <p:nvPr/>
        </p:nvSpPr>
        <p:spPr>
          <a:xfrm>
            <a:off x="5024419" y="1526485"/>
            <a:ext cx="2371725" cy="1257300"/>
          </a:xfrm>
          <a:prstGeom prst="cloud">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Por ningún motivo el Índice se clasificará como reservado.</a:t>
            </a:r>
          </a:p>
        </p:txBody>
      </p:sp>
      <p:sp>
        <p:nvSpPr>
          <p:cNvPr id="7" name="Datos 6"/>
          <p:cNvSpPr/>
          <p:nvPr/>
        </p:nvSpPr>
        <p:spPr>
          <a:xfrm>
            <a:off x="5030974" y="3402910"/>
            <a:ext cx="2510132" cy="1485900"/>
          </a:xfrm>
          <a:prstGeom prst="flowChartInputOutp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Cuando se trate de violaciones graves a derechos humanos o delitos contra la humanidad.</a:t>
            </a:r>
          </a:p>
        </p:txBody>
      </p:sp>
      <p:sp>
        <p:nvSpPr>
          <p:cNvPr id="8" name="CuadroTexto 7"/>
          <p:cNvSpPr txBox="1"/>
          <p:nvPr/>
        </p:nvSpPr>
        <p:spPr>
          <a:xfrm rot="17328635">
            <a:off x="4346049" y="3860966"/>
            <a:ext cx="1430303" cy="507831"/>
          </a:xfrm>
          <a:prstGeom prst="rect">
            <a:avLst/>
          </a:prstGeom>
          <a:noFill/>
        </p:spPr>
        <p:txBody>
          <a:bodyPr wrap="square" rtlCol="0">
            <a:spAutoFit/>
          </a:bodyPr>
          <a:lstStyle/>
          <a:p>
            <a:r>
              <a:rPr lang="es-MX" sz="1350" b="1">
                <a:latin typeface="Futura Bk BT" panose="020B0502020204020303"/>
              </a:rPr>
              <a:t>NO RESERVADO</a:t>
            </a:r>
          </a:p>
        </p:txBody>
      </p:sp>
      <p:sp>
        <p:nvSpPr>
          <p:cNvPr id="3" name="CuadroTexto 2"/>
          <p:cNvSpPr txBox="1"/>
          <p:nvPr/>
        </p:nvSpPr>
        <p:spPr>
          <a:xfrm>
            <a:off x="8753552" y="3278238"/>
            <a:ext cx="2949383" cy="783590"/>
          </a:xfrm>
          <a:prstGeom prst="rect">
            <a:avLst/>
          </a:prstGeom>
          <a:noFill/>
        </p:spPr>
        <p:txBody>
          <a:bodyPr wrap="square" rtlCol="0">
            <a:spAutoFit/>
          </a:bodyPr>
          <a:lstStyle/>
          <a:p>
            <a:r>
              <a:rPr lang="es-MX" sz="900" b="1" dirty="0">
                <a:solidFill>
                  <a:schemeClr val="accent4">
                    <a:lumMod val="50000"/>
                  </a:schemeClr>
                </a:solidFill>
                <a:latin typeface="Montserrat" panose="00000500000000000000" pitchFamily="2" charset="0"/>
              </a:rPr>
              <a:t>ÍNDICES DE EXPEDIENTES CLASIFICADOS DE LAS INSTITUCIONES DEL PODER EJECUTIVO DEL ESTADO: </a:t>
            </a:r>
            <a:r>
              <a:rPr lang="en-US" altLang="es-MX" sz="900" b="1" dirty="0">
                <a:solidFill>
                  <a:schemeClr val="tx1">
                    <a:lumMod val="75000"/>
                    <a:lumOff val="25000"/>
                  </a:schemeClr>
                </a:solidFill>
                <a:latin typeface="Montserrat" panose="00000500000000000000" pitchFamily="2" charset="0"/>
              </a:rPr>
              <a:t>https://transparenciafocalizada.qroo.gob.mx/transparencia/articulo-131</a:t>
            </a:r>
          </a:p>
        </p:txBody>
      </p:sp>
      <p:pic>
        <p:nvPicPr>
          <p:cNvPr id="9" name="Imagen 8" descr="qr-code (8)"/>
          <p:cNvPicPr>
            <a:picLocks noChangeAspect="1"/>
          </p:cNvPicPr>
          <p:nvPr/>
        </p:nvPicPr>
        <p:blipFill>
          <a:blip r:embed="rId3"/>
          <a:stretch>
            <a:fillRect/>
          </a:stretch>
        </p:blipFill>
        <p:spPr>
          <a:xfrm>
            <a:off x="8995410" y="812800"/>
            <a:ext cx="2465705" cy="24657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95407-52BE-C0B7-AC2E-28662B23ABF2}"/>
              </a:ext>
            </a:extLst>
          </p:cNvPr>
          <p:cNvSpPr>
            <a:spLocks noGrp="1"/>
          </p:cNvSpPr>
          <p:nvPr>
            <p:ph type="title"/>
          </p:nvPr>
        </p:nvSpPr>
        <p:spPr/>
        <p:txBody>
          <a:bodyPr>
            <a:normAutofit/>
          </a:bodyPr>
          <a:lstStyle/>
          <a:p>
            <a:r>
              <a:rPr lang="es-MX" sz="3600" b="1" dirty="0">
                <a:solidFill>
                  <a:srgbClr val="C00000"/>
                </a:solidFill>
                <a:latin typeface="Montserrat Black" pitchFamily="2" charset="0"/>
                <a:ea typeface="+mn-ea"/>
                <a:cs typeface="+mn-cs"/>
              </a:rPr>
              <a:t>De las Versiones Públicas</a:t>
            </a:r>
            <a:endParaRPr lang="es-MX" sz="3600" dirty="0">
              <a:solidFill>
                <a:srgbClr val="C00000"/>
              </a:solidFill>
            </a:endParaRPr>
          </a:p>
        </p:txBody>
      </p:sp>
      <p:sp>
        <p:nvSpPr>
          <p:cNvPr id="3" name="Marcador de contenido 5">
            <a:extLst>
              <a:ext uri="{FF2B5EF4-FFF2-40B4-BE49-F238E27FC236}">
                <a16:creationId xmlns:a16="http://schemas.microsoft.com/office/drawing/2014/main" id="{A3600041-09AA-735F-4BF1-0A507BB780F5}"/>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t>Cuando un documento o expediente contenga partes o secciones reservadas o confidenciales, los sujetos obligados a través de sus áreas, para efectos de atender una solicitud de información, deberán elaborar una versión pública en la que se testen las partes o secciones clasificadas, indicando su contenido de manera genérica, fundando y motivando su clasificación, en términos de lo que determine el Sistema Nacional. </a:t>
            </a:r>
          </a:p>
        </p:txBody>
      </p:sp>
    </p:spTree>
    <p:extLst>
      <p:ext uri="{BB962C8B-B14F-4D97-AF65-F5344CB8AC3E}">
        <p14:creationId xmlns:p14="http://schemas.microsoft.com/office/powerpoint/2010/main" val="300377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custDataLst>
              <p:tags r:id="rId1"/>
            </p:custDataLst>
            <p:extLst>
              <p:ext uri="{D42A27DB-BD31-4B8C-83A1-F6EECF244321}">
                <p14:modId xmlns:p14="http://schemas.microsoft.com/office/powerpoint/2010/main" val="3428510100"/>
              </p:ext>
            </p:extLst>
          </p:nvPr>
        </p:nvGraphicFramePr>
        <p:xfrm>
          <a:off x="1599565" y="278130"/>
          <a:ext cx="8484235" cy="3973703"/>
        </p:xfrm>
        <a:graphic>
          <a:graphicData uri="http://schemas.openxmlformats.org/drawingml/2006/table">
            <a:tbl>
              <a:tblPr firstRow="1" firstCol="1" bandRow="1">
                <a:tableStyleId>{5C22544A-7EE6-4342-B048-85BDC9FD1C3A}</a:tableStyleId>
              </a:tblPr>
              <a:tblGrid>
                <a:gridCol w="2651125">
                  <a:extLst>
                    <a:ext uri="{9D8B030D-6E8A-4147-A177-3AD203B41FA5}">
                      <a16:colId xmlns:a16="http://schemas.microsoft.com/office/drawing/2014/main" val="20000"/>
                    </a:ext>
                  </a:extLst>
                </a:gridCol>
                <a:gridCol w="5833110">
                  <a:extLst>
                    <a:ext uri="{9D8B030D-6E8A-4147-A177-3AD203B41FA5}">
                      <a16:colId xmlns:a16="http://schemas.microsoft.com/office/drawing/2014/main" val="20001"/>
                    </a:ext>
                  </a:extLst>
                </a:gridCol>
              </a:tblGrid>
              <a:tr h="224790">
                <a:tc>
                  <a:txBody>
                    <a:bodyPr/>
                    <a:lstStyle/>
                    <a:p>
                      <a:pPr algn="ctr">
                        <a:lnSpc>
                          <a:spcPct val="110000"/>
                        </a:lnSpc>
                        <a:spcBef>
                          <a:spcPts val="300"/>
                        </a:spcBef>
                        <a:spcAft>
                          <a:spcPts val="300"/>
                        </a:spcAft>
                      </a:pPr>
                      <a:r>
                        <a:rPr lang="es-MX" sz="1050" dirty="0">
                          <a:effectLst/>
                          <a:latin typeface="Montserrat" panose="00000500000000000000" pitchFamily="2" charset="0"/>
                        </a:rPr>
                        <a:t>Valores y fines constitucionales</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marL="0" algn="l" defTabSz="914400" rtl="0" eaLnBrk="1" latinLnBrk="0" hangingPunct="1">
                        <a:lnSpc>
                          <a:spcPct val="110000"/>
                        </a:lnSpc>
                        <a:spcBef>
                          <a:spcPts val="600"/>
                        </a:spcBef>
                        <a:spcAft>
                          <a:spcPts val="0"/>
                        </a:spcAft>
                      </a:pPr>
                      <a:r>
                        <a:rPr lang="es-MX" sz="1000" b="0" kern="1200" dirty="0">
                          <a:solidFill>
                            <a:schemeClr val="dk1"/>
                          </a:solidFill>
                          <a:effectLst/>
                          <a:latin typeface="Montserrat" panose="00000500000000000000" pitchFamily="2" charset="0"/>
                          <a:ea typeface="SimSun" panose="02010600030101010101" pitchFamily="2" charset="-122"/>
                          <a:cs typeface="Tahoma" panose="020B0604030504040204" pitchFamily="34" charset="0"/>
                        </a:rPr>
                        <a:t>Dignidad, libertad, igualdad, justicia, etc.</a:t>
                      </a:r>
                    </a:p>
                  </a:txBody>
                  <a:tcPr marL="44555" marR="44555" marT="0" marB="0" anchor="ctr">
                    <a:solidFill>
                      <a:srgbClr val="FFDD89"/>
                    </a:solidFill>
                  </a:tcPr>
                </a:tc>
                <a:extLst>
                  <a:ext uri="{0D108BD9-81ED-4DB2-BD59-A6C34878D82A}">
                    <a16:rowId xmlns:a16="http://schemas.microsoft.com/office/drawing/2014/main" val="10000"/>
                  </a:ext>
                </a:extLst>
              </a:tr>
              <a:tr h="178435">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1"/>
                  </a:ext>
                </a:extLst>
              </a:tr>
              <a:tr h="426085">
                <a:tc>
                  <a:txBody>
                    <a:bodyPr/>
                    <a:lstStyle/>
                    <a:p>
                      <a:pPr algn="ctr">
                        <a:lnSpc>
                          <a:spcPct val="110000"/>
                        </a:lnSpc>
                        <a:spcBef>
                          <a:spcPts val="300"/>
                        </a:spcBef>
                        <a:spcAft>
                          <a:spcPts val="300"/>
                        </a:spcAft>
                      </a:pPr>
                      <a:r>
                        <a:rPr lang="es-MX" sz="1050" dirty="0">
                          <a:effectLst/>
                          <a:latin typeface="Montserrat" panose="00000500000000000000" pitchFamily="2" charset="0"/>
                        </a:rPr>
                        <a:t>Sociedad democrática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Rendición de cuentas, </a:t>
                      </a:r>
                    </a:p>
                    <a:p>
                      <a:pPr>
                        <a:lnSpc>
                          <a:spcPct val="110000"/>
                        </a:lnSpc>
                        <a:spcBef>
                          <a:spcPts val="600"/>
                        </a:spcBef>
                        <a:spcAft>
                          <a:spcPts val="0"/>
                        </a:spcAft>
                      </a:pPr>
                      <a:r>
                        <a:rPr lang="es-MX" sz="1000" dirty="0">
                          <a:effectLst/>
                          <a:latin typeface="Montserrat" panose="00000500000000000000" pitchFamily="2" charset="0"/>
                        </a:rPr>
                        <a:t>Que la sociedad civil pueda controlar las acciones del gobierno</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2"/>
                  </a:ext>
                </a:extLst>
              </a:tr>
              <a:tr h="179070">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3"/>
                  </a:ext>
                </a:extLst>
              </a:tr>
              <a:tr h="417830">
                <a:tc>
                  <a:txBody>
                    <a:bodyPr/>
                    <a:lstStyle/>
                    <a:p>
                      <a:pPr algn="ctr">
                        <a:lnSpc>
                          <a:spcPct val="110000"/>
                        </a:lnSpc>
                        <a:spcBef>
                          <a:spcPts val="300"/>
                        </a:spcBef>
                        <a:spcAft>
                          <a:spcPts val="300"/>
                        </a:spcAft>
                      </a:pPr>
                      <a:r>
                        <a:rPr lang="es-MX" sz="1050" dirty="0">
                          <a:effectLst/>
                          <a:latin typeface="Montserrat" panose="00000500000000000000" pitchFamily="2" charset="0"/>
                        </a:rPr>
                        <a:t>Opinión pública </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Crítica, plural e informada</a:t>
                      </a:r>
                    </a:p>
                    <a:p>
                      <a:pPr>
                        <a:lnSpc>
                          <a:spcPct val="110000"/>
                        </a:lnSpc>
                        <a:spcBef>
                          <a:spcPts val="600"/>
                        </a:spcBef>
                        <a:spcAft>
                          <a:spcPts val="0"/>
                        </a:spcAft>
                      </a:pPr>
                      <a:r>
                        <a:rPr lang="es-MX" sz="1000" dirty="0">
                          <a:effectLst/>
                          <a:latin typeface="Montserrat" panose="00000500000000000000" pitchFamily="2" charset="0"/>
                        </a:rPr>
                        <a:t>Requiere garantía de información libre, plural y oportuna</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4"/>
                  </a:ext>
                </a:extLst>
              </a:tr>
              <a:tr h="179070">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5"/>
                  </a:ext>
                </a:extLst>
              </a:tr>
              <a:tr h="1070102">
                <a:tc>
                  <a:txBody>
                    <a:bodyPr/>
                    <a:lstStyle/>
                    <a:p>
                      <a:pPr algn="ctr">
                        <a:lnSpc>
                          <a:spcPct val="115000"/>
                        </a:lnSpc>
                        <a:spcBef>
                          <a:spcPts val="600"/>
                        </a:spcBef>
                        <a:spcAft>
                          <a:spcPts val="0"/>
                        </a:spcAft>
                      </a:pPr>
                      <a:r>
                        <a:rPr lang="es-MX" sz="1050" dirty="0">
                          <a:effectLst/>
                          <a:latin typeface="Montserrat" panose="00000500000000000000" pitchFamily="2" charset="0"/>
                        </a:rPr>
                        <a:t>Libertad de expresión y </a:t>
                      </a:r>
                    </a:p>
                    <a:p>
                      <a:pPr algn="ctr">
                        <a:lnSpc>
                          <a:spcPct val="115000"/>
                        </a:lnSpc>
                        <a:spcBef>
                          <a:spcPts val="600"/>
                        </a:spcBef>
                        <a:spcAft>
                          <a:spcPts val="0"/>
                        </a:spcAft>
                      </a:pPr>
                      <a:r>
                        <a:rPr lang="es-MX" sz="1050" dirty="0">
                          <a:effectLst/>
                          <a:latin typeface="Montserrat" panose="00000500000000000000" pitchFamily="2" charset="0"/>
                        </a:rPr>
                        <a:t>Libertad de información </a:t>
                      </a:r>
                      <a:r>
                        <a:rPr lang="es-MX" sz="700" i="1" dirty="0">
                          <a:effectLst/>
                          <a:latin typeface="Montserrat" panose="00000500000000000000" pitchFamily="2" charset="0"/>
                        </a:rPr>
                        <a:t>(prensa)</a:t>
                      </a:r>
                      <a:endParaRPr lang="es-MX" sz="7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Expresión </a:t>
                      </a:r>
                      <a:r>
                        <a:rPr lang="es-MX" sz="700" dirty="0">
                          <a:effectLst/>
                          <a:latin typeface="Montserrat" panose="00000500000000000000" pitchFamily="2" charset="0"/>
                        </a:rPr>
                        <a:t>(hablar, escribir) </a:t>
                      </a:r>
                      <a:r>
                        <a:rPr lang="es-MX" sz="1000" dirty="0">
                          <a:effectLst/>
                          <a:latin typeface="Montserrat" panose="00000500000000000000" pitchFamily="2" charset="0"/>
                          <a:sym typeface="Wingdings" panose="05000000000000000000" pitchFamily="2" charset="2"/>
                        </a:rPr>
                        <a:t></a:t>
                      </a:r>
                      <a:r>
                        <a:rPr lang="es-MX" sz="1000" dirty="0">
                          <a:effectLst/>
                          <a:latin typeface="Montserrat" panose="00000500000000000000" pitchFamily="2" charset="0"/>
                        </a:rPr>
                        <a:t> Difusión </a:t>
                      </a:r>
                      <a:r>
                        <a:rPr lang="es-MX" sz="700" dirty="0">
                          <a:effectLst/>
                          <a:latin typeface="Montserrat" panose="00000500000000000000" pitchFamily="2" charset="0"/>
                        </a:rPr>
                        <a:t>(transmitir usando cualquier medio)</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Manifestación </a:t>
                      </a:r>
                      <a:r>
                        <a:rPr lang="es-MX" sz="700" dirty="0">
                          <a:effectLst/>
                          <a:latin typeface="Montserrat" panose="00000500000000000000" pitchFamily="2" charset="0"/>
                        </a:rPr>
                        <a:t>(libre y responsable)</a:t>
                      </a:r>
                      <a:r>
                        <a:rPr lang="es-MX" sz="1000" dirty="0">
                          <a:effectLst/>
                          <a:latin typeface="Montserrat" panose="00000500000000000000" pitchFamily="2" charset="0"/>
                        </a:rPr>
                        <a:t> de ideas 6º 1er párrafo </a:t>
                      </a:r>
                    </a:p>
                    <a:p>
                      <a:pPr>
                        <a:lnSpc>
                          <a:spcPct val="110000"/>
                        </a:lnSpc>
                        <a:spcBef>
                          <a:spcPts val="600"/>
                        </a:spcBef>
                        <a:spcAft>
                          <a:spcPts val="0"/>
                        </a:spcAft>
                      </a:pPr>
                      <a:r>
                        <a:rPr lang="es-MX" sz="1000" dirty="0">
                          <a:effectLst/>
                          <a:latin typeface="Montserrat" panose="00000500000000000000" pitchFamily="2" charset="0"/>
                        </a:rPr>
                        <a:t>Buscar, recibir y difundir información, ideas, opiniones, creencias, críticas</a:t>
                      </a:r>
                    </a:p>
                    <a:p>
                      <a:pPr>
                        <a:lnSpc>
                          <a:spcPct val="110000"/>
                        </a:lnSpc>
                        <a:spcBef>
                          <a:spcPts val="600"/>
                        </a:spcBef>
                        <a:spcAft>
                          <a:spcPts val="0"/>
                        </a:spcAft>
                      </a:pPr>
                      <a:r>
                        <a:rPr lang="es-MX" sz="1000" dirty="0">
                          <a:effectLst/>
                          <a:latin typeface="Montserrat" panose="00000500000000000000" pitchFamily="2" charset="0"/>
                        </a:rPr>
                        <a:t>Réplica </a:t>
                      </a:r>
                      <a:r>
                        <a:rPr lang="es-MX" sz="700" dirty="0">
                          <a:effectLst/>
                          <a:latin typeface="Montserrat" panose="00000500000000000000" pitchFamily="2" charset="0"/>
                        </a:rPr>
                        <a:t>(derecho de)</a:t>
                      </a:r>
                      <a:endParaRPr lang="es-MX" sz="1000" dirty="0">
                        <a:effectLst/>
                        <a:latin typeface="Montserrat" panose="00000500000000000000" pitchFamily="2" charset="0"/>
                      </a:endParaRPr>
                    </a:p>
                  </a:txBody>
                  <a:tcPr marL="44555" marR="44555" marT="0" marB="0" anchor="ctr">
                    <a:solidFill>
                      <a:srgbClr val="FFDD89"/>
                    </a:solidFill>
                  </a:tcPr>
                </a:tc>
                <a:extLst>
                  <a:ext uri="{0D108BD9-81ED-4DB2-BD59-A6C34878D82A}">
                    <a16:rowId xmlns:a16="http://schemas.microsoft.com/office/drawing/2014/main" val="10006"/>
                  </a:ext>
                </a:extLst>
              </a:tr>
              <a:tr h="178435">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7"/>
                  </a:ext>
                </a:extLst>
              </a:tr>
              <a:tr h="406781">
                <a:tc>
                  <a:txBody>
                    <a:bodyPr/>
                    <a:lstStyle/>
                    <a:p>
                      <a:pPr algn="ctr">
                        <a:lnSpc>
                          <a:spcPct val="110000"/>
                        </a:lnSpc>
                        <a:spcBef>
                          <a:spcPts val="600"/>
                        </a:spcBef>
                        <a:spcAft>
                          <a:spcPts val="0"/>
                        </a:spcAft>
                      </a:pPr>
                      <a:r>
                        <a:rPr lang="es-MX" sz="1050" dirty="0">
                          <a:effectLst/>
                          <a:latin typeface="Montserrat" panose="00000500000000000000" pitchFamily="2" charset="0"/>
                        </a:rPr>
                        <a:t>Derecho a la información</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Disponible y libre acceso a información plural y oportuna</a:t>
                      </a:r>
                    </a:p>
                  </a:txBody>
                  <a:tcPr marL="44555" marR="44555" marT="0" marB="0" anchor="ctr">
                    <a:solidFill>
                      <a:srgbClr val="FFDD89"/>
                    </a:solidFill>
                  </a:tcPr>
                </a:tc>
                <a:extLst>
                  <a:ext uri="{0D108BD9-81ED-4DB2-BD59-A6C34878D82A}">
                    <a16:rowId xmlns:a16="http://schemas.microsoft.com/office/drawing/2014/main" val="10008"/>
                  </a:ext>
                </a:extLst>
              </a:tr>
              <a:tr h="178435">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9"/>
                  </a:ext>
                </a:extLst>
              </a:tr>
              <a:tr h="534670">
                <a:tc>
                  <a:txBody>
                    <a:bodyPr/>
                    <a:lstStyle/>
                    <a:p>
                      <a:pPr algn="ctr">
                        <a:lnSpc>
                          <a:spcPct val="110000"/>
                        </a:lnSpc>
                        <a:spcBef>
                          <a:spcPts val="600"/>
                        </a:spcBef>
                        <a:spcAft>
                          <a:spcPts val="0"/>
                        </a:spcAft>
                      </a:pPr>
                      <a:r>
                        <a:rPr lang="es-MX" sz="1050" dirty="0">
                          <a:effectLst/>
                          <a:latin typeface="Montserrat" panose="00000500000000000000" pitchFamily="2" charset="0"/>
                        </a:rPr>
                        <a:t>Derecho de acceso a la información pública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600"/>
                        </a:spcAft>
                      </a:pPr>
                      <a:r>
                        <a:rPr lang="es-MX" sz="1000" dirty="0">
                          <a:effectLst/>
                          <a:latin typeface="Montserrat" panose="00000500000000000000" pitchFamily="2" charset="0"/>
                        </a:rPr>
                        <a:t>Es indispensable que las autoridades estatales se rijan por el principio de máxima divulgación, basado en la presunción de que toda información es accesible, sujeto a un sistema restringido de excepciones.</a:t>
                      </a:r>
                      <a:endParaRPr lang="es-MX" sz="10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8745"/>
            <a:ext cx="10515600" cy="1325563"/>
          </a:xfrm>
        </p:spPr>
        <p:txBody>
          <a:bodyPr>
            <a:normAutofit/>
          </a:bodyPr>
          <a:lstStyle/>
          <a:p>
            <a:pPr algn="ctr"/>
            <a:r>
              <a:rPr lang="es-MX" sz="2800" b="1" dirty="0">
                <a:solidFill>
                  <a:schemeClr val="accent4">
                    <a:lumMod val="75000"/>
                  </a:schemeClr>
                </a:solidFill>
                <a:latin typeface="Montserrat" panose="00000500000000000000" pitchFamily="2" charset="0"/>
                <a:cs typeface="Montserrat" panose="00000500000000000000" pitchFamily="2" charset="0"/>
              </a:rPr>
              <a:t>VERSIONES PÚBLICAS</a:t>
            </a:r>
          </a:p>
        </p:txBody>
      </p:sp>
      <p:sp>
        <p:nvSpPr>
          <p:cNvPr id="3" name="Marcador de contenido 2"/>
          <p:cNvSpPr>
            <a:spLocks noGrp="1"/>
          </p:cNvSpPr>
          <p:nvPr>
            <p:ph idx="1"/>
          </p:nvPr>
        </p:nvSpPr>
        <p:spPr>
          <a:xfrm>
            <a:off x="630176" y="1896823"/>
            <a:ext cx="11171584" cy="3770652"/>
          </a:xfrm>
        </p:spPr>
        <p:txBody>
          <a:bodyPr>
            <a:normAutofit/>
          </a:bodyPr>
          <a:lstStyle/>
          <a:p>
            <a:pPr algn="just"/>
            <a:r>
              <a:rPr lang="es-MX" sz="1400" b="1" dirty="0">
                <a:latin typeface="Montserrat" panose="00000500000000000000" pitchFamily="2" charset="0"/>
                <a:cs typeface="Montserrat" panose="00000500000000000000" pitchFamily="2" charset="0"/>
              </a:rPr>
              <a:t>Quincuagésimo séptimo: Se considera, en principio, como información pública y no podrá omitirse de las versiones públicas la siguiente:</a:t>
            </a:r>
          </a:p>
          <a:p>
            <a:pPr algn="just"/>
            <a:r>
              <a:rPr lang="es-MX" sz="1400" dirty="0">
                <a:latin typeface="Montserrat" panose="00000500000000000000" pitchFamily="2" charset="0"/>
                <a:cs typeface="Montserrat" panose="00000500000000000000" pitchFamily="2" charset="0"/>
              </a:rPr>
              <a:t> I. La relativa a las Obligaciones de Transparencia que contempla el Título V de la Ley General y las demás disposiciones legales aplicables; </a:t>
            </a:r>
          </a:p>
          <a:p>
            <a:pPr algn="just"/>
            <a:r>
              <a:rPr lang="es-MX" sz="1200" dirty="0">
                <a:latin typeface="Montserrat" panose="00000500000000000000" pitchFamily="2" charset="0"/>
                <a:cs typeface="Montserrat" panose="00000500000000000000" pitchFamily="2" charset="0"/>
              </a:rPr>
              <a:t>II. El nombre de los servidores públicos en los documentos, y sus firmas autógrafas, cuando sean utilizados en el ejercicio de las facultades conferidas para el desempeño del servicio público, y</a:t>
            </a:r>
          </a:p>
          <a:p>
            <a:pPr algn="just"/>
            <a:r>
              <a:rPr lang="es-MX" sz="1200" dirty="0">
                <a:latin typeface="Montserrat" panose="00000500000000000000" pitchFamily="2" charset="0"/>
                <a:cs typeface="Montserrat" panose="00000500000000000000" pitchFamily="2" charset="0"/>
              </a:rPr>
              <a:t>III. La información que documente decisiones y los actos de autoridad concluidos de los sujetos obligados, así como el ejercicio de las facultades o actividades de los servidores públicos, de manera que se pueda valorar el desempeño de los mismos. Lo anterior, siempre y cuando no se acredite alguna causal de clasificación, prevista en las leyes o en los tratados internacionales suscritos por el Estado mexicano. </a:t>
            </a:r>
          </a:p>
        </p:txBody>
      </p:sp>
      <p:sp>
        <p:nvSpPr>
          <p:cNvPr id="4" name="Marcador de contenido 3"/>
          <p:cNvSpPr>
            <a:spLocks noGrp="1"/>
          </p:cNvSpPr>
          <p:nvPr>
            <p:ph sz="quarter" idx="13"/>
          </p:nvPr>
        </p:nvSpPr>
        <p:spPr>
          <a:xfrm>
            <a:off x="629920" y="1144905"/>
            <a:ext cx="10906125" cy="723900"/>
          </a:xfrm>
        </p:spPr>
        <p:txBody>
          <a:bodyPr>
            <a:normAutofit lnSpcReduction="10000"/>
          </a:bodyPr>
          <a:lstStyle/>
          <a:p>
            <a:pPr marL="285750" indent="-285750" algn="just">
              <a:buFont typeface="Arial" panose="020B0604020202020204" pitchFamily="34" charset="0"/>
              <a:buChar char="•"/>
            </a:pPr>
            <a:r>
              <a:rPr lang="es-MX" sz="1600" dirty="0">
                <a:latin typeface="Montserrat" panose="00000500000000000000" pitchFamily="2" charset="0"/>
                <a:cs typeface="Montserrat" panose="00000500000000000000" pitchFamily="2" charset="0"/>
              </a:rPr>
              <a:t>La versión pública del documento o expediente que contenga partes o secciones reservadas o confidenciales será elaborada por los sujetos obligados, previo pago de los costos de reproducción, a través de sus áreas y deberá ser aprobada por su Comité de Transparencia.</a:t>
            </a:r>
          </a:p>
        </p:txBody>
      </p:sp>
      <p:sp>
        <p:nvSpPr>
          <p:cNvPr id="5" name="CuadroTexto 4"/>
          <p:cNvSpPr txBox="1"/>
          <p:nvPr/>
        </p:nvSpPr>
        <p:spPr>
          <a:xfrm>
            <a:off x="630857" y="5212303"/>
            <a:ext cx="3621505" cy="461665"/>
          </a:xfrm>
          <a:prstGeom prst="rect">
            <a:avLst/>
          </a:prstGeom>
          <a:noFill/>
        </p:spPr>
        <p:txBody>
          <a:bodyPr wrap="square" rtlCol="0">
            <a:spAutoFit/>
          </a:bodyPr>
          <a:lstStyle/>
          <a:p>
            <a:pPr algn="ctr"/>
            <a:r>
              <a:rPr lang="es-MX" sz="8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6" name="Imagen 5"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68" y="4040621"/>
            <a:ext cx="1171682" cy="117168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687"/>
            <a:ext cx="10515600" cy="1144589"/>
          </a:xfrm>
        </p:spPr>
        <p:txBody>
          <a:bodyPr>
            <a:normAutofit/>
          </a:bodyPr>
          <a:lstStyle/>
          <a:p>
            <a:pPr algn="ctr"/>
            <a:r>
              <a:rPr lang="es-MX" sz="2200" b="1" dirty="0">
                <a:solidFill>
                  <a:schemeClr val="accent4">
                    <a:lumMod val="75000"/>
                  </a:schemeClr>
                </a:solidFill>
                <a:latin typeface="Montserrat" panose="00000500000000000000" pitchFamily="2" charset="0"/>
                <a:cs typeface="Montserrat" panose="00000500000000000000" pitchFamily="2" charset="0"/>
              </a:rPr>
              <a:t>DE LA ELABORACIÓN DE VERSIONES PÚBLICAS DE LA INFORMACIÓN CONTENIDA EN LAS OBLIGACIONES DE TRANSPARENCIA, EN CASOS DE EXCEPCIÓN </a:t>
            </a:r>
          </a:p>
        </p:txBody>
      </p:sp>
      <p:sp>
        <p:nvSpPr>
          <p:cNvPr id="3" name="Marcador de contenido 2"/>
          <p:cNvSpPr>
            <a:spLocks noGrp="1"/>
          </p:cNvSpPr>
          <p:nvPr>
            <p:ph idx="1"/>
          </p:nvPr>
        </p:nvSpPr>
        <p:spPr>
          <a:xfrm>
            <a:off x="838200" y="1588135"/>
            <a:ext cx="10515600" cy="4351338"/>
          </a:xfrm>
        </p:spPr>
        <p:txBody>
          <a:bodyPr>
            <a:normAutofit/>
          </a:bodyPr>
          <a:lstStyle/>
          <a:p>
            <a:pPr algn="just"/>
            <a:r>
              <a:rPr lang="es-MX" sz="1800" b="1" dirty="0">
                <a:latin typeface="Montserrat" panose="00000500000000000000" pitchFamily="2" charset="0"/>
                <a:cs typeface="Montserrat" panose="00000500000000000000" pitchFamily="2" charset="0"/>
              </a:rPr>
              <a:t>Sexagésimo segundo</a:t>
            </a:r>
            <a:r>
              <a:rPr lang="es-MX" sz="1800" dirty="0">
                <a:latin typeface="Montserrat" panose="00000500000000000000" pitchFamily="2" charset="0"/>
                <a:cs typeface="Montserrat" panose="00000500000000000000" pitchFamily="2" charset="0"/>
              </a:rPr>
              <a:t>. Además de los requisitos establecidos con anterioridad, no se podrán omitir de las versiones públicas, los elementos esenciales que muestren la información contenida en las obligaciones de transparencia y deberán ser aprobadas por el Comité de Transparencia respectivo.</a:t>
            </a:r>
          </a:p>
          <a:p>
            <a:pPr algn="just"/>
            <a:endParaRPr lang="es-MX" sz="1800" b="1" dirty="0">
              <a:latin typeface="Montserrat" panose="00000500000000000000" pitchFamily="2" charset="0"/>
              <a:cs typeface="Montserrat" panose="00000500000000000000" pitchFamily="2" charset="0"/>
            </a:endParaRPr>
          </a:p>
          <a:p>
            <a:pPr algn="just"/>
            <a:r>
              <a:rPr lang="es-MX" sz="1800" b="1" dirty="0">
                <a:latin typeface="Montserrat" panose="00000500000000000000" pitchFamily="2" charset="0"/>
                <a:cs typeface="Montserrat" panose="00000500000000000000" pitchFamily="2" charset="0"/>
              </a:rPr>
              <a:t>Sexagésimo tercero. </a:t>
            </a:r>
            <a:r>
              <a:rPr lang="es-MX" sz="1800" dirty="0">
                <a:latin typeface="Montserrat" panose="00000500000000000000" pitchFamily="2" charset="0"/>
                <a:cs typeface="Montserrat" panose="00000500000000000000" pitchFamily="2" charset="0"/>
              </a:rPr>
              <a:t>La información contenida en las obligaciones de transparencia se regirá por lo dispuesto en la Ley General y en las leyes aplicables que deberán observar los sujetos obligados. </a:t>
            </a:r>
          </a:p>
        </p:txBody>
      </p:sp>
      <p:sp>
        <p:nvSpPr>
          <p:cNvPr id="5" name="CuadroTexto 4"/>
          <p:cNvSpPr txBox="1"/>
          <p:nvPr/>
        </p:nvSpPr>
        <p:spPr>
          <a:xfrm>
            <a:off x="1495993" y="5286438"/>
            <a:ext cx="4691270" cy="507831"/>
          </a:xfrm>
          <a:prstGeom prst="rect">
            <a:avLst/>
          </a:prstGeom>
          <a:noFill/>
        </p:spPr>
        <p:txBody>
          <a:bodyPr wrap="square" rtlCol="0">
            <a:spAutoFit/>
          </a:bodyPr>
          <a:lstStyle/>
          <a:p>
            <a:pPr algn="just"/>
            <a:r>
              <a:rPr lang="es-MX" sz="9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4" name="Imagen 3"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044" y="3802562"/>
            <a:ext cx="1396881" cy="13968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7564" y="117940"/>
            <a:ext cx="6599583" cy="4160444"/>
          </a:xfrm>
          <a:prstGeom prst="rect">
            <a:avLst/>
          </a:prstGeom>
        </p:spPr>
      </p:pic>
      <p:sp>
        <p:nvSpPr>
          <p:cNvPr id="12" name="object 12"/>
          <p:cNvSpPr txBox="1"/>
          <p:nvPr/>
        </p:nvSpPr>
        <p:spPr>
          <a:xfrm>
            <a:off x="3733960" y="1797505"/>
            <a:ext cx="1784605" cy="109645"/>
          </a:xfrm>
          <a:prstGeom prst="rect">
            <a:avLst/>
          </a:prstGeom>
          <a:solidFill>
            <a:srgbClr val="000000"/>
          </a:solidFill>
        </p:spPr>
        <p:txBody>
          <a:bodyPr vert="horz" wrap="square" lIns="0" tIns="17145" rIns="0" bIns="0" rtlCol="0">
            <a:spAutoFit/>
          </a:bodyPr>
          <a:lstStyle/>
          <a:p>
            <a:pPr algn="ctr">
              <a:spcBef>
                <a:spcPts val="135"/>
              </a:spcBef>
            </a:pPr>
            <a:r>
              <a:rPr sz="600">
                <a:solidFill>
                  <a:srgbClr val="FFFFFF"/>
                </a:solidFill>
                <a:latin typeface="Arial" panose="020B0604020202020204"/>
                <a:cs typeface="Arial" panose="020B0604020202020204"/>
              </a:rPr>
              <a:t>1</a:t>
            </a:r>
            <a:endParaRPr sz="600">
              <a:latin typeface="Arial" panose="020B0604020202020204"/>
              <a:cs typeface="Arial" panose="020B0604020202020204"/>
            </a:endParaRPr>
          </a:p>
        </p:txBody>
      </p:sp>
      <p:pic>
        <p:nvPicPr>
          <p:cNvPr id="13" name="object 13"/>
          <p:cNvPicPr/>
          <p:nvPr/>
        </p:nvPicPr>
        <p:blipFill>
          <a:blip r:embed="rId3" cstate="print"/>
          <a:stretch>
            <a:fillRect/>
          </a:stretch>
        </p:blipFill>
        <p:spPr>
          <a:xfrm>
            <a:off x="4052338" y="1928285"/>
            <a:ext cx="832119" cy="164591"/>
          </a:xfrm>
          <a:prstGeom prst="rect">
            <a:avLst/>
          </a:prstGeom>
        </p:spPr>
      </p:pic>
      <p:sp>
        <p:nvSpPr>
          <p:cNvPr id="14" name="object 14"/>
          <p:cNvSpPr txBox="1"/>
          <p:nvPr/>
        </p:nvSpPr>
        <p:spPr>
          <a:xfrm>
            <a:off x="4052338" y="2050201"/>
            <a:ext cx="832119" cy="102592"/>
          </a:xfrm>
          <a:prstGeom prst="rect">
            <a:avLst/>
          </a:prstGeom>
          <a:solidFill>
            <a:srgbClr val="000000"/>
          </a:solidFill>
        </p:spPr>
        <p:txBody>
          <a:bodyPr vert="horz" wrap="square" lIns="0" tIns="0" rIns="0" bIns="0" rtlCol="0">
            <a:spAutoFit/>
          </a:bodyPr>
          <a:lstStyle/>
          <a:p>
            <a:pPr marL="1905" algn="ctr">
              <a:lnSpc>
                <a:spcPts val="800"/>
              </a:lnSpc>
            </a:pPr>
            <a:r>
              <a:rPr sz="675">
                <a:solidFill>
                  <a:srgbClr val="FFFFFF"/>
                </a:solidFill>
                <a:latin typeface="Arial" panose="020B0604020202020204"/>
                <a:cs typeface="Arial" panose="020B0604020202020204"/>
              </a:rPr>
              <a:t>3</a:t>
            </a:r>
            <a:endParaRPr sz="675">
              <a:latin typeface="Arial" panose="020B0604020202020204"/>
              <a:cs typeface="Arial" panose="020B0604020202020204"/>
            </a:endParaRPr>
          </a:p>
        </p:txBody>
      </p:sp>
      <p:sp>
        <p:nvSpPr>
          <p:cNvPr id="15" name="object 15"/>
          <p:cNvSpPr/>
          <p:nvPr/>
        </p:nvSpPr>
        <p:spPr>
          <a:xfrm>
            <a:off x="3733960" y="2661527"/>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7" name="object 17"/>
          <p:cNvSpPr txBox="1"/>
          <p:nvPr/>
        </p:nvSpPr>
        <p:spPr>
          <a:xfrm>
            <a:off x="0" y="4278384"/>
            <a:ext cx="6891130" cy="717504"/>
          </a:xfrm>
          <a:prstGeom prst="rect">
            <a:avLst/>
          </a:prstGeom>
          <a:solidFill>
            <a:schemeClr val="tx1"/>
          </a:solidFill>
        </p:spPr>
        <p:txBody>
          <a:bodyPr vert="horz" wrap="square" lIns="0" tIns="9525" rIns="0" bIns="0" rtlCol="0">
            <a:spAutoFit/>
          </a:bodyPr>
          <a:lstStyle/>
          <a:p>
            <a:pPr marL="9525" marR="3810" algn="just">
              <a:spcBef>
                <a:spcPts val="75"/>
              </a:spcBef>
            </a:pPr>
            <a:r>
              <a:rPr lang="es-MX" sz="900" b="1" spc="-4" dirty="0">
                <a:solidFill>
                  <a:schemeClr val="bg1"/>
                </a:solidFill>
                <a:latin typeface="Montserrat" panose="00000500000000000000" pitchFamily="2" charset="0"/>
                <a:cs typeface="Arial Narrow"/>
              </a:rPr>
              <a:t>CONFIDENCIAL: </a:t>
            </a:r>
            <a:r>
              <a:rPr lang="es-MX" sz="900" b="1" dirty="0">
                <a:solidFill>
                  <a:schemeClr val="bg1"/>
                </a:solidFill>
                <a:latin typeface="Montserrat" panose="00000500000000000000" pitchFamily="2" charset="0"/>
                <a:cs typeface="Arial Narrow"/>
              </a:rPr>
              <a:t>Se </a:t>
            </a:r>
            <a:r>
              <a:rPr lang="es-MX" sz="900" b="1" spc="-4" dirty="0">
                <a:solidFill>
                  <a:schemeClr val="bg1"/>
                </a:solidFill>
                <a:latin typeface="Montserrat" panose="00000500000000000000" pitchFamily="2" charset="0"/>
                <a:cs typeface="Arial Narrow"/>
              </a:rPr>
              <a:t>eliminaron 1-4 por contener </a:t>
            </a:r>
            <a:r>
              <a:rPr lang="es-MX" sz="900" b="1" dirty="0">
                <a:solidFill>
                  <a:schemeClr val="bg1"/>
                </a:solidFill>
                <a:latin typeface="Montserrat" panose="00000500000000000000" pitchFamily="2" charset="0"/>
                <a:cs typeface="Arial Narrow"/>
              </a:rPr>
              <a:t>datos </a:t>
            </a:r>
            <a:r>
              <a:rPr lang="es-MX" sz="900" b="1" spc="-4" dirty="0">
                <a:solidFill>
                  <a:schemeClr val="bg1"/>
                </a:solidFill>
                <a:latin typeface="Montserrat" panose="00000500000000000000" pitchFamily="2" charset="0"/>
                <a:cs typeface="Arial Narrow"/>
              </a:rPr>
              <a:t>personales </a:t>
            </a:r>
            <a:r>
              <a:rPr lang="es-MX" sz="900" b="1" dirty="0">
                <a:solidFill>
                  <a:schemeClr val="bg1"/>
                </a:solidFill>
                <a:latin typeface="Montserrat" panose="00000500000000000000" pitchFamily="2" charset="0"/>
                <a:cs typeface="Arial Narrow"/>
              </a:rPr>
              <a:t>como: RFC, CURP, NSS y </a:t>
            </a:r>
            <a:r>
              <a:rPr lang="es-MX" sz="900" b="1" spc="-4" dirty="0">
                <a:solidFill>
                  <a:schemeClr val="bg1"/>
                </a:solidFill>
                <a:latin typeface="Montserrat" panose="00000500000000000000" pitchFamily="2" charset="0"/>
                <a:cs typeface="Arial Narrow"/>
              </a:rPr>
              <a:t>Descuentos Personales, en términos de lo dispuesto </a:t>
            </a:r>
            <a:r>
              <a:rPr lang="es-MX" sz="900" b="1" dirty="0">
                <a:solidFill>
                  <a:schemeClr val="bg1"/>
                </a:solidFill>
                <a:latin typeface="Montserrat" panose="00000500000000000000" pitchFamily="2" charset="0"/>
                <a:cs typeface="Arial Narrow"/>
              </a:rPr>
              <a:t>en </a:t>
            </a:r>
            <a:r>
              <a:rPr lang="es-MX" sz="900" b="1" spc="-4" dirty="0">
                <a:solidFill>
                  <a:schemeClr val="bg1"/>
                </a:solidFill>
                <a:latin typeface="Montserrat" panose="00000500000000000000" pitchFamily="2" charset="0"/>
                <a:cs typeface="Arial Narrow"/>
              </a:rPr>
              <a:t>los artículos 44 fracción </a:t>
            </a:r>
            <a:r>
              <a:rPr lang="es-MX" sz="900" b="1" dirty="0">
                <a:solidFill>
                  <a:schemeClr val="bg1"/>
                </a:solidFill>
                <a:latin typeface="Montserrat" panose="00000500000000000000" pitchFamily="2" charset="0"/>
                <a:cs typeface="Arial Narrow"/>
              </a:rPr>
              <a:t>II, </a:t>
            </a:r>
            <a:r>
              <a:rPr lang="es-MX" sz="900" b="1" spc="-4" dirty="0">
                <a:solidFill>
                  <a:schemeClr val="bg1"/>
                </a:solidFill>
                <a:latin typeface="Montserrat" panose="00000500000000000000" pitchFamily="2" charset="0"/>
                <a:cs typeface="Arial Narrow"/>
              </a:rPr>
              <a:t>art. </a:t>
            </a:r>
            <a:r>
              <a:rPr lang="es-MX" sz="900" b="1" spc="4" dirty="0">
                <a:solidFill>
                  <a:schemeClr val="bg1"/>
                </a:solidFill>
                <a:latin typeface="Montserrat" panose="00000500000000000000" pitchFamily="2" charset="0"/>
                <a:cs typeface="Arial Narrow"/>
              </a:rPr>
              <a:t>116 </a:t>
            </a:r>
            <a:r>
              <a:rPr lang="es-MX" sz="900" b="1" spc="-4" dirty="0">
                <a:solidFill>
                  <a:schemeClr val="bg1"/>
                </a:solidFill>
                <a:latin typeface="Montserrat" panose="00000500000000000000" pitchFamily="2" charset="0"/>
                <a:cs typeface="Arial Narrow"/>
              </a:rPr>
              <a:t>de la LGTAIP; art. </a:t>
            </a:r>
            <a:r>
              <a:rPr lang="es-MX" sz="900" b="1" spc="4" dirty="0">
                <a:solidFill>
                  <a:schemeClr val="bg1"/>
                </a:solidFill>
                <a:latin typeface="Montserrat" panose="00000500000000000000" pitchFamily="2" charset="0"/>
                <a:cs typeface="Arial Narrow"/>
              </a:rPr>
              <a:t>137 </a:t>
            </a:r>
            <a:r>
              <a:rPr lang="es-MX" sz="900" b="1" dirty="0">
                <a:solidFill>
                  <a:schemeClr val="bg1"/>
                </a:solidFill>
                <a:latin typeface="Montserrat" panose="00000500000000000000" pitchFamily="2" charset="0"/>
                <a:cs typeface="Arial Narrow"/>
              </a:rPr>
              <a:t>LTAIPQROO; </a:t>
            </a:r>
            <a:r>
              <a:rPr lang="es-MX" sz="900" b="1" spc="-4" dirty="0">
                <a:solidFill>
                  <a:schemeClr val="bg1"/>
                </a:solidFill>
                <a:latin typeface="Montserrat" panose="00000500000000000000" pitchFamily="2" charset="0"/>
                <a:cs typeface="Arial Narrow"/>
              </a:rPr>
              <a:t>los numerales </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Quincuagésimo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sexto,</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el</a:t>
            </a:r>
            <a:r>
              <a:rPr lang="es-MX" sz="900" b="1" spc="11"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sexagésimo</a:t>
            </a:r>
            <a:r>
              <a:rPr lang="es-MX" sz="900" b="1" spc="23"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sexagésimo</a:t>
            </a:r>
            <a:r>
              <a:rPr lang="es-MX" sz="900" b="1" spc="19"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segundo</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los</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Lineamientos</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Generales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Materia</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Clasificación</a:t>
            </a:r>
            <a:r>
              <a:rPr lang="es-MX" sz="900" b="1" spc="19"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Desclasificación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Información,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así</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como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para</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Elaboración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Versiones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Públicas</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al</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acuerdo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EXT-2/CT/30/01/19.02 </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segunda</a:t>
            </a:r>
            <a:r>
              <a:rPr lang="es-MX" sz="900" b="1" spc="-26"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sesión</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extraordinaria</a:t>
            </a:r>
            <a:r>
              <a:rPr lang="es-MX" sz="900" b="1" spc="-26"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4" dirty="0">
                <a:solidFill>
                  <a:schemeClr val="bg1"/>
                </a:solidFill>
                <a:latin typeface="Montserrat" panose="00000500000000000000" pitchFamily="2" charset="0"/>
                <a:cs typeface="Arial Narrow"/>
              </a:rPr>
              <a:t> comité</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transparencia</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IDAIPQROO</a:t>
            </a:r>
            <a:r>
              <a:rPr lang="es-MX" sz="1000" b="1" dirty="0">
                <a:solidFill>
                  <a:schemeClr val="bg1"/>
                </a:solidFill>
                <a:latin typeface="Montserrat" panose="00000500000000000000" pitchFamily="2" charset="0"/>
                <a:cs typeface="Arial Narrow"/>
              </a:rPr>
              <a:t>.</a:t>
            </a:r>
          </a:p>
        </p:txBody>
      </p:sp>
      <p:sp>
        <p:nvSpPr>
          <p:cNvPr id="20" name="Rectángulo 19"/>
          <p:cNvSpPr/>
          <p:nvPr/>
        </p:nvSpPr>
        <p:spPr>
          <a:xfrm>
            <a:off x="8012366" y="80022"/>
            <a:ext cx="2954227" cy="4778231"/>
          </a:xfrm>
          <a:prstGeom prst="rect">
            <a:avLst/>
          </a:prstGeom>
        </p:spPr>
        <p:txBody>
          <a:bodyPr wrap="square">
            <a:spAutoFit/>
          </a:bodyPr>
          <a:lstStyle/>
          <a:p>
            <a:r>
              <a:rPr lang="es-MX" sz="1450" b="1" dirty="0">
                <a:solidFill>
                  <a:srgbClr val="B68400"/>
                </a:solidFill>
                <a:latin typeface="Montserrat" panose="00000500000000000000" pitchFamily="2" charset="0"/>
              </a:rPr>
              <a:t>Quincuagésimo primero. </a:t>
            </a:r>
          </a:p>
          <a:p>
            <a:endParaRPr lang="es-MX" sz="1450" dirty="0">
              <a:solidFill>
                <a:srgbClr val="B68400"/>
              </a:solidFill>
              <a:latin typeface="Montserrat" panose="00000500000000000000" pitchFamily="2" charset="0"/>
            </a:endParaRPr>
          </a:p>
          <a:p>
            <a:r>
              <a:rPr lang="es-MX" sz="1450" b="1" dirty="0">
                <a:solidFill>
                  <a:srgbClr val="B68400"/>
                </a:solidFill>
                <a:latin typeface="Montserrat" panose="00000500000000000000" pitchFamily="2" charset="0"/>
              </a:rPr>
              <a:t>La leyenda en los documentos clasificados indicará: </a:t>
            </a:r>
          </a:p>
          <a:p>
            <a:endParaRPr lang="es-MX" sz="1450" dirty="0">
              <a:solidFill>
                <a:srgbClr val="B68400"/>
              </a:solidFill>
              <a:latin typeface="Montserrat" panose="00000500000000000000" pitchFamily="2" charset="0"/>
            </a:endParaRPr>
          </a:p>
          <a:p>
            <a:pPr marL="400050" indent="-400050">
              <a:buAutoNum type="romanUcPeriod"/>
            </a:pPr>
            <a:r>
              <a:rPr lang="es-MX" sz="145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450" dirty="0">
                <a:solidFill>
                  <a:srgbClr val="B68400"/>
                </a:solidFill>
                <a:latin typeface="Montserrat" panose="00000500000000000000" pitchFamily="2" charset="0"/>
              </a:rPr>
              <a:t>El nombre del área; </a:t>
            </a:r>
          </a:p>
          <a:p>
            <a:pPr marL="400050" indent="-400050">
              <a:buAutoNum type="romanUcPeriod"/>
            </a:pPr>
            <a:r>
              <a:rPr lang="es-MX" sz="1450" dirty="0">
                <a:solidFill>
                  <a:srgbClr val="B68400"/>
                </a:solidFill>
                <a:latin typeface="Montserrat" panose="00000500000000000000" pitchFamily="2" charset="0"/>
              </a:rPr>
              <a:t>La palabra reservado o confidencial; </a:t>
            </a:r>
          </a:p>
          <a:p>
            <a:pPr marL="400050" indent="-400050">
              <a:buAutoNum type="romanUcPeriod"/>
            </a:pPr>
            <a:r>
              <a:rPr lang="es-MX" sz="145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450" dirty="0">
                <a:solidFill>
                  <a:srgbClr val="B68400"/>
                </a:solidFill>
                <a:latin typeface="Montserrat" panose="00000500000000000000" pitchFamily="2" charset="0"/>
              </a:rPr>
              <a:t>El fundamento legal; </a:t>
            </a:r>
          </a:p>
          <a:p>
            <a:pPr marL="400050" indent="-400050">
              <a:buAutoNum type="romanUcPeriod"/>
            </a:pPr>
            <a:r>
              <a:rPr lang="es-MX" sz="1450" dirty="0">
                <a:solidFill>
                  <a:srgbClr val="B68400"/>
                </a:solidFill>
                <a:latin typeface="Montserrat" panose="00000500000000000000" pitchFamily="2" charset="0"/>
              </a:rPr>
              <a:t>El periodo de reserva, y </a:t>
            </a:r>
          </a:p>
          <a:p>
            <a:pPr marL="400050" indent="-400050">
              <a:buAutoNum type="romanUcPeriod"/>
            </a:pPr>
            <a:r>
              <a:rPr lang="es-MX" sz="1450" dirty="0">
                <a:solidFill>
                  <a:srgbClr val="B68400"/>
                </a:solidFill>
                <a:latin typeface="Montserrat" panose="00000500000000000000" pitchFamily="2" charset="0"/>
              </a:rPr>
              <a:t>La rúbrica del titular del área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111" t="12853" r="33194" b="22702"/>
          <a:stretch>
            <a:fillRect/>
          </a:stretch>
        </p:blipFill>
        <p:spPr>
          <a:xfrm>
            <a:off x="363855" y="53340"/>
            <a:ext cx="4923790" cy="5144770"/>
          </a:xfrm>
          <a:prstGeom prst="rect">
            <a:avLst/>
          </a:prstGeom>
        </p:spPr>
      </p:pic>
      <p:sp>
        <p:nvSpPr>
          <p:cNvPr id="5" name="Rectángulo 4"/>
          <p:cNvSpPr/>
          <p:nvPr/>
        </p:nvSpPr>
        <p:spPr>
          <a:xfrm>
            <a:off x="5963480" y="795442"/>
            <a:ext cx="5393633" cy="2169825"/>
          </a:xfrm>
          <a:prstGeom prst="rect">
            <a:avLst/>
          </a:prstGeom>
        </p:spPr>
        <p:txBody>
          <a:bodyPr wrap="square">
            <a:spAutoFit/>
          </a:bodyPr>
          <a:lstStyle/>
          <a:p>
            <a:pPr algn="just"/>
            <a:r>
              <a:rPr lang="es-MX" sz="1500" dirty="0">
                <a:solidFill>
                  <a:srgbClr val="B68400"/>
                </a:solidFill>
                <a:latin typeface="Montserrat" panose="00000500000000000000" pitchFamily="2" charset="0"/>
              </a:rPr>
              <a:t>ACUERDO DEL CONSEJO NACIONAL DEL SISTEMA NACIONAL DE TRANSPARENCIA, ACCESO A LA INFORMACIÓN PÚBLICA Y PROTECCIÓN DE DATOS PERSONALES, POR EL QUE SE APRUEBAN:</a:t>
            </a:r>
          </a:p>
          <a:p>
            <a:pPr algn="just"/>
            <a:endParaRPr lang="es-MX" sz="1500" b="1" dirty="0">
              <a:solidFill>
                <a:srgbClr val="B68400"/>
              </a:solidFill>
              <a:latin typeface="Montserrat" panose="00000500000000000000" pitchFamily="2" charset="0"/>
            </a:endParaRPr>
          </a:p>
          <a:p>
            <a:pPr algn="just"/>
            <a:r>
              <a:rPr lang="es-MX" sz="15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2" name="Imagen 1" descr="Código QR&#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001" y="2844952"/>
            <a:ext cx="1878146" cy="18781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1205" y="205740"/>
            <a:ext cx="10515600" cy="1325563"/>
          </a:xfrm>
        </p:spPr>
        <p:txBody>
          <a:bodyPr>
            <a:normAutofit/>
          </a:bodyPr>
          <a:lstStyle/>
          <a:p>
            <a:pPr algn="ctr"/>
            <a:r>
              <a:rPr lang="es-MX" sz="2800" b="1" dirty="0">
                <a:solidFill>
                  <a:schemeClr val="accent4">
                    <a:lumMod val="75000"/>
                  </a:schemeClr>
                </a:solidFill>
                <a:latin typeface="Montserrat" panose="00000500000000000000" pitchFamily="2" charset="0"/>
                <a:cs typeface="Montserrat" panose="00000500000000000000" pitchFamily="2" charset="0"/>
              </a:rPr>
              <a:t>¿Cuándo se harán públicos los </a:t>
            </a:r>
            <a:br>
              <a:rPr lang="es-MX" sz="2800" b="1" dirty="0">
                <a:solidFill>
                  <a:schemeClr val="accent4">
                    <a:lumMod val="75000"/>
                  </a:schemeClr>
                </a:solidFill>
                <a:latin typeface="Montserrat" panose="00000500000000000000" pitchFamily="2" charset="0"/>
                <a:cs typeface="Montserrat" panose="00000500000000000000" pitchFamily="2" charset="0"/>
              </a:rPr>
            </a:br>
            <a:r>
              <a:rPr lang="es-MX" sz="2800" b="1" dirty="0">
                <a:solidFill>
                  <a:schemeClr val="accent4">
                    <a:lumMod val="75000"/>
                  </a:schemeClr>
                </a:solidFill>
                <a:latin typeface="Montserrat" panose="00000500000000000000" pitchFamily="2" charset="0"/>
                <a:cs typeface="Montserrat" panose="00000500000000000000" pitchFamily="2" charset="0"/>
              </a:rPr>
              <a:t>documentos clasificados como reservados?</a:t>
            </a:r>
          </a:p>
        </p:txBody>
      </p:sp>
      <p:sp>
        <p:nvSpPr>
          <p:cNvPr id="7" name="Cinta perforada 6"/>
          <p:cNvSpPr/>
          <p:nvPr/>
        </p:nvSpPr>
        <p:spPr>
          <a:xfrm>
            <a:off x="1767456" y="1803422"/>
            <a:ext cx="1863639" cy="1247278"/>
          </a:xfrm>
          <a:prstGeom prst="flowChartPunchedTape">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Se extingan las causas que dieron origen a su clasificación</a:t>
            </a:r>
          </a:p>
        </p:txBody>
      </p:sp>
      <p:sp>
        <p:nvSpPr>
          <p:cNvPr id="8" name="Cinta perforada 7"/>
          <p:cNvSpPr/>
          <p:nvPr/>
        </p:nvSpPr>
        <p:spPr>
          <a:xfrm>
            <a:off x="4009243" y="1803422"/>
            <a:ext cx="1793081" cy="1281698"/>
          </a:xfrm>
          <a:prstGeom prst="flowChartPunchedTape">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latin typeface="Montserrat" panose="00000500000000000000" pitchFamily="2" charset="0"/>
              </a:rPr>
              <a:t>Expire el plazo de clasificación.</a:t>
            </a:r>
          </a:p>
        </p:txBody>
      </p:sp>
      <p:sp>
        <p:nvSpPr>
          <p:cNvPr id="9" name="Cinta perforada 8"/>
          <p:cNvSpPr/>
          <p:nvPr/>
        </p:nvSpPr>
        <p:spPr>
          <a:xfrm>
            <a:off x="8484392" y="1807499"/>
            <a:ext cx="1578770" cy="1281698"/>
          </a:xfrm>
          <a:prstGeom prst="flowChartPunchedTap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Comité de transparencia considere la desclasificación</a:t>
            </a:r>
          </a:p>
        </p:txBody>
      </p:sp>
      <p:sp>
        <p:nvSpPr>
          <p:cNvPr id="10" name="Cinta perforada 9"/>
          <p:cNvSpPr/>
          <p:nvPr/>
        </p:nvSpPr>
        <p:spPr>
          <a:xfrm>
            <a:off x="6273403" y="1803423"/>
            <a:ext cx="1693069" cy="1281698"/>
          </a:xfrm>
          <a:prstGeom prst="flowChartPunchedTap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a:latin typeface="Montserrat" panose="00000500000000000000" pitchFamily="2" charset="0"/>
              </a:rPr>
              <a:t>Exista resolución de una autoridad competente  </a:t>
            </a:r>
          </a:p>
        </p:txBody>
      </p:sp>
      <p:sp>
        <p:nvSpPr>
          <p:cNvPr id="11" name="Hexágono 10"/>
          <p:cNvSpPr/>
          <p:nvPr/>
        </p:nvSpPr>
        <p:spPr>
          <a:xfrm>
            <a:off x="6081916" y="3573261"/>
            <a:ext cx="2210989" cy="1209675"/>
          </a:xfrm>
          <a:prstGeom prst="hexagon">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latin typeface="Montserrat" panose="00000500000000000000" pitchFamily="2" charset="0"/>
              </a:rPr>
              <a:t>Determine  una causa de interés público que prevalece sobre la reserva</a:t>
            </a:r>
          </a:p>
        </p:txBody>
      </p:sp>
      <p:sp>
        <p:nvSpPr>
          <p:cNvPr id="12" name="Flecha derecha 11"/>
          <p:cNvSpPr/>
          <p:nvPr/>
        </p:nvSpPr>
        <p:spPr>
          <a:xfrm rot="5400000">
            <a:off x="7255566" y="3023297"/>
            <a:ext cx="523875" cy="39052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24624-B566-1C02-51C7-DDE7440E4E3B}"/>
              </a:ext>
            </a:extLst>
          </p:cNvPr>
          <p:cNvSpPr>
            <a:spLocks noGrp="1"/>
          </p:cNvSpPr>
          <p:nvPr>
            <p:ph type="title"/>
          </p:nvPr>
        </p:nvSpPr>
        <p:spPr/>
        <p:txBody>
          <a:bodyPr/>
          <a:lstStyle/>
          <a:p>
            <a:r>
              <a:rPr lang="es-MX" b="1" dirty="0">
                <a:solidFill>
                  <a:srgbClr val="A78E47"/>
                </a:solidFill>
                <a:latin typeface="Montserrat Black" pitchFamily="2" charset="0"/>
                <a:ea typeface="+mn-ea"/>
                <a:cs typeface="+mn-cs"/>
              </a:rPr>
              <a:t>Información Confidencial</a:t>
            </a:r>
          </a:p>
        </p:txBody>
      </p:sp>
      <p:sp>
        <p:nvSpPr>
          <p:cNvPr id="3" name="Marcador de contenido 2">
            <a:extLst>
              <a:ext uri="{FF2B5EF4-FFF2-40B4-BE49-F238E27FC236}">
                <a16:creationId xmlns:a16="http://schemas.microsoft.com/office/drawing/2014/main" id="{47478C21-FE8F-583E-4767-76C8A17654B2}"/>
              </a:ext>
            </a:extLst>
          </p:cNvPr>
          <p:cNvSpPr>
            <a:spLocks noGrp="1"/>
          </p:cNvSpPr>
          <p:nvPr>
            <p:ph idx="1"/>
          </p:nvPr>
        </p:nvSpPr>
        <p:spPr>
          <a:xfrm>
            <a:off x="838200" y="1397390"/>
            <a:ext cx="10515600" cy="4351338"/>
          </a:xfrm>
        </p:spPr>
        <p:txBody>
          <a:bodyPr>
            <a:normAutofit/>
          </a:bodyPr>
          <a:lstStyle/>
          <a:p>
            <a:pPr marL="0" indent="0" algn="just">
              <a:buNone/>
            </a:pPr>
            <a:r>
              <a:rPr lang="es-MX" sz="2000" dirty="0"/>
              <a:t> Se considera información confidencial la que contiene datos personales concernientes a una persona física identificada o identificable. </a:t>
            </a:r>
          </a:p>
          <a:p>
            <a:pPr marL="0" indent="0" algn="just">
              <a:buNone/>
            </a:pPr>
            <a:r>
              <a:rPr lang="es-MX" sz="2000" dirty="0"/>
              <a:t>Se considera como información confidencial de personas </a:t>
            </a:r>
            <a:r>
              <a:rPr lang="es-MX" sz="2000" b="1" dirty="0">
                <a:solidFill>
                  <a:srgbClr val="A78E47"/>
                </a:solidFill>
              </a:rPr>
              <a:t>físicas o morales</a:t>
            </a:r>
            <a:r>
              <a:rPr lang="es-MX" sz="2000" dirty="0"/>
              <a:t>: los secretos bancario, fiduciario, industrial, comercial, fiscal, bursátil y postal, cuya titularidad corresponda a </a:t>
            </a:r>
            <a:r>
              <a:rPr lang="es-MX" sz="2000" b="1" dirty="0">
                <a:solidFill>
                  <a:srgbClr val="A78E47"/>
                </a:solidFill>
              </a:rPr>
              <a:t>las personas particulares</a:t>
            </a:r>
            <a:r>
              <a:rPr lang="es-MX" sz="2000" dirty="0"/>
              <a:t>, sujetos de derecho internacional o a sujetos obligados </a:t>
            </a:r>
            <a:r>
              <a:rPr lang="es-MX" sz="2000" u="sng" dirty="0">
                <a:highlight>
                  <a:srgbClr val="FFF2CA"/>
                </a:highlight>
              </a:rPr>
              <a:t>cuando no involucren el ejercicio de recursos público</a:t>
            </a:r>
            <a:r>
              <a:rPr lang="es-MX" sz="2000" dirty="0">
                <a:highlight>
                  <a:srgbClr val="FFF2CA"/>
                </a:highlight>
              </a:rPr>
              <a:t>.</a:t>
            </a:r>
          </a:p>
          <a:p>
            <a:pPr marL="0" indent="0" algn="just">
              <a:buNone/>
            </a:pPr>
            <a:r>
              <a:rPr lang="es-MX" sz="2000" b="1" u="sng" dirty="0">
                <a:solidFill>
                  <a:srgbClr val="A78E47"/>
                </a:solidFill>
              </a:rPr>
              <a:t>Se considera confidencial el pronunciamiento sobre la existencia o inexistencia de quejas, denuncias y/o procedimientos administrativos seguidos en contra de personas servidoras públicas y particulares que se encuentren en trámite o no hayan concluido con una sanción firme</a:t>
            </a:r>
            <a:r>
              <a:rPr lang="es-MX" sz="2000" b="1" u="sng" dirty="0">
                <a:solidFill>
                  <a:srgbClr val="CDAF65"/>
                </a:solidFill>
              </a:rPr>
              <a:t>.</a:t>
            </a:r>
          </a:p>
        </p:txBody>
      </p:sp>
      <p:sp>
        <p:nvSpPr>
          <p:cNvPr id="5" name="CuadroTexto 4">
            <a:extLst>
              <a:ext uri="{FF2B5EF4-FFF2-40B4-BE49-F238E27FC236}">
                <a16:creationId xmlns:a16="http://schemas.microsoft.com/office/drawing/2014/main" id="{C9F96AE8-AA6D-DD78-D249-CED1FCCCC0B1}"/>
              </a:ext>
            </a:extLst>
          </p:cNvPr>
          <p:cNvSpPr txBox="1"/>
          <p:nvPr/>
        </p:nvSpPr>
        <p:spPr>
          <a:xfrm>
            <a:off x="8695425" y="5892643"/>
            <a:ext cx="3025715" cy="369332"/>
          </a:xfrm>
          <a:prstGeom prst="rect">
            <a:avLst/>
          </a:prstGeom>
          <a:noFill/>
        </p:spPr>
        <p:txBody>
          <a:bodyPr wrap="square">
            <a:spAutoFit/>
          </a:bodyPr>
          <a:lstStyle/>
          <a:p>
            <a:r>
              <a:rPr lang="es-MX" dirty="0">
                <a:latin typeface="Montserrat "/>
              </a:rPr>
              <a:t>Artículo 115 de la LGTAIP</a:t>
            </a:r>
          </a:p>
        </p:txBody>
      </p:sp>
    </p:spTree>
    <p:extLst>
      <p:ext uri="{BB962C8B-B14F-4D97-AF65-F5344CB8AC3E}">
        <p14:creationId xmlns:p14="http://schemas.microsoft.com/office/powerpoint/2010/main" val="68191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b="1" dirty="0">
                <a:solidFill>
                  <a:schemeClr val="accent4">
                    <a:lumMod val="75000"/>
                  </a:schemeClr>
                </a:solidFill>
                <a:latin typeface="Montserrat" panose="00000500000000000000" pitchFamily="2" charset="0"/>
                <a:cs typeface="Montserrat" panose="00000500000000000000" pitchFamily="2" charset="0"/>
              </a:rPr>
              <a:t>Sobre la información entregada por los particulares a los sujetos obligados con carácter de confidencial</a:t>
            </a:r>
          </a:p>
        </p:txBody>
      </p:sp>
      <p:sp>
        <p:nvSpPr>
          <p:cNvPr id="4" name="Rectangle 1"/>
          <p:cNvSpPr>
            <a:spLocks noChangeArrowheads="1"/>
          </p:cNvSpPr>
          <p:nvPr/>
        </p:nvSpPr>
        <p:spPr bwMode="auto">
          <a:xfrm>
            <a:off x="838200" y="1550677"/>
            <a:ext cx="10515600" cy="364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57132" bIns="114264"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1350" b="1" dirty="0">
                <a:latin typeface="Montserrat" panose="00000500000000000000" pitchFamily="2" charset="0"/>
                <a:cs typeface="Arial" panose="020B0604020202020204" pitchFamily="34" charset="0"/>
              </a:rPr>
              <a:t>El </a:t>
            </a:r>
            <a:r>
              <a:rPr lang="es-MX" altLang="en-US" sz="1350" b="1" dirty="0">
                <a:latin typeface="Montserrat" panose="00000500000000000000" pitchFamily="2" charset="0"/>
                <a:cs typeface="Arial" panose="020B0604020202020204" pitchFamily="34" charset="0"/>
              </a:rPr>
              <a:t>hecho</a:t>
            </a:r>
            <a:r>
              <a:rPr lang="en-US" altLang="en-US" sz="1350" b="1" dirty="0">
                <a:latin typeface="Montserrat" panose="00000500000000000000" pitchFamily="2" charset="0"/>
                <a:cs typeface="Arial" panose="020B0604020202020204" pitchFamily="34" charset="0"/>
              </a:rPr>
              <a:t> de que </a:t>
            </a:r>
            <a:r>
              <a:rPr lang="es-MX" altLang="en-US" sz="1350" b="1" dirty="0">
                <a:latin typeface="Montserrat" panose="00000500000000000000" pitchFamily="2" charset="0"/>
                <a:cs typeface="Arial" panose="020B0604020202020204" pitchFamily="34" charset="0"/>
              </a:rPr>
              <a:t>los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particulares</a:t>
            </a:r>
            <a:r>
              <a:rPr lang="en-US" altLang="en-US" sz="1350" b="1" dirty="0">
                <a:latin typeface="Montserrat" panose="00000500000000000000" pitchFamily="2" charset="0"/>
                <a:cs typeface="Arial" panose="020B0604020202020204" pitchFamily="34" charset="0"/>
              </a:rPr>
              <a:t> la </a:t>
            </a:r>
            <a:r>
              <a:rPr lang="es-MX" altLang="en-US" sz="1350" b="1" dirty="0">
                <a:latin typeface="Montserrat" panose="00000500000000000000" pitchFamily="2" charset="0"/>
                <a:cs typeface="Arial" panose="020B0604020202020204" pitchFamily="34" charset="0"/>
              </a:rPr>
              <a:t>entreguen</a:t>
            </a:r>
            <a:r>
              <a:rPr lang="en-US" altLang="en-US" sz="1350" b="1" dirty="0">
                <a:latin typeface="Montserrat" panose="00000500000000000000" pitchFamily="2" charset="0"/>
                <a:cs typeface="Arial" panose="020B0604020202020204" pitchFamily="34" charset="0"/>
              </a:rPr>
              <a:t> con ese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no </a:t>
            </a:r>
            <a:r>
              <a:rPr lang="es-MX" altLang="en-US" sz="1350" b="1" dirty="0">
                <a:latin typeface="Montserrat" panose="00000500000000000000" pitchFamily="2" charset="0"/>
                <a:cs typeface="Arial" panose="020B0604020202020204" pitchFamily="34" charset="0"/>
              </a:rPr>
              <a:t>es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suficiente</a:t>
            </a:r>
            <a:r>
              <a:rPr lang="en-US" altLang="en-US" sz="1350" b="1" dirty="0">
                <a:latin typeface="Montserrat" panose="00000500000000000000" pitchFamily="2" charset="0"/>
                <a:cs typeface="Arial" panose="020B0604020202020204" pitchFamily="34" charset="0"/>
              </a:rPr>
              <a:t> para </a:t>
            </a:r>
            <a:r>
              <a:rPr lang="es-MX" altLang="en-US" sz="1350" b="1" dirty="0">
                <a:latin typeface="Montserrat" panose="00000500000000000000" pitchFamily="2" charset="0"/>
                <a:cs typeface="Arial" panose="020B0604020202020204" pitchFamily="34" charset="0"/>
              </a:rPr>
              <a:t>considerarla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como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ya</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los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sujetos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obligados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determinar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quien</a:t>
            </a:r>
            <a:r>
              <a:rPr lang="en-US" altLang="en-US" sz="1350" dirty="0">
                <a:latin typeface="Montserrat" panose="00000500000000000000" pitchFamily="2" charset="0"/>
                <a:cs typeface="Arial" panose="020B0604020202020204" pitchFamily="34" charset="0"/>
              </a:rPr>
              <a:t> se la </a:t>
            </a:r>
            <a:r>
              <a:rPr lang="es-MX" altLang="en-US" sz="1350" dirty="0">
                <a:latin typeface="Montserrat" panose="00000500000000000000" pitchFamily="2" charset="0"/>
                <a:cs typeface="Arial" panose="020B0604020202020204" pitchFamily="34" charset="0"/>
              </a:rPr>
              <a:t>entregó</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 titular de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a:t>
            </a: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tiene</a:t>
            </a:r>
            <a:r>
              <a:rPr lang="en-US" altLang="en-US" sz="1350" dirty="0">
                <a:latin typeface="Montserrat" panose="00000500000000000000" pitchFamily="2" charset="0"/>
                <a:cs typeface="Arial" panose="020B0604020202020204" pitchFamily="34" charset="0"/>
              </a:rPr>
              <a:t> el derecho de que se </a:t>
            </a:r>
            <a:r>
              <a:rPr lang="es-MX" altLang="en-US" sz="1350" dirty="0">
                <a:latin typeface="Montserrat" panose="00000500000000000000" pitchFamily="2" charset="0"/>
                <a:cs typeface="Arial" panose="020B0604020202020204" pitchFamily="34" charset="0"/>
              </a:rPr>
              <a:t>considere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clasificada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debiendo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fundar</a:t>
            </a:r>
            <a:r>
              <a:rPr lang="en-US" altLang="en-US" sz="1350" dirty="0">
                <a:latin typeface="Montserrat" panose="00000500000000000000" pitchFamily="2" charset="0"/>
                <a:cs typeface="Arial" panose="020B0604020202020204" pitchFamily="34" charset="0"/>
              </a:rPr>
              <a:t> y </a:t>
            </a:r>
            <a:r>
              <a:rPr lang="es-MX" altLang="en-US" sz="1350" dirty="0">
                <a:latin typeface="Montserrat" panose="00000500000000000000" pitchFamily="2" charset="0"/>
                <a:cs typeface="Arial" panose="020B0604020202020204" pitchFamily="34" charset="0"/>
              </a:rPr>
              <a:t>motivar</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confidencialidad</a:t>
            </a:r>
            <a:r>
              <a:rPr lang="en-US" altLang="en-US" sz="1350" dirty="0">
                <a:latin typeface="Montserrat" panose="00000500000000000000" pitchFamily="2" charset="0"/>
                <a:cs typeface="Arial" panose="020B0604020202020204" pitchFamily="34" charset="0"/>
              </a:rPr>
              <a:t> </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b="1" i="1" dirty="0">
                <a:latin typeface="Montserrat" panose="00000500000000000000" pitchFamily="2" charset="0"/>
                <a:cs typeface="Arial" panose="020B0604020202020204" pitchFamily="34" charset="0"/>
              </a:rPr>
              <a:t>(Del </a:t>
            </a:r>
            <a:r>
              <a:rPr lang="es-MX" altLang="en-US" sz="1350" b="1" i="1" dirty="0">
                <a:latin typeface="Montserrat" panose="00000500000000000000" pitchFamily="2" charset="0"/>
                <a:cs typeface="Arial" panose="020B0604020202020204" pitchFamily="34" charset="0"/>
              </a:rPr>
              <a:t>Cuadragésimo</a:t>
            </a:r>
            <a:r>
              <a:rPr lang="en-US" altLang="en-US" sz="1350" b="1" i="1" dirty="0">
                <a:latin typeface="Montserrat" panose="00000500000000000000" pitchFamily="2" charset="0"/>
                <a:cs typeface="Arial" panose="020B0604020202020204" pitchFamily="34" charset="0"/>
              </a:rPr>
              <a:t> de LGMCDI)</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dirty="0">
                <a:latin typeface="Montserrat" panose="00000500000000000000" pitchFamily="2" charset="0"/>
                <a:cs typeface="Arial" panose="020B0604020202020204" pitchFamily="34" charset="0"/>
              </a:rPr>
              <a:t>  </a:t>
            </a:r>
            <a:endParaRPr lang="en-US" altLang="en-US" sz="1425" dirty="0">
              <a:latin typeface="Montserrat" panose="00000500000000000000" pitchFamily="2" charset="0"/>
              <a:cs typeface="Arial" panose="020B0604020202020204" pitchFamily="34" charset="0"/>
            </a:endParaRPr>
          </a:p>
          <a:p>
            <a:pPr algn="just" defTabSz="685800"/>
            <a:r>
              <a:rPr lang="es-MX" altLang="en-US" sz="1350" dirty="0">
                <a:latin typeface="Montserrat" panose="00000500000000000000" pitchFamily="2" charset="0"/>
                <a:cs typeface="Arial" panose="020B0604020202020204" pitchFamily="34" charset="0"/>
              </a:rPr>
              <a:t>Así</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puede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susceptible de </a:t>
            </a:r>
            <a:r>
              <a:rPr lang="es-MX" altLang="en-US" sz="1350" dirty="0">
                <a:latin typeface="Montserrat" panose="00000500000000000000" pitchFamily="2" charset="0"/>
                <a:cs typeface="Arial" panose="020B0604020202020204" pitchFamily="34" charset="0"/>
              </a:rPr>
              <a:t>clasificarse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bajo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este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supuesto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se </a:t>
            </a:r>
            <a:r>
              <a:rPr lang="es-MX" altLang="en-US" sz="1350" dirty="0">
                <a:latin typeface="Montserrat" panose="00000500000000000000" pitchFamily="2" charset="0"/>
                <a:cs typeface="Arial" panose="020B0604020202020204" pitchFamily="34" charset="0"/>
              </a:rPr>
              <a:t>refiera</a:t>
            </a:r>
            <a:r>
              <a:rPr lang="en-US" altLang="en-US" sz="1350" dirty="0">
                <a:latin typeface="Montserrat" panose="00000500000000000000" pitchFamily="2" charset="0"/>
                <a:cs typeface="Arial" panose="020B0604020202020204" pitchFamily="34" charset="0"/>
              </a:rPr>
              <a:t> al </a:t>
            </a:r>
            <a:r>
              <a:rPr lang="es-MX" altLang="en-US" sz="1350" b="1" dirty="0">
                <a:latin typeface="Montserrat" panose="00000500000000000000" pitchFamily="2" charset="0"/>
                <a:cs typeface="Arial" panose="020B0604020202020204" pitchFamily="34" charset="0"/>
              </a:rPr>
              <a:t>patrimonio</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una</a:t>
            </a:r>
            <a:r>
              <a:rPr lang="en-US" altLang="en-US" sz="1350" b="1" dirty="0">
                <a:latin typeface="Montserrat" panose="00000500000000000000" pitchFamily="2" charset="0"/>
                <a:cs typeface="Arial" panose="020B0604020202020204" pitchFamily="34" charset="0"/>
              </a:rPr>
              <a:t> persona moral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entendiendo</a:t>
            </a:r>
            <a:r>
              <a:rPr lang="en-US" altLang="en-US" sz="1350" dirty="0">
                <a:latin typeface="Montserrat" panose="00000500000000000000" pitchFamily="2" charset="0"/>
                <a:cs typeface="Arial" panose="020B0604020202020204" pitchFamily="34" charset="0"/>
              </a:rPr>
              <a:t> al </a:t>
            </a:r>
            <a:r>
              <a:rPr lang="es-MX" altLang="en-US" sz="1350" dirty="0">
                <a:latin typeface="Montserrat" panose="00000500000000000000" pitchFamily="2" charset="0"/>
                <a:cs typeface="Arial" panose="020B0604020202020204" pitchFamily="34" charset="0"/>
              </a:rPr>
              <a:t>patrimonio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el </a:t>
            </a:r>
            <a:r>
              <a:rPr lang="es-MX" altLang="en-US" sz="1350" dirty="0">
                <a:latin typeface="Montserrat" panose="00000500000000000000" pitchFamily="2" charset="0"/>
                <a:cs typeface="Arial" panose="020B0604020202020204" pitchFamily="34" charset="0"/>
              </a:rPr>
              <a:t>conjunto</a:t>
            </a:r>
            <a:r>
              <a:rPr lang="en-US" altLang="en-US" sz="1350" dirty="0">
                <a:latin typeface="Montserrat" panose="00000500000000000000" pitchFamily="2" charset="0"/>
                <a:cs typeface="Arial" panose="020B0604020202020204" pitchFamily="34" charset="0"/>
              </a:rPr>
              <a:t> de </a:t>
            </a:r>
            <a:r>
              <a:rPr lang="es-MX" altLang="en-US" sz="1350" dirty="0">
                <a:latin typeface="Montserrat" panose="00000500000000000000" pitchFamily="2" charset="0"/>
                <a:cs typeface="Arial" panose="020B0604020202020204" pitchFamily="34" charset="0"/>
              </a:rPr>
              <a:t>bienes</a:t>
            </a:r>
            <a:r>
              <a:rPr lang="en-US" altLang="en-US" sz="1350" dirty="0">
                <a:latin typeface="Montserrat" panose="00000500000000000000" pitchFamily="2" charset="0"/>
                <a:cs typeface="Arial" panose="020B0604020202020204" pitchFamily="34" charset="0"/>
              </a:rPr>
              <a:t>, derechos y </a:t>
            </a:r>
            <a:r>
              <a:rPr lang="es-MX" altLang="en-US" sz="1350" dirty="0">
                <a:latin typeface="Montserrat" panose="00000500000000000000" pitchFamily="2" charset="0"/>
                <a:cs typeface="Arial" panose="020B0604020202020204" pitchFamily="34" charset="0"/>
              </a:rPr>
              <a:t>obligaciones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correspondientes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moral y que </a:t>
            </a:r>
            <a:r>
              <a:rPr lang="es-MX" altLang="en-US" sz="1350" dirty="0">
                <a:latin typeface="Montserrat" panose="00000500000000000000" pitchFamily="2" charset="0"/>
                <a:cs typeface="Arial" panose="020B0604020202020204" pitchFamily="34" charset="0"/>
              </a:rPr>
              <a:t>constituyen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universalidad</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jurídica</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a:t>
            </a:r>
            <a:r>
              <a:rPr lang="es-MX" altLang="en-US" sz="1350" b="1" dirty="0">
                <a:latin typeface="Montserrat" panose="00000500000000000000" pitchFamily="2" charset="0"/>
                <a:cs typeface="Arial" panose="020B0604020202020204" pitchFamily="34" charset="0"/>
              </a:rPr>
              <a:t>comprenda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hechos</a:t>
            </a:r>
            <a:r>
              <a:rPr lang="en-US" altLang="en-US" sz="1350" b="1" dirty="0">
                <a:latin typeface="Montserrat" panose="00000500000000000000" pitchFamily="2" charset="0"/>
                <a:cs typeface="Arial" panose="020B0604020202020204" pitchFamily="34" charset="0"/>
              </a:rPr>
              <a:t> y </a:t>
            </a:r>
            <a:r>
              <a:rPr lang="es-MX" altLang="en-US" sz="1350" b="1" dirty="0">
                <a:latin typeface="Montserrat" panose="00000500000000000000" pitchFamily="2" charset="0"/>
                <a:cs typeface="Arial" panose="020B0604020202020204" pitchFamily="34" charset="0"/>
              </a:rPr>
              <a:t>actos</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económico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contable</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jurídico</a:t>
            </a:r>
            <a:r>
              <a:rPr lang="en-US" altLang="en-US" sz="1350" b="1" dirty="0">
                <a:latin typeface="Montserrat" panose="00000500000000000000" pitchFamily="2" charset="0"/>
                <a:cs typeface="Arial" panose="020B0604020202020204" pitchFamily="34" charset="0"/>
              </a:rPr>
              <a:t> o </a:t>
            </a:r>
            <a:r>
              <a:rPr lang="es-MX" altLang="en-US" sz="1350" b="1" dirty="0">
                <a:latin typeface="Montserrat" panose="00000500000000000000" pitchFamily="2" charset="0"/>
                <a:cs typeface="Arial" panose="020B0604020202020204" pitchFamily="34" charset="0"/>
              </a:rPr>
              <a:t>administrativo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relativos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que </a:t>
            </a:r>
            <a:r>
              <a:rPr lang="es-MX" altLang="en-US" sz="1350" dirty="0">
                <a:latin typeface="Montserrat" panose="00000500000000000000" pitchFamily="2" charset="0"/>
                <a:cs typeface="Arial" panose="020B0604020202020204" pitchFamily="34" charset="0"/>
              </a:rPr>
              <a:t>pudiera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útil</a:t>
            </a:r>
            <a:r>
              <a:rPr lang="en-US" altLang="en-US" sz="1350" dirty="0">
                <a:latin typeface="Montserrat" panose="00000500000000000000" pitchFamily="2" charset="0"/>
                <a:cs typeface="Arial" panose="020B0604020202020204" pitchFamily="34" charset="0"/>
              </a:rPr>
              <a:t> para un </a:t>
            </a:r>
            <a:r>
              <a:rPr lang="es-MX" altLang="en-US" sz="1350" dirty="0">
                <a:latin typeface="Montserrat" panose="00000500000000000000" pitchFamily="2" charset="0"/>
                <a:cs typeface="Arial" panose="020B0604020202020204" pitchFamily="34" charset="0"/>
              </a:rPr>
              <a:t>competidor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p:txBody>
      </p:sp>
      <p:sp>
        <p:nvSpPr>
          <p:cNvPr id="5" name="AutoShape 2" descr="https://cevifaipublica.inai.org.mx/cursos/curso2_CDI/img/mod-03-ite-01-img-02.svg"/>
          <p:cNvSpPr>
            <a:spLocks noChangeAspect="1" noChangeArrowheads="1"/>
          </p:cNvSpPr>
          <p:nvPr/>
        </p:nvSpPr>
        <p:spPr bwMode="auto">
          <a:xfrm>
            <a:off x="1991174" y="301775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b="1" dirty="0">
                <a:solidFill>
                  <a:schemeClr val="accent4">
                    <a:lumMod val="75000"/>
                  </a:schemeClr>
                </a:solidFill>
                <a:latin typeface="Montserrat" panose="00000500000000000000" pitchFamily="2" charset="0"/>
                <a:cs typeface="Montserrat" panose="00000500000000000000" pitchFamily="2" charset="0"/>
              </a:rPr>
              <a:t>De la información confidencial</a:t>
            </a:r>
          </a:p>
        </p:txBody>
      </p:sp>
      <p:sp>
        <p:nvSpPr>
          <p:cNvPr id="3" name="Marcador de contenido 2"/>
          <p:cNvSpPr>
            <a:spLocks noGrp="1"/>
          </p:cNvSpPr>
          <p:nvPr>
            <p:ph idx="1"/>
          </p:nvPr>
        </p:nvSpPr>
        <p:spPr>
          <a:xfrm>
            <a:off x="838200" y="1441312"/>
            <a:ext cx="10515600" cy="3770652"/>
          </a:xfrm>
        </p:spPr>
        <p:txBody>
          <a:bodyPr>
            <a:normAutofit/>
          </a:bodyPr>
          <a:lstStyle/>
          <a:p>
            <a:pPr marL="0" indent="0" algn="just">
              <a:buNone/>
            </a:pPr>
            <a:r>
              <a:rPr lang="es-ES" sz="1600" dirty="0">
                <a:latin typeface="Montserrat" panose="00000500000000000000" pitchFamily="2" charset="0"/>
                <a:cs typeface="Montserrat" panose="00000500000000000000" pitchFamily="2" charset="0"/>
              </a:rPr>
              <a:t>La información clasificada como confidencial puede ser comunicada a terceros sólo si:</a:t>
            </a:r>
          </a:p>
          <a:p>
            <a:pPr algn="just"/>
            <a:r>
              <a:rPr lang="es-ES" sz="1600" dirty="0">
                <a:latin typeface="Montserrat" panose="00000500000000000000" pitchFamily="2" charset="0"/>
                <a:cs typeface="Montserrat" panose="00000500000000000000" pitchFamily="2" charset="0"/>
              </a:rPr>
              <a:t>Existe una disposición legal expresa que lo justifique.</a:t>
            </a:r>
          </a:p>
          <a:p>
            <a:pPr algn="just"/>
            <a:r>
              <a:rPr lang="es-ES" sz="1600" dirty="0">
                <a:latin typeface="Montserrat" panose="00000500000000000000" pitchFamily="2" charset="0"/>
                <a:cs typeface="Montserrat" panose="00000500000000000000" pitchFamily="2" charset="0"/>
              </a:rPr>
              <a:t>Existe el consentimiento del titular de la información.</a:t>
            </a:r>
          </a:p>
          <a:p>
            <a:pPr algn="just"/>
            <a:endParaRPr lang="es-ES" sz="1600" dirty="0">
              <a:latin typeface="Montserrat" panose="00000500000000000000" pitchFamily="2" charset="0"/>
              <a:cs typeface="Montserrat" panose="00000500000000000000" pitchFamily="2" charset="0"/>
            </a:endParaRPr>
          </a:p>
          <a:p>
            <a:pPr marL="0" indent="0" algn="just">
              <a:buNone/>
            </a:pPr>
            <a:r>
              <a:rPr lang="es-ES" sz="1600" dirty="0">
                <a:latin typeface="Montserrat" panose="00000500000000000000" pitchFamily="2" charset="0"/>
                <a:cs typeface="Montserrat" panose="00000500000000000000" pitchFamily="2" charset="0"/>
              </a:rPr>
              <a:t>Por ello, </a:t>
            </a:r>
            <a:r>
              <a:rPr lang="es-ES" sz="1600" b="1" dirty="0">
                <a:solidFill>
                  <a:srgbClr val="B38E5D"/>
                </a:solidFill>
                <a:latin typeface="Montserrat" panose="00000500000000000000" pitchFamily="2" charset="0"/>
                <a:cs typeface="Montserrat" panose="00000500000000000000" pitchFamily="2" charset="0"/>
              </a:rPr>
              <a:t>cuando un sujeto obligado reciba una solicitud de acceso a información confidencial por parte de un tercero</a:t>
            </a:r>
            <a:r>
              <a:rPr lang="es-ES" sz="1600" dirty="0">
                <a:latin typeface="Montserrat" panose="00000500000000000000" pitchFamily="2" charset="0"/>
                <a:cs typeface="Montserrat" panose="00000500000000000000" pitchFamily="2" charset="0"/>
              </a:rPr>
              <a:t>, el </a:t>
            </a:r>
            <a:r>
              <a:rPr lang="es-ES" sz="1600" b="1" dirty="0">
                <a:latin typeface="Montserrat" panose="00000500000000000000" pitchFamily="2" charset="0"/>
                <a:cs typeface="Montserrat" panose="00000500000000000000" pitchFamily="2" charset="0"/>
              </a:rPr>
              <a:t>Comité de Transparencia</a:t>
            </a:r>
            <a:r>
              <a:rPr lang="es-ES" sz="1600" dirty="0">
                <a:latin typeface="Montserrat" panose="00000500000000000000" pitchFamily="2" charset="0"/>
                <a:cs typeface="Montserrat" panose="00000500000000000000" pitchFamily="2" charset="0"/>
              </a:rPr>
              <a:t> podrá, en caso de que ello sea posible, requerir al particular titular de la misma autorización para entregarla.</a:t>
            </a:r>
          </a:p>
          <a:p>
            <a:pPr marL="0" indent="0" algn="just">
              <a:buNone/>
            </a:pPr>
            <a:endParaRPr lang="es-ES" sz="1600" dirty="0">
              <a:latin typeface="Montserrat" panose="00000500000000000000" pitchFamily="2" charset="0"/>
              <a:cs typeface="Montserrat" panose="00000500000000000000" pitchFamily="2" charset="0"/>
            </a:endParaRPr>
          </a:p>
          <a:p>
            <a:pPr algn="just"/>
            <a:r>
              <a:rPr lang="es-ES" sz="1600" u="sng" dirty="0">
                <a:latin typeface="Montserrat" panose="00000500000000000000" pitchFamily="2" charset="0"/>
                <a:cs typeface="Montserrat" panose="00000500000000000000" pitchFamily="2" charset="0"/>
              </a:rPr>
              <a:t>El silencio del particular se entenderá como que no se otorgó el consentimiento para permitir el acceso a su información </a:t>
            </a:r>
            <a:r>
              <a:rPr lang="es-ES" sz="1600" dirty="0">
                <a:latin typeface="Montserrat" panose="00000500000000000000" pitchFamily="2" charset="0"/>
                <a:cs typeface="Montserrat" panose="00000500000000000000" pitchFamily="2" charset="0"/>
              </a:rPr>
              <a:t>(negativa ficta) </a:t>
            </a:r>
            <a:r>
              <a:rPr lang="es-ES" sz="1600" b="1" i="1" dirty="0">
                <a:latin typeface="Montserrat" panose="00000500000000000000" pitchFamily="2" charset="0"/>
                <a:cs typeface="Montserrat" panose="00000500000000000000" pitchFamily="2" charset="0"/>
              </a:rPr>
              <a:t>(Del Cuadragésimo octavo de los LGMCDI)</a:t>
            </a:r>
            <a:r>
              <a:rPr lang="es-ES" sz="1600" dirty="0">
                <a:latin typeface="Montserrat" panose="00000500000000000000" pitchFamily="2" charset="0"/>
                <a:cs typeface="Montserrat" panose="00000500000000000000" pitchFamily="2" charset="0"/>
              </a:rPr>
              <a:t>.</a:t>
            </a:r>
          </a:p>
          <a:p>
            <a:pPr algn="just"/>
            <a:endParaRPr lang="es-ES" sz="1600" dirty="0">
              <a:latin typeface="Montserrat" panose="00000500000000000000" pitchFamily="2" charset="0"/>
              <a:cs typeface="Montserrat" panose="00000500000000000000" pitchFamily="2" charset="0"/>
            </a:endParaRPr>
          </a:p>
          <a:p>
            <a:pPr marL="0" indent="0" algn="just">
              <a:buNone/>
            </a:pPr>
            <a:endParaRPr lang="en-US" sz="1600" dirty="0">
              <a:latin typeface="Montserrat" panose="00000500000000000000" pitchFamily="2" charset="0"/>
              <a:cs typeface="Montserrat" panose="00000500000000000000"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205" y="234315"/>
            <a:ext cx="10515600" cy="1325563"/>
          </a:xfrm>
        </p:spPr>
        <p:txBody>
          <a:bodyPr>
            <a:normAutofit/>
          </a:bodyPr>
          <a:lstStyle/>
          <a:p>
            <a:r>
              <a:rPr lang="es-ES" sz="2400" b="1" dirty="0">
                <a:solidFill>
                  <a:schemeClr val="accent4">
                    <a:lumMod val="75000"/>
                  </a:schemeClr>
                </a:solidFill>
                <a:latin typeface="Montserrat" panose="00000500000000000000" pitchFamily="2" charset="0"/>
                <a:cs typeface="Montserrat" panose="00000500000000000000" pitchFamily="2" charset="0"/>
              </a:rPr>
              <a:t>No es necesario el consentimiento de los titulares para permitir el acceso a su información confidencial</a:t>
            </a:r>
          </a:p>
        </p:txBody>
      </p:sp>
      <p:sp>
        <p:nvSpPr>
          <p:cNvPr id="3" name="Marcador de contenido 2"/>
          <p:cNvSpPr>
            <a:spLocks noGrp="1"/>
          </p:cNvSpPr>
          <p:nvPr>
            <p:ph idx="1"/>
          </p:nvPr>
        </p:nvSpPr>
        <p:spPr>
          <a:xfrm>
            <a:off x="838200" y="1322043"/>
            <a:ext cx="10515600" cy="3770652"/>
          </a:xfrm>
        </p:spPr>
        <p:txBody>
          <a:bodyPr>
            <a:normAutofit/>
          </a:bodyPr>
          <a:lstStyle/>
          <a:p>
            <a:pPr marL="0" indent="0" algn="just">
              <a:buNone/>
            </a:pPr>
            <a:r>
              <a:rPr lang="es-ES" sz="1500" dirty="0">
                <a:latin typeface="Montserrat" panose="00000500000000000000" pitchFamily="2" charset="0"/>
                <a:cs typeface="Montserrat" panose="00000500000000000000" pitchFamily="2" charset="0"/>
              </a:rPr>
              <a:t>No obstante, existen casos en que no es necesario el consentimiento de los titulares para permitir el acceso a su información confidencial, mismos que son cuando:</a:t>
            </a:r>
          </a:p>
          <a:p>
            <a:pPr marL="0" indent="0" algn="just">
              <a:buNone/>
            </a:pPr>
            <a:endParaRPr lang="es-ES" sz="1500" dirty="0">
              <a:latin typeface="Montserrat" panose="00000500000000000000" pitchFamily="2" charset="0"/>
              <a:cs typeface="Montserrat" panose="00000500000000000000" pitchFamily="2" charset="0"/>
            </a:endParaRPr>
          </a:p>
          <a:p>
            <a:pPr algn="just">
              <a:buFont typeface="Wingdings" panose="05000000000000000000" pitchFamily="2" charset="2"/>
              <a:buChar char="Ø"/>
            </a:pPr>
            <a:r>
              <a:rPr lang="es-ES" sz="1500" dirty="0">
                <a:latin typeface="Montserrat" panose="00000500000000000000" pitchFamily="2" charset="0"/>
                <a:cs typeface="Montserrat" panose="00000500000000000000" pitchFamily="2" charset="0"/>
              </a:rPr>
              <a:t> </a:t>
            </a:r>
            <a:r>
              <a:rPr lang="es-ES" sz="1500" b="1" dirty="0">
                <a:latin typeface="Montserrat" panose="00000500000000000000" pitchFamily="2" charset="0"/>
                <a:cs typeface="Montserrat" panose="00000500000000000000" pitchFamily="2" charset="0"/>
              </a:rPr>
              <a:t>La información se encuentre en registros públicos, o fuentes de acceso público.</a:t>
            </a:r>
          </a:p>
          <a:p>
            <a:pPr algn="just">
              <a:buFont typeface="Wingdings" panose="05000000000000000000" pitchFamily="2" charset="2"/>
              <a:buChar char="Ø"/>
            </a:pPr>
            <a:r>
              <a:rPr lang="es-ES" sz="1500" b="1" dirty="0">
                <a:latin typeface="Montserrat" panose="00000500000000000000" pitchFamily="2" charset="0"/>
                <a:cs typeface="Montserrat" panose="00000500000000000000" pitchFamily="2" charset="0"/>
              </a:rPr>
              <a:t>La información tiene carácter de pública por la ley</a:t>
            </a:r>
          </a:p>
          <a:p>
            <a:pPr algn="just">
              <a:buFont typeface="Wingdings" panose="05000000000000000000" pitchFamily="2" charset="2"/>
              <a:buChar char="Ø"/>
            </a:pPr>
            <a:r>
              <a:rPr lang="es-ES" sz="1500" b="1" dirty="0">
                <a:latin typeface="Montserrat" panose="00000500000000000000" pitchFamily="2" charset="0"/>
                <a:cs typeface="Montserrat" panose="00000500000000000000" pitchFamily="2" charset="0"/>
              </a:rPr>
              <a:t>Existe una orden judicial</a:t>
            </a:r>
          </a:p>
          <a:p>
            <a:pPr algn="just">
              <a:buFont typeface="Wingdings" panose="05000000000000000000" pitchFamily="2" charset="2"/>
              <a:buChar char="Ø"/>
            </a:pPr>
            <a:r>
              <a:rPr lang="es-MX" sz="1500" b="1" dirty="0">
                <a:latin typeface="Montserrat" panose="00000500000000000000" pitchFamily="2" charset="0"/>
                <a:cs typeface="Montserrat" panose="00000500000000000000" pitchFamily="2" charset="0"/>
              </a:rPr>
              <a:t>Por razones de seguridad nacional y salubridad general, o para proteger los derechos de terceros, se requiera su publicación.</a:t>
            </a:r>
          </a:p>
          <a:p>
            <a:pPr algn="just">
              <a:buFont typeface="Wingdings" panose="05000000000000000000" pitchFamily="2" charset="2"/>
              <a:buChar char="Ø"/>
            </a:pPr>
            <a:r>
              <a:rPr lang="es-MX" sz="1500" b="1" dirty="0">
                <a:latin typeface="Montserrat" panose="00000500000000000000" pitchFamily="2" charset="0"/>
                <a:cs typeface="Montserrat" panose="00000500000000000000" pitchFamily="2" charset="0"/>
              </a:rPr>
              <a:t>Se transmita entre sujetos obligados y entre éstos y los derechos subjetivos de Derecho Internacional, (Siempre y cuando se utilice para el ejercicio de facultades propias de los mismos)</a:t>
            </a:r>
            <a:endParaRPr lang="en-US" sz="1500" b="1" dirty="0">
              <a:latin typeface="Montserrat" panose="00000500000000000000" pitchFamily="2" charset="0"/>
              <a:cs typeface="Montserrat" panose="00000500000000000000"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36186"/>
            <a:ext cx="10515600" cy="779464"/>
          </a:xfrm>
        </p:spPr>
        <p:txBody>
          <a:bodyPr>
            <a:noAutofit/>
          </a:bodyPr>
          <a:lstStyle/>
          <a:p>
            <a:r>
              <a:rPr lang="es-MX" sz="2800" b="1" dirty="0">
                <a:solidFill>
                  <a:schemeClr val="accent4">
                    <a:lumMod val="75000"/>
                  </a:schemeClr>
                </a:solidFill>
                <a:latin typeface="Montserrat" panose="00000500000000000000" pitchFamily="2" charset="0"/>
                <a:cs typeface="Montserrat" panose="00000500000000000000" pitchFamily="2" charset="0"/>
              </a:rPr>
              <a:t>La LGRA Define el conflicto de interés como:</a:t>
            </a:r>
          </a:p>
        </p:txBody>
      </p:sp>
      <p:sp>
        <p:nvSpPr>
          <p:cNvPr id="3" name="Marcador de contenido 2"/>
          <p:cNvSpPr>
            <a:spLocks noGrp="1"/>
          </p:cNvSpPr>
          <p:nvPr>
            <p:ph idx="1"/>
          </p:nvPr>
        </p:nvSpPr>
        <p:spPr>
          <a:xfrm>
            <a:off x="838200" y="1649730"/>
            <a:ext cx="10515600" cy="4351338"/>
          </a:xfrm>
        </p:spPr>
        <p:txBody>
          <a:bodyPr>
            <a:normAutofit/>
          </a:bodyPr>
          <a:lstStyle/>
          <a:p>
            <a:pPr marL="0" indent="0" algn="just">
              <a:buNone/>
            </a:pPr>
            <a:r>
              <a:rPr lang="es-MX" sz="2000" dirty="0">
                <a:latin typeface="Montserrat" panose="00000500000000000000" pitchFamily="2" charset="0"/>
                <a:cs typeface="Montserrat" panose="00000500000000000000" pitchFamily="2" charset="0"/>
              </a:rPr>
              <a:t>Una situación que afecta el desempeño imparcial y objetivo de los servidores públicos debido a intereses personales, familiares o de negocio. </a:t>
            </a:r>
            <a:r>
              <a:rPr lang="es-MX" sz="2000" b="1" dirty="0">
                <a:latin typeface="Montserrat" panose="00000500000000000000" pitchFamily="2" charset="0"/>
                <a:cs typeface="Montserrat" panose="00000500000000000000" pitchFamily="2" charset="0"/>
              </a:rPr>
              <a:t>Establece la obligación de los servidores públicos de declarar situaciones mediante un formato estandarizado</a:t>
            </a:r>
            <a:r>
              <a:rPr lang="es-MX" sz="2000" dirty="0">
                <a:latin typeface="Montserrat" panose="00000500000000000000" pitchFamily="2" charset="0"/>
                <a:cs typeface="Montserrat" panose="00000500000000000000" pitchFamily="2" charset="0"/>
              </a:rPr>
              <a:t>.</a:t>
            </a:r>
          </a:p>
          <a:p>
            <a:pPr marL="0" indent="0" algn="just">
              <a:buNone/>
            </a:pPr>
            <a:endParaRPr lang="es-MX" sz="2000" dirty="0">
              <a:latin typeface="Montserrat" panose="00000500000000000000" pitchFamily="2" charset="0"/>
              <a:cs typeface="Montserrat" panose="00000500000000000000" pitchFamily="2" charset="0"/>
            </a:endParaRPr>
          </a:p>
          <a:p>
            <a:pPr marL="0" indent="0" algn="just">
              <a:buNone/>
            </a:pPr>
            <a:r>
              <a:rPr lang="es-MX" sz="2000" dirty="0">
                <a:latin typeface="Montserrat" panose="00000500000000000000" pitchFamily="2" charset="0"/>
                <a:cs typeface="Montserrat" panose="00000500000000000000" pitchFamily="2" charset="0"/>
              </a:rPr>
              <a:t>Un </a:t>
            </a:r>
            <a:r>
              <a:rPr lang="es-MX" sz="2000" b="1" dirty="0">
                <a:latin typeface="Montserrat" panose="00000500000000000000" pitchFamily="2" charset="0"/>
                <a:cs typeface="Montserrat" panose="00000500000000000000" pitchFamily="2" charset="0"/>
              </a:rPr>
              <a:t>conflicto de interés real </a:t>
            </a:r>
            <a:r>
              <a:rPr lang="es-MX" sz="2000" dirty="0">
                <a:latin typeface="Montserrat" panose="00000500000000000000" pitchFamily="2" charset="0"/>
                <a:cs typeface="Montserrat" panose="00000500000000000000" pitchFamily="2" charset="0"/>
              </a:rPr>
              <a:t>es un conflicto directo entre las funciones actuales del funcionario público y sus intereses particulares. </a:t>
            </a:r>
          </a:p>
          <a:p>
            <a:pPr marL="0" indent="0" algn="just">
              <a:buNone/>
            </a:pPr>
            <a:endParaRPr lang="es-MX" sz="1600" dirty="0">
              <a:latin typeface="Montserrat" panose="00000500000000000000" pitchFamily="2" charset="0"/>
              <a:cs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980" y="-420370"/>
            <a:ext cx="11597640" cy="4342765"/>
          </a:xfrm>
        </p:spPr>
        <p:txBody>
          <a:bodyPr>
            <a:noAutofit/>
          </a:bodyPr>
          <a:lstStyle/>
          <a:p>
            <a:pPr marL="0" indent="0" algn="ctr">
              <a:buNone/>
            </a:pPr>
            <a:endParaRPr lang="es-ES" b="1" dirty="0">
              <a:solidFill>
                <a:srgbClr val="80171B"/>
              </a:solidFill>
              <a:latin typeface="Montserrat" panose="00000500000000000000" pitchFamily="2" charset="0"/>
              <a:cs typeface="Montserrat" panose="00000500000000000000" pitchFamily="2" charset="0"/>
            </a:endParaRPr>
          </a:p>
          <a:p>
            <a:pPr marL="0" indent="0" algn="ctr">
              <a:buNone/>
            </a:pPr>
            <a:r>
              <a:rPr lang="es-ES" b="1" dirty="0">
                <a:solidFill>
                  <a:srgbClr val="80171B"/>
                </a:solidFill>
                <a:latin typeface="Montserrat" panose="00000500000000000000" pitchFamily="2" charset="0"/>
                <a:cs typeface="Montserrat" panose="00000500000000000000" pitchFamily="2" charset="0"/>
              </a:rPr>
              <a:t>¿Cuál es la información reservada y cuál es la información confidencial?</a:t>
            </a:r>
            <a:endParaRPr lang="es-ES" sz="2000" b="1" dirty="0">
              <a:latin typeface="Montserrat" panose="00000500000000000000" pitchFamily="2" charset="0"/>
              <a:cs typeface="Montserrat" panose="00000500000000000000" pitchFamily="2" charset="0"/>
            </a:endParaRPr>
          </a:p>
          <a:p>
            <a:r>
              <a:rPr lang="es-ES" sz="1600" b="1" u="sng" dirty="0">
                <a:solidFill>
                  <a:srgbClr val="B38E5D"/>
                </a:solidFill>
                <a:latin typeface="Montserrat" panose="00000500000000000000" pitchFamily="2" charset="0"/>
                <a:cs typeface="Montserrat" panose="00000500000000000000" pitchFamily="2" charset="0"/>
              </a:rPr>
              <a:t>Información reservada</a:t>
            </a:r>
          </a:p>
          <a:p>
            <a:r>
              <a:rPr lang="es-ES" sz="1600" dirty="0">
                <a:latin typeface="Montserrat" panose="00000500000000000000" pitchFamily="2" charset="0"/>
                <a:cs typeface="Montserrat" panose="00000500000000000000" pitchFamily="2" charset="0"/>
              </a:rPr>
              <a:t>Se trata de aquella información que </a:t>
            </a:r>
            <a:r>
              <a:rPr lang="es-ES" sz="1600" b="1" dirty="0">
                <a:latin typeface="Montserrat" panose="00000500000000000000" pitchFamily="2" charset="0"/>
                <a:cs typeface="Montserrat" panose="00000500000000000000" pitchFamily="2" charset="0"/>
              </a:rPr>
              <a:t>aun cuando es de naturaleza pública no puede difundirse</a:t>
            </a:r>
            <a:r>
              <a:rPr lang="es-ES" sz="1600" dirty="0">
                <a:latin typeface="Montserrat" panose="00000500000000000000" pitchFamily="2" charset="0"/>
                <a:cs typeface="Montserrat" panose="00000500000000000000" pitchFamily="2" charset="0"/>
              </a:rPr>
              <a:t>, ya que esto generaría un daño, por lo que es necesario acreditar, de manera fundada y motivada, la afectación que se causaría de ser revelada.</a:t>
            </a:r>
          </a:p>
          <a:p>
            <a:r>
              <a:rPr lang="es-ES" sz="1600" dirty="0">
                <a:latin typeface="Montserrat" panose="00000500000000000000" pitchFamily="2" charset="0"/>
                <a:cs typeface="Montserrat" panose="00000500000000000000" pitchFamily="2" charset="0"/>
              </a:rPr>
              <a:t>La reserva de la información </a:t>
            </a:r>
            <a:r>
              <a:rPr lang="es-ES" sz="1600" b="1" dirty="0">
                <a:latin typeface="Montserrat" panose="00000500000000000000" pitchFamily="2" charset="0"/>
                <a:cs typeface="Montserrat" panose="00000500000000000000" pitchFamily="2" charset="0"/>
              </a:rPr>
              <a:t>es excepcional y es temporal</a:t>
            </a:r>
            <a:r>
              <a:rPr lang="es-ES" sz="1600" dirty="0">
                <a:latin typeface="Montserrat" panose="00000500000000000000" pitchFamily="2" charset="0"/>
                <a:cs typeface="Montserrat" panose="00000500000000000000" pitchFamily="2" charset="0"/>
              </a:rPr>
              <a:t>, por lo que una vez concluido el plazo por el que se determinó la clasificación, la información vuelve a ser pública.</a:t>
            </a:r>
          </a:p>
          <a:p>
            <a:endParaRPr lang="es-ES" sz="1600" b="1" dirty="0">
              <a:latin typeface="Montserrat" panose="00000500000000000000" pitchFamily="2" charset="0"/>
              <a:cs typeface="Montserrat" panose="00000500000000000000" pitchFamily="2" charset="0"/>
            </a:endParaRPr>
          </a:p>
          <a:p>
            <a:r>
              <a:rPr lang="es-ES" sz="1600" b="1" u="sng" dirty="0">
                <a:solidFill>
                  <a:srgbClr val="B38E5D"/>
                </a:solidFill>
                <a:latin typeface="Montserrat" panose="00000500000000000000" pitchFamily="2" charset="0"/>
                <a:cs typeface="Montserrat" panose="00000500000000000000" pitchFamily="2" charset="0"/>
              </a:rPr>
              <a:t>Información confidencial</a:t>
            </a:r>
          </a:p>
          <a:p>
            <a:r>
              <a:rPr lang="es-ES" sz="1400" dirty="0">
                <a:latin typeface="Montserrat" panose="00000500000000000000" pitchFamily="2" charset="0"/>
                <a:cs typeface="Montserrat" panose="00000500000000000000" pitchFamily="2" charset="0"/>
              </a:rPr>
              <a:t>Es aquella información que contiene datos personales concernientes a una persona identificada</a:t>
            </a:r>
            <a:r>
              <a:rPr lang="es-ES" sz="1600" dirty="0">
                <a:latin typeface="Montserrat" panose="00000500000000000000" pitchFamily="2" charset="0"/>
                <a:cs typeface="Montserrat" panose="00000500000000000000" pitchFamily="2" charset="0"/>
              </a:rPr>
              <a:t> o </a:t>
            </a:r>
            <a:r>
              <a:rPr lang="es-ES" sz="1400" dirty="0">
                <a:latin typeface="Montserrat" panose="00000500000000000000" pitchFamily="2" charset="0"/>
                <a:cs typeface="Montserrat" panose="00000500000000000000" pitchFamily="2" charset="0"/>
              </a:rPr>
              <a:t>identificable, por lo que este tipo de información es siempre, en principio, confidencial.</a:t>
            </a:r>
          </a:p>
          <a:p>
            <a:r>
              <a:rPr lang="es-ES" sz="1400" dirty="0">
                <a:latin typeface="Montserrat" panose="00000500000000000000" pitchFamily="2" charset="0"/>
                <a:cs typeface="Montserrat" panose="00000500000000000000" pitchFamily="2" charset="0"/>
              </a:rPr>
              <a:t>La protección de este tipo de información debe de ser garantizada, </a:t>
            </a:r>
            <a:r>
              <a:rPr lang="es-ES" sz="1400" b="1" dirty="0">
                <a:latin typeface="Montserrat" panose="00000500000000000000" pitchFamily="2" charset="0"/>
                <a:cs typeface="Montserrat" panose="00000500000000000000" pitchFamily="2" charset="0"/>
              </a:rPr>
              <a:t>ya que no es solo una limitación al derecho de acceso a la información, sino que se trata también de un derecho fundamental</a:t>
            </a:r>
            <a:r>
              <a:rPr lang="es-ES" sz="1400" dirty="0">
                <a:latin typeface="Montserrat" panose="00000500000000000000" pitchFamily="2" charset="0"/>
                <a:cs typeface="Montserrat" panose="00000500000000000000" pitchFamily="2" charset="0"/>
              </a:rPr>
              <a:t>, el de la protección a los datos personales.</a:t>
            </a:r>
          </a:p>
          <a:p>
            <a:r>
              <a:rPr lang="es-ES" sz="1200" dirty="0">
                <a:latin typeface="Montserrat" panose="00000500000000000000" pitchFamily="2" charset="0"/>
                <a:cs typeface="Montserrat" panose="00000500000000000000" pitchFamily="2" charset="0"/>
              </a:rPr>
              <a:t>También, es información confidencial los secretos bancario, fiduciario, industrial, comercial, fiscal, bursátil y postal, cuya titularidad corresponda a particulares, sujetos de derecho internacional o a sujetos obligados cuando </a:t>
            </a:r>
            <a:r>
              <a:rPr lang="es-ES" sz="1200" b="1" dirty="0">
                <a:latin typeface="Montserrat" panose="00000500000000000000" pitchFamily="2" charset="0"/>
                <a:cs typeface="Montserrat" panose="00000500000000000000" pitchFamily="2" charset="0"/>
              </a:rPr>
              <a:t>no involucren el ejercicio de recursos públicos</a:t>
            </a:r>
            <a:r>
              <a:rPr lang="es-ES" sz="1200" dirty="0">
                <a:latin typeface="Montserrat" panose="00000500000000000000" pitchFamily="2" charset="0"/>
                <a:cs typeface="Montserrat" panose="00000500000000000000" pitchFamily="2" charset="0"/>
              </a:rPr>
              <a:t>.</a:t>
            </a:r>
            <a:endParaRPr lang="en-US" sz="1200" dirty="0">
              <a:latin typeface="Montserrat" panose="00000500000000000000" pitchFamily="2" charset="0"/>
              <a:cs typeface="Montserrat" panose="00000500000000000000" pitchFamily="2" charset="0"/>
            </a:endParaRPr>
          </a:p>
          <a:p>
            <a:endParaRPr lang="en-US" sz="1200" dirty="0">
              <a:latin typeface="Montserrat" panose="00000500000000000000" pitchFamily="2" charset="0"/>
              <a:cs typeface="Montserrat" panose="000005000000000000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8443" y="420896"/>
            <a:ext cx="10515600" cy="3770652"/>
          </a:xfrm>
        </p:spPr>
        <p:txBody>
          <a:bodyPr>
            <a:normAutofit/>
          </a:bodyPr>
          <a:lstStyle/>
          <a:p>
            <a:pPr marL="0" indent="0" algn="ctr">
              <a:buNone/>
            </a:pPr>
            <a:r>
              <a:rPr lang="es-MX" sz="1800" dirty="0">
                <a:latin typeface="Montserrat" panose="00000500000000000000" pitchFamily="2" charset="0"/>
                <a:cs typeface="Montserrat" panose="00000500000000000000" pitchFamily="2" charset="0"/>
              </a:rPr>
              <a:t>El art. 3 fracción VI de la Ley General de Responsabilidades Administrativas, menciona que se entiende por </a:t>
            </a:r>
            <a:r>
              <a:rPr lang="es-MX" sz="1800" u="sng" dirty="0">
                <a:latin typeface="Montserrat" panose="00000500000000000000" pitchFamily="2" charset="0"/>
                <a:cs typeface="Montserrat" panose="00000500000000000000" pitchFamily="2" charset="0"/>
              </a:rPr>
              <a:t>conflicto de interés</a:t>
            </a:r>
          </a:p>
          <a:p>
            <a:pPr marL="0" indent="0" algn="ctr">
              <a:buNone/>
            </a:pPr>
            <a:r>
              <a:rPr lang="es-MX" sz="1800" dirty="0">
                <a:solidFill>
                  <a:srgbClr val="B38E5D"/>
                </a:solidFill>
                <a:latin typeface="Montserrat" panose="00000500000000000000" pitchFamily="2" charset="0"/>
                <a:cs typeface="Montserrat" panose="00000500000000000000" pitchFamily="2" charset="0"/>
              </a:rPr>
              <a:t> “</a:t>
            </a:r>
            <a:r>
              <a:rPr lang="es-MX" sz="1800" b="1" dirty="0">
                <a:solidFill>
                  <a:srgbClr val="B38E5D"/>
                </a:solidFill>
                <a:latin typeface="Montserrat" panose="00000500000000000000" pitchFamily="2" charset="0"/>
                <a:cs typeface="Montserrat" panose="00000500000000000000" pitchFamily="2" charset="0"/>
              </a:rPr>
              <a:t>La posible afectación del desempeño imparcial y objetivo de las funciones de los servidores públicos en razón de intereses personales, familiares o de negocios</a:t>
            </a:r>
            <a:r>
              <a:rPr lang="es-MX" sz="1800" dirty="0">
                <a:solidFill>
                  <a:srgbClr val="B38E5D"/>
                </a:solidFill>
                <a:latin typeface="Montserrat" panose="00000500000000000000" pitchFamily="2" charset="0"/>
                <a:cs typeface="Montserrat" panose="00000500000000000000" pitchFamily="2" charset="0"/>
              </a:rPr>
              <a:t>”</a:t>
            </a:r>
          </a:p>
        </p:txBody>
      </p:sp>
      <p:pic>
        <p:nvPicPr>
          <p:cNvPr id="1026" name="Picture 2" descr="/cms/uploads/image/file/339979/ImgContenidoCI.png"/>
          <p:cNvPicPr>
            <a:picLocks noChangeAspect="1" noChangeArrowheads="1"/>
          </p:cNvPicPr>
          <p:nvPr/>
        </p:nvPicPr>
        <p:blipFill rotWithShape="1">
          <a:blip r:embed="rId2">
            <a:extLst>
              <a:ext uri="{28A0092B-C50C-407E-A947-70E740481C1C}">
                <a14:useLocalDpi xmlns:a14="http://schemas.microsoft.com/office/drawing/2010/main" val="0"/>
              </a:ext>
            </a:extLst>
          </a:blip>
          <a:srcRect t="3305" b="7282"/>
          <a:stretch>
            <a:fillRect/>
          </a:stretch>
        </p:blipFill>
        <p:spPr bwMode="auto">
          <a:xfrm>
            <a:off x="311200" y="1974574"/>
            <a:ext cx="5950681" cy="3220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0"/>
            <a:ext cx="4678017" cy="5521029"/>
          </a:xfrm>
          <a:prstGeom prst="rect">
            <a:avLst/>
          </a:prstGeom>
        </p:spPr>
      </p:pic>
      <p:sp>
        <p:nvSpPr>
          <p:cNvPr id="6" name="Rectángulo 5"/>
          <p:cNvSpPr/>
          <p:nvPr/>
        </p:nvSpPr>
        <p:spPr>
          <a:xfrm>
            <a:off x="6292042" y="230639"/>
            <a:ext cx="3815255" cy="4524315"/>
          </a:xfrm>
          <a:prstGeom prst="rect">
            <a:avLst/>
          </a:prstGeom>
        </p:spPr>
        <p:txBody>
          <a:bodyPr wrap="square">
            <a:spAutoFit/>
          </a:bodyPr>
          <a:lstStyle/>
          <a:p>
            <a:r>
              <a:rPr lang="es-MX" sz="1600" dirty="0">
                <a:solidFill>
                  <a:srgbClr val="B68400"/>
                </a:solidFill>
                <a:latin typeface="Montserrat" panose="00000500000000000000" pitchFamily="2" charset="0"/>
              </a:rPr>
              <a:t>Quincuagésimo primero. </a:t>
            </a:r>
          </a:p>
          <a:p>
            <a:endParaRPr lang="es-MX" sz="1600" dirty="0">
              <a:solidFill>
                <a:srgbClr val="B68400"/>
              </a:solidFill>
              <a:latin typeface="Montserrat" panose="00000500000000000000" pitchFamily="2" charset="0"/>
            </a:endParaRPr>
          </a:p>
          <a:p>
            <a:r>
              <a:rPr lang="es-MX" sz="1600" dirty="0">
                <a:solidFill>
                  <a:srgbClr val="B68400"/>
                </a:solidFill>
                <a:latin typeface="Montserrat" panose="00000500000000000000" pitchFamily="2" charset="0"/>
              </a:rPr>
              <a:t>La leyenda en los documentos clasificados indicará: </a:t>
            </a:r>
          </a:p>
          <a:p>
            <a:endParaRPr lang="es-MX" sz="1600" dirty="0">
              <a:solidFill>
                <a:srgbClr val="B68400"/>
              </a:solidFill>
              <a:latin typeface="Montserrat" panose="00000500000000000000" pitchFamily="2" charset="0"/>
            </a:endParaRPr>
          </a:p>
          <a:p>
            <a:pPr marL="400050" indent="-400050">
              <a:buAutoNum type="romanUcPeriod"/>
            </a:pPr>
            <a:r>
              <a:rPr lang="es-MX" sz="160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600" dirty="0">
                <a:solidFill>
                  <a:srgbClr val="B68400"/>
                </a:solidFill>
                <a:latin typeface="Montserrat" panose="00000500000000000000" pitchFamily="2" charset="0"/>
              </a:rPr>
              <a:t>El nombre del área; </a:t>
            </a:r>
          </a:p>
          <a:p>
            <a:pPr marL="400050" indent="-400050">
              <a:buAutoNum type="romanUcPeriod"/>
            </a:pPr>
            <a:r>
              <a:rPr lang="es-MX" sz="1600" dirty="0">
                <a:solidFill>
                  <a:srgbClr val="B68400"/>
                </a:solidFill>
                <a:latin typeface="Montserrat" panose="00000500000000000000" pitchFamily="2" charset="0"/>
              </a:rPr>
              <a:t>La palabra reservado o confidencial; </a:t>
            </a:r>
          </a:p>
          <a:p>
            <a:pPr marL="400050" indent="-400050">
              <a:buAutoNum type="romanUcPeriod"/>
            </a:pPr>
            <a:r>
              <a:rPr lang="es-MX" sz="160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600" dirty="0">
                <a:solidFill>
                  <a:srgbClr val="B68400"/>
                </a:solidFill>
                <a:latin typeface="Montserrat" panose="00000500000000000000" pitchFamily="2" charset="0"/>
              </a:rPr>
              <a:t>El fundamento legal; </a:t>
            </a:r>
          </a:p>
          <a:p>
            <a:pPr marL="400050" indent="-400050">
              <a:buAutoNum type="romanUcPeriod"/>
            </a:pPr>
            <a:r>
              <a:rPr lang="es-MX" sz="1600" dirty="0">
                <a:solidFill>
                  <a:srgbClr val="B68400"/>
                </a:solidFill>
                <a:latin typeface="Montserrat" panose="00000500000000000000" pitchFamily="2" charset="0"/>
              </a:rPr>
              <a:t>El periodo de reserva, y </a:t>
            </a:r>
          </a:p>
          <a:p>
            <a:pPr marL="400050" indent="-400050">
              <a:buAutoNum type="romanUcPeriod"/>
            </a:pPr>
            <a:r>
              <a:rPr lang="es-MX" sz="1600" dirty="0">
                <a:solidFill>
                  <a:srgbClr val="B68400"/>
                </a:solidFill>
                <a:latin typeface="Montserrat" panose="00000500000000000000" pitchFamily="2" charset="0"/>
              </a:rPr>
              <a:t>La rúbrica del titular del área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6482" y="582468"/>
            <a:ext cx="8134598" cy="5015865"/>
          </a:xfrm>
          <a:prstGeom prst="rect">
            <a:avLst/>
          </a:prstGeom>
        </p:spPr>
        <p:txBody>
          <a:bodyPr wrap="square">
            <a:spAutoFit/>
          </a:bodyPr>
          <a:lstStyle/>
          <a:p>
            <a:pPr algn="ctr"/>
            <a:endParaRPr lang="es-MX" sz="3200" b="1" dirty="0">
              <a:solidFill>
                <a:srgbClr val="03BDAB"/>
              </a:solidFill>
              <a:latin typeface="Montserrat" panose="00000500000000000000" pitchFamily="2" charset="0"/>
              <a:cs typeface="Arial" panose="020B0604020202020204" pitchFamily="34" charset="0"/>
            </a:endParaRPr>
          </a:p>
          <a:p>
            <a:pPr algn="ctr"/>
            <a:r>
              <a:rPr lang="es-MX" sz="3200" b="1" dirty="0">
                <a:solidFill>
                  <a:srgbClr val="03BDAB"/>
                </a:solidFill>
                <a:latin typeface="Montserrat" panose="00000500000000000000" pitchFamily="2" charset="0"/>
                <a:cs typeface="Arial" panose="020B0604020202020204" pitchFamily="34" charset="0"/>
              </a:rPr>
              <a:t> </a:t>
            </a:r>
          </a:p>
          <a:p>
            <a:pPr algn="ctr"/>
            <a:endParaRPr lang="es-MX" sz="1600" b="1" dirty="0">
              <a:latin typeface="Montserrat" panose="00000500000000000000" pitchFamily="2" charset="0"/>
              <a:cs typeface="Arial" panose="020B0604020202020204" pitchFamily="34" charset="0"/>
            </a:endParaRPr>
          </a:p>
          <a:p>
            <a:pPr algn="ctr"/>
            <a:r>
              <a:rPr lang="es-MX" sz="1600" b="1" dirty="0">
                <a:latin typeface="Montserrat" panose="00000500000000000000" pitchFamily="2" charset="0"/>
                <a:cs typeface="Arial" panose="020B0604020202020204" pitchFamily="34" charset="0"/>
              </a:rPr>
              <a:t>MTRO. FÉLIX DÍAZ VILLALOBOS</a:t>
            </a:r>
          </a:p>
          <a:p>
            <a:pPr algn="ctr"/>
            <a:r>
              <a:rPr lang="es-MX" sz="1600" b="1" dirty="0">
                <a:latin typeface="Montserrat" panose="00000500000000000000" pitchFamily="2" charset="0"/>
                <a:cs typeface="Arial" panose="020B0604020202020204" pitchFamily="34" charset="0"/>
              </a:rPr>
              <a:t>Correo: transparencia.secoes@qroo.gob.mx /</a:t>
            </a:r>
          </a:p>
          <a:p>
            <a:pPr algn="ctr"/>
            <a:r>
              <a:rPr lang="es-MX" sz="1600" b="1" dirty="0">
                <a:latin typeface="Montserrat" panose="00000500000000000000" pitchFamily="2" charset="0"/>
                <a:cs typeface="Arial" panose="020B0604020202020204" pitchFamily="34" charset="0"/>
              </a:rPr>
              <a:t>transparencia.sabgob@gmail.com</a:t>
            </a:r>
          </a:p>
          <a:p>
            <a:pPr algn="ctr"/>
            <a:endParaRPr lang="es-MX" sz="1600" b="1" dirty="0">
              <a:latin typeface="Montserrat" panose="00000500000000000000" pitchFamily="2" charset="0"/>
              <a:cs typeface="Arial" panose="020B0604020202020204" pitchFamily="34" charset="0"/>
            </a:endParaRPr>
          </a:p>
          <a:p>
            <a:pPr algn="ctr"/>
            <a:r>
              <a:rPr lang="es-MX" sz="1600" b="1" dirty="0">
                <a:latin typeface="Montserrat" panose="00000500000000000000" pitchFamily="2" charset="0"/>
                <a:cs typeface="Arial" panose="020B0604020202020204" pitchFamily="34" charset="0"/>
              </a:rPr>
              <a:t>COORDINACIÓN GENERAL DE TRANSPARENCIA Y ACCESO A LA INFORMACIÓN</a:t>
            </a:r>
          </a:p>
          <a:p>
            <a:pPr algn="ctr"/>
            <a:r>
              <a:rPr lang="es-MX" sz="1600" dirty="0">
                <a:latin typeface="Montserrat" panose="00000500000000000000" pitchFamily="2" charset="0"/>
                <a:cs typeface="Arial" panose="020B0604020202020204" pitchFamily="34" charset="0"/>
              </a:rPr>
              <a:t>DIRECCION:  AV. 16 DE SEPTIEMBRE No.95 ENTRE PLUTARCO ELIAS CALLES E </a:t>
            </a:r>
          </a:p>
          <a:p>
            <a:pPr algn="ctr"/>
            <a:r>
              <a:rPr lang="es-MX" sz="1600" dirty="0">
                <a:latin typeface="Montserrat" panose="00000500000000000000" pitchFamily="2" charset="0"/>
                <a:cs typeface="Arial" panose="020B0604020202020204" pitchFamily="34" charset="0"/>
              </a:rPr>
              <a:t>IGNACION ZARAGOZA</a:t>
            </a:r>
          </a:p>
          <a:p>
            <a:pPr algn="ctr"/>
            <a:r>
              <a:rPr lang="es-MX" sz="1600" dirty="0">
                <a:latin typeface="Montserrat" panose="00000500000000000000" pitchFamily="2" charset="0"/>
                <a:cs typeface="Arial" panose="020B0604020202020204" pitchFamily="34" charset="0"/>
              </a:rPr>
              <a:t>COLONIA: CENTRO C.P. 77090</a:t>
            </a:r>
          </a:p>
          <a:p>
            <a:pPr algn="ctr"/>
            <a:r>
              <a:rPr lang="es-MX" sz="1600" dirty="0">
                <a:latin typeface="Montserrat" panose="00000500000000000000" pitchFamily="2" charset="0"/>
                <a:cs typeface="Arial" panose="020B0604020202020204" pitchFamily="34" charset="0"/>
              </a:rPr>
              <a:t>CHETUMAL, QUINTANA ROO, MÉXICO</a:t>
            </a:r>
          </a:p>
          <a:p>
            <a:pPr algn="ctr"/>
            <a:r>
              <a:rPr lang="es-MX" sz="1600" dirty="0">
                <a:latin typeface="Montserrat" panose="00000500000000000000" pitchFamily="2" charset="0"/>
                <a:cs typeface="Arial" panose="020B0604020202020204" pitchFamily="34" charset="0"/>
              </a:rPr>
              <a:t>TEL.: (983) 129  3258</a:t>
            </a:r>
          </a:p>
          <a:p>
            <a:pPr algn="ctr"/>
            <a:r>
              <a:rPr lang="es-MX" sz="1600" dirty="0">
                <a:latin typeface="Montserrat" panose="00000500000000000000" pitchFamily="2" charset="0"/>
                <a:cs typeface="Arial" panose="020B0604020202020204" pitchFamily="34" charset="0"/>
              </a:rPr>
              <a:t>Página Web: transparencia.qroo.gob.mx</a:t>
            </a:r>
          </a:p>
          <a:p>
            <a:pPr algn="ctr"/>
            <a:endParaRPr lang="es-MX" sz="1600" b="1" dirty="0">
              <a:latin typeface="Arial" panose="020B0604020202020204" pitchFamily="34" charset="0"/>
              <a:cs typeface="Arial" panose="020B0604020202020204" pitchFamily="34" charset="0"/>
            </a:endParaRPr>
          </a:p>
          <a:p>
            <a:pPr algn="ctr"/>
            <a:endParaRPr lang="es-MX" sz="1600" b="1" dirty="0"/>
          </a:p>
        </p:txBody>
      </p:sp>
      <p:sp>
        <p:nvSpPr>
          <p:cNvPr id="3" name="3 CuadroTexto"/>
          <p:cNvSpPr txBox="1"/>
          <p:nvPr/>
        </p:nvSpPr>
        <p:spPr>
          <a:xfrm>
            <a:off x="4897755" y="1292860"/>
            <a:ext cx="5688965" cy="460375"/>
          </a:xfrm>
          <a:prstGeom prst="rect">
            <a:avLst/>
          </a:prstGeom>
          <a:noFill/>
        </p:spPr>
        <p:txBody>
          <a:bodyPr wrap="square" rtlCol="0">
            <a:spAutoFit/>
          </a:bodyPr>
          <a:lstStyle/>
          <a:p>
            <a:pPr algn="ctr"/>
            <a:r>
              <a:rPr lang="es-MX" sz="2400" b="1" dirty="0">
                <a:solidFill>
                  <a:srgbClr val="B38E5D"/>
                </a:solidFill>
                <a:latin typeface="Montserrat" panose="00000500000000000000" pitchFamily="2" charset="0"/>
              </a:rPr>
              <a:t>Protección de Datos Personales</a:t>
            </a:r>
            <a:endParaRPr lang="es-ES" sz="2400" b="1" dirty="0">
              <a:solidFill>
                <a:srgbClr val="B38E5D"/>
              </a:solidFill>
              <a:latin typeface="Montserrat" panose="00000500000000000000" pitchFamily="2" charset="0"/>
              <a:cs typeface="Arial" panose="020B0604020202020204" pitchFamily="34" charset="0"/>
            </a:endParaRPr>
          </a:p>
        </p:txBody>
      </p:sp>
      <p:sp>
        <p:nvSpPr>
          <p:cNvPr id="4" name="Título 3"/>
          <p:cNvSpPr>
            <a:spLocks noGrp="1"/>
          </p:cNvSpPr>
          <p:nvPr>
            <p:ph type="title"/>
          </p:nvPr>
        </p:nvSpPr>
        <p:spPr>
          <a:xfrm>
            <a:off x="3762499" y="881755"/>
            <a:ext cx="7772400" cy="779464"/>
          </a:xfrm>
        </p:spPr>
        <p:txBody>
          <a:bodyPr>
            <a:normAutofit fontScale="90000"/>
          </a:bodyPr>
          <a:lstStyle/>
          <a:p>
            <a:r>
              <a:rPr lang="es-MX" dirty="0">
                <a:cs typeface="Arial" panose="020B0604020202020204" pitchFamily="34" charset="0"/>
              </a:rPr>
              <a:t>MUCHAS GRACIAS POR SU ATENCIÓN</a:t>
            </a:r>
            <a:br>
              <a:rPr lang="es-MX" dirty="0">
                <a:cs typeface="Arial" panose="020B0604020202020204" pitchFamily="34" charset="0"/>
              </a:rPr>
            </a:b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85"/>
            <a:ext cx="10515600" cy="779464"/>
          </a:xfrm>
        </p:spPr>
        <p:txBody>
          <a:bodyPr>
            <a:normAutofit/>
          </a:bodyPr>
          <a:lstStyle/>
          <a:p>
            <a:pPr algn="ctr"/>
            <a:r>
              <a:rPr lang="es-MX" sz="2400" dirty="0">
                <a:solidFill>
                  <a:srgbClr val="C00000"/>
                </a:solidFill>
                <a:latin typeface="Montserrat" panose="00000500000000000000" pitchFamily="2" charset="0"/>
                <a:cs typeface="Montserrat" panose="00000500000000000000" pitchFamily="2" charset="0"/>
              </a:rPr>
              <a:t>Test de proporcionalidad </a:t>
            </a:r>
          </a:p>
        </p:txBody>
      </p:sp>
      <p:graphicFrame>
        <p:nvGraphicFramePr>
          <p:cNvPr id="5" name="Marcador de contenido 4"/>
          <p:cNvGraphicFramePr>
            <a:graphicFrameLocks noGrp="1"/>
          </p:cNvGraphicFramePr>
          <p:nvPr>
            <p:ph idx="1"/>
          </p:nvPr>
        </p:nvGraphicFramePr>
        <p:xfrm>
          <a:off x="838200" y="845571"/>
          <a:ext cx="10515600"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510429" y="4683314"/>
            <a:ext cx="5605670" cy="830997"/>
          </a:xfrm>
          <a:prstGeom prst="rect">
            <a:avLst/>
          </a:prstGeom>
          <a:noFill/>
        </p:spPr>
        <p:txBody>
          <a:bodyPr wrap="square" rtlCol="0">
            <a:spAutoFit/>
          </a:bodyPr>
          <a:lstStyle/>
          <a:p>
            <a:pPr algn="just"/>
            <a:r>
              <a:rPr lang="es-MX" sz="1200" b="1" dirty="0">
                <a:latin typeface="Montserrat" panose="00000500000000000000" pitchFamily="2" charset="0"/>
              </a:rPr>
              <a:t>Prueba de daño: Debe demostrarse un daño sustancial a intereses protegidos y que ese daño es mayor al interés público del acceso a la información; además de que la protección de esos intereses no pueda alcanzarse por un medio menos restrictivo.</a:t>
            </a:r>
          </a:p>
        </p:txBody>
      </p:sp>
      <p:pic>
        <p:nvPicPr>
          <p:cNvPr id="16386" name="Picture 2" descr="http://www.pcil.cl/en/files/2013/01/imagen-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4106" y="3919517"/>
            <a:ext cx="1043246" cy="696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410"/>
            <a:ext cx="10515600" cy="964565"/>
          </a:xfrm>
        </p:spPr>
        <p:txBody>
          <a:bodyPr>
            <a:normAutofit/>
          </a:bodyPr>
          <a:lstStyle/>
          <a:p>
            <a:pPr algn="ctr"/>
            <a:r>
              <a:rPr lang="es-ES" sz="2700" dirty="0">
                <a:solidFill>
                  <a:srgbClr val="C00000"/>
                </a:solidFill>
                <a:latin typeface="Montserrat" panose="00000500000000000000" pitchFamily="2" charset="0"/>
                <a:cs typeface="Montserrat" panose="00000500000000000000" pitchFamily="2" charset="0"/>
              </a:rPr>
              <a:t>Reglas previas para la clasificación de la información</a:t>
            </a:r>
          </a:p>
        </p:txBody>
      </p:sp>
      <p:sp>
        <p:nvSpPr>
          <p:cNvPr id="3" name="Marcador de contenido 2"/>
          <p:cNvSpPr>
            <a:spLocks noGrp="1"/>
          </p:cNvSpPr>
          <p:nvPr>
            <p:ph idx="1"/>
          </p:nvPr>
        </p:nvSpPr>
        <p:spPr>
          <a:xfrm>
            <a:off x="838200" y="1070251"/>
            <a:ext cx="10515600" cy="3770652"/>
          </a:xfrm>
        </p:spPr>
        <p:txBody>
          <a:bodyPr>
            <a:normAutofit/>
          </a:bodyPr>
          <a:lstStyle/>
          <a:p>
            <a:r>
              <a:rPr lang="es-ES" sz="2000" b="1" dirty="0">
                <a:solidFill>
                  <a:schemeClr val="tx1"/>
                </a:solidFill>
                <a:latin typeface="Montserrat" panose="00000500000000000000" pitchFamily="2" charset="0"/>
                <a:cs typeface="Montserrat" panose="00000500000000000000" pitchFamily="2" charset="0"/>
              </a:rPr>
              <a:t>No</a:t>
            </a:r>
            <a:r>
              <a:rPr lang="es-ES" sz="2000" dirty="0">
                <a:solidFill>
                  <a:schemeClr val="tx1"/>
                </a:solidFill>
                <a:latin typeface="Montserrat" panose="00000500000000000000" pitchFamily="2" charset="0"/>
                <a:cs typeface="Montserrat" panose="00000500000000000000" pitchFamily="2" charset="0"/>
              </a:rPr>
              <a:t> se pueden emitir acuerdos de clasificación de carácter general ni particular.</a:t>
            </a:r>
          </a:p>
          <a:p>
            <a:r>
              <a:rPr lang="es-ES" sz="2000" b="1" dirty="0">
                <a:solidFill>
                  <a:schemeClr val="tx1"/>
                </a:solidFill>
                <a:latin typeface="Montserrat" panose="00000500000000000000" pitchFamily="2" charset="0"/>
                <a:cs typeface="Montserrat" panose="00000500000000000000" pitchFamily="2" charset="0"/>
              </a:rPr>
              <a:t>No</a:t>
            </a:r>
            <a:r>
              <a:rPr lang="es-ES" sz="2000" dirty="0">
                <a:solidFill>
                  <a:schemeClr val="tx1"/>
                </a:solidFill>
                <a:latin typeface="Montserrat" panose="00000500000000000000" pitchFamily="2" charset="0"/>
                <a:cs typeface="Montserrat" panose="00000500000000000000" pitchFamily="2" charset="0"/>
              </a:rPr>
              <a:t> se clasifica la información antes de que se genere.</a:t>
            </a:r>
          </a:p>
          <a:p>
            <a:r>
              <a:rPr lang="es-ES" sz="2000" b="1" dirty="0">
                <a:solidFill>
                  <a:schemeClr val="tx1"/>
                </a:solidFill>
                <a:latin typeface="Montserrat" panose="00000500000000000000" pitchFamily="2" charset="0"/>
                <a:cs typeface="Montserrat" panose="00000500000000000000" pitchFamily="2" charset="0"/>
              </a:rPr>
              <a:t>No</a:t>
            </a:r>
            <a:r>
              <a:rPr lang="es-ES" sz="2000" dirty="0">
                <a:solidFill>
                  <a:schemeClr val="tx1"/>
                </a:solidFill>
                <a:latin typeface="Montserrat" panose="00000500000000000000" pitchFamily="2" charset="0"/>
                <a:cs typeface="Montserrat" panose="00000500000000000000" pitchFamily="2" charset="0"/>
              </a:rPr>
              <a:t> se puede omitir la información de obligaciones de transparencia en versiones públicas.</a:t>
            </a:r>
          </a:p>
          <a:p>
            <a:pPr marL="0" indent="0">
              <a:buNone/>
            </a:pPr>
            <a:endParaRPr lang="es-ES" dirty="0">
              <a:solidFill>
                <a:schemeClr val="tx1"/>
              </a:solidFill>
            </a:endParaRPr>
          </a:p>
          <a:p>
            <a:pPr marL="0" indent="0">
              <a:buNone/>
            </a:pPr>
            <a:endParaRPr lang="en-US"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28" y="2769823"/>
            <a:ext cx="6165917" cy="18338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040" y="0"/>
            <a:ext cx="10906760" cy="1131570"/>
          </a:xfrm>
        </p:spPr>
        <p:txBody>
          <a:bodyPr>
            <a:noAutofit/>
          </a:bodyPr>
          <a:lstStyle/>
          <a:p>
            <a:r>
              <a:rPr lang="es-ES" sz="1600" dirty="0">
                <a:latin typeface="Montserrat" panose="00000500000000000000" pitchFamily="2" charset="0"/>
                <a:cs typeface="Montserrat" panose="00000500000000000000" pitchFamily="2" charset="0"/>
              </a:rPr>
              <a:t>CAUSALES DE RESERVA DE INFORMACIÓN</a:t>
            </a:r>
            <a:br>
              <a:rPr lang="es-ES" sz="1600" dirty="0">
                <a:latin typeface="Montserrat" panose="00000500000000000000" pitchFamily="2" charset="0"/>
                <a:cs typeface="Montserrat" panose="00000500000000000000" pitchFamily="2" charset="0"/>
              </a:rPr>
            </a:br>
            <a:r>
              <a:rPr lang="es-ES" sz="1600" dirty="0">
                <a:latin typeface="Montserrat" panose="00000500000000000000" pitchFamily="2" charset="0"/>
                <a:cs typeface="Montserrat" panose="00000500000000000000" pitchFamily="2" charset="0"/>
              </a:rPr>
              <a:t/>
            </a:r>
            <a:br>
              <a:rPr lang="es-ES" sz="1600" dirty="0">
                <a:latin typeface="Montserrat" panose="00000500000000000000" pitchFamily="2" charset="0"/>
                <a:cs typeface="Montserrat" panose="00000500000000000000" pitchFamily="2" charset="0"/>
              </a:rPr>
            </a:br>
            <a:r>
              <a:rPr lang="es-ES" sz="1600" dirty="0">
                <a:solidFill>
                  <a:srgbClr val="B38E5D"/>
                </a:solidFill>
                <a:latin typeface="Montserrat" panose="00000500000000000000" pitchFamily="2" charset="0"/>
                <a:cs typeface="Montserrat" panose="00000500000000000000" pitchFamily="2" charset="0"/>
              </a:rPr>
              <a:t>El artículo 134 de la Ley de Transparencia, y Acceso a la Información Pública para el Estado de Quintana Roo, señala los supuestos (causales). Como información reservada podrá clasificarse aquella cuya publicación:</a:t>
            </a:r>
            <a:endParaRPr lang="en-US" sz="1600" dirty="0">
              <a:solidFill>
                <a:srgbClr val="B38E5D"/>
              </a:solidFill>
              <a:latin typeface="Montserrat" panose="00000500000000000000" pitchFamily="2" charset="0"/>
              <a:cs typeface="Montserrat" panose="00000500000000000000" pitchFamily="2" charset="0"/>
            </a:endParaRPr>
          </a:p>
        </p:txBody>
      </p:sp>
      <p:sp>
        <p:nvSpPr>
          <p:cNvPr id="3" name="Marcador de contenido 2"/>
          <p:cNvSpPr>
            <a:spLocks noGrp="1"/>
          </p:cNvSpPr>
          <p:nvPr>
            <p:ph idx="1"/>
          </p:nvPr>
        </p:nvSpPr>
        <p:spPr>
          <a:xfrm>
            <a:off x="356346" y="1255782"/>
            <a:ext cx="9038680" cy="3770652"/>
          </a:xfrm>
        </p:spPr>
        <p:txBody>
          <a:bodyPr>
            <a:normAutofit lnSpcReduction="10000"/>
          </a:bodyPr>
          <a:lstStyle/>
          <a:p>
            <a:pPr marL="0" indent="0">
              <a:buNone/>
            </a:pPr>
            <a:r>
              <a:rPr lang="es-ES" sz="1600" i="1" dirty="0">
                <a:solidFill>
                  <a:schemeClr val="tx1"/>
                </a:solidFill>
                <a:latin typeface="Montserrat" panose="00000500000000000000" pitchFamily="2" charset="0"/>
                <a:cs typeface="Montserrat" panose="00000500000000000000" pitchFamily="2" charset="0"/>
              </a:rPr>
              <a:t>La que contenga las </a:t>
            </a:r>
            <a:r>
              <a:rPr lang="es-ES" sz="1600" b="1" i="1" dirty="0">
                <a:solidFill>
                  <a:schemeClr val="tx1"/>
                </a:solidFill>
                <a:latin typeface="Montserrat" panose="00000500000000000000" pitchFamily="2" charset="0"/>
                <a:cs typeface="Montserrat" panose="00000500000000000000" pitchFamily="2" charset="0"/>
              </a:rPr>
              <a:t>opiniones, recomendaciones o puntos de vista</a:t>
            </a:r>
            <a:r>
              <a:rPr lang="es-ES" sz="1600" i="1" dirty="0">
                <a:solidFill>
                  <a:schemeClr val="tx1"/>
                </a:solidFill>
                <a:latin typeface="Montserrat" panose="00000500000000000000" pitchFamily="2" charset="0"/>
                <a:cs typeface="Montserrat" panose="00000500000000000000" pitchFamily="2" charset="0"/>
              </a:rPr>
              <a:t> que formen parte del </a:t>
            </a:r>
            <a:r>
              <a:rPr lang="es-ES" sz="1600" b="1" i="1" dirty="0">
                <a:solidFill>
                  <a:schemeClr val="tx1"/>
                </a:solidFill>
                <a:latin typeface="Montserrat" panose="00000500000000000000" pitchFamily="2" charset="0"/>
                <a:cs typeface="Montserrat" panose="00000500000000000000" pitchFamily="2" charset="0"/>
              </a:rPr>
              <a:t>proceso deliberativo</a:t>
            </a:r>
            <a:r>
              <a:rPr lang="es-ES" sz="1600" i="1" dirty="0">
                <a:solidFill>
                  <a:schemeClr val="tx1"/>
                </a:solidFill>
                <a:latin typeface="Montserrat" panose="00000500000000000000" pitchFamily="2" charset="0"/>
                <a:cs typeface="Montserrat" panose="00000500000000000000" pitchFamily="2" charset="0"/>
              </a:rPr>
              <a:t> de los servidores públicos, hasta en tanto no sea adoptada la decisión definitiva, la cual deberá estar documentada; Fracción VI</a:t>
            </a:r>
          </a:p>
          <a:p>
            <a:pPr marL="0" indent="0">
              <a:buNone/>
            </a:pPr>
            <a:endParaRPr lang="es-ES" sz="1600" i="1" dirty="0">
              <a:latin typeface="Montserrat" panose="00000500000000000000" pitchFamily="2" charset="0"/>
              <a:cs typeface="Montserrat" panose="00000500000000000000" pitchFamily="2" charset="0"/>
            </a:endParaRPr>
          </a:p>
          <a:p>
            <a:pPr marL="0" indent="0">
              <a:buNone/>
            </a:pPr>
            <a:r>
              <a:rPr lang="es-ES" sz="1600" dirty="0">
                <a:latin typeface="Montserrat" panose="00000500000000000000" pitchFamily="2" charset="0"/>
                <a:cs typeface="Montserrat" panose="00000500000000000000" pitchFamily="2" charset="0"/>
              </a:rPr>
              <a:t>Para tal efecto, el sujeto obligado deberá acreditar lo siguiente:</a:t>
            </a:r>
          </a:p>
          <a:p>
            <a:pPr marL="0" indent="0">
              <a:buNone/>
            </a:pPr>
            <a:endParaRPr lang="es-ES" sz="1600" dirty="0">
              <a:latin typeface="Montserrat" panose="00000500000000000000" pitchFamily="2" charset="0"/>
              <a:cs typeface="Montserrat" panose="00000500000000000000" pitchFamily="2" charset="0"/>
            </a:endParaRPr>
          </a:p>
          <a:p>
            <a:r>
              <a:rPr lang="es-ES" sz="1600" dirty="0">
                <a:solidFill>
                  <a:schemeClr val="tx1"/>
                </a:solidFill>
                <a:latin typeface="Montserrat" panose="00000500000000000000" pitchFamily="2" charset="0"/>
                <a:cs typeface="Montserrat" panose="00000500000000000000" pitchFamily="2" charset="0"/>
              </a:rPr>
              <a:t>Que exista un proceso deliberativo en curso, precisando la fecha de inicio;</a:t>
            </a:r>
          </a:p>
          <a:p>
            <a:r>
              <a:rPr lang="es-ES" sz="1600" dirty="0">
                <a:solidFill>
                  <a:schemeClr val="tx1"/>
                </a:solidFill>
                <a:latin typeface="Montserrat" panose="00000500000000000000" pitchFamily="2" charset="0"/>
                <a:cs typeface="Montserrat" panose="00000500000000000000" pitchFamily="2" charset="0"/>
              </a:rPr>
              <a:t>Que la información consista en opiniones, recomendaciones o puntos de vista de los servidores públicos que participan en el proceso deliberativo;</a:t>
            </a:r>
          </a:p>
          <a:p>
            <a:r>
              <a:rPr lang="es-ES" sz="1600" dirty="0">
                <a:solidFill>
                  <a:schemeClr val="tx1"/>
                </a:solidFill>
                <a:latin typeface="Montserrat" panose="00000500000000000000" pitchFamily="2" charset="0"/>
                <a:cs typeface="Montserrat" panose="00000500000000000000" pitchFamily="2" charset="0"/>
              </a:rPr>
              <a:t>Que la información se encuentre relacionada, de manera directa, con el proceso deliberativo, y</a:t>
            </a:r>
          </a:p>
          <a:p>
            <a:r>
              <a:rPr lang="es-ES" sz="1600" dirty="0">
                <a:solidFill>
                  <a:schemeClr val="tx1"/>
                </a:solidFill>
                <a:latin typeface="Montserrat" panose="00000500000000000000" pitchFamily="2" charset="0"/>
                <a:cs typeface="Montserrat" panose="00000500000000000000" pitchFamily="2" charset="0"/>
              </a:rPr>
              <a:t>Que con su difusión se pueda llegar a interrumpir, menoscabar o inhibir el diseño, negociación, determinación o implementación de los asuntos sometidos a deliberación</a:t>
            </a:r>
          </a:p>
          <a:p>
            <a:endParaRPr lang="en-US" sz="1600" dirty="0">
              <a:latin typeface="Montserrat" panose="00000500000000000000" pitchFamily="2" charset="0"/>
              <a:cs typeface="Montserrat" panose="00000500000000000000" pitchFamily="2" charset="0"/>
            </a:endParaRPr>
          </a:p>
        </p:txBody>
      </p:sp>
      <p:pic>
        <p:nvPicPr>
          <p:cNvPr id="4" name="Imagen 3" descr="qr-code (6)"/>
          <p:cNvPicPr>
            <a:picLocks noChangeAspect="1"/>
          </p:cNvPicPr>
          <p:nvPr/>
        </p:nvPicPr>
        <p:blipFill>
          <a:blip r:embed="rId2"/>
          <a:stretch>
            <a:fillRect/>
          </a:stretch>
        </p:blipFill>
        <p:spPr>
          <a:xfrm>
            <a:off x="10180320" y="1443990"/>
            <a:ext cx="1743710" cy="1743710"/>
          </a:xfrm>
          <a:prstGeom prst="rect">
            <a:avLst/>
          </a:prstGeom>
        </p:spPr>
      </p:pic>
      <p:sp>
        <p:nvSpPr>
          <p:cNvPr id="5" name="Cuadro de texto 4"/>
          <p:cNvSpPr txBox="1"/>
          <p:nvPr/>
        </p:nvSpPr>
        <p:spPr>
          <a:xfrm>
            <a:off x="9757410" y="3187700"/>
            <a:ext cx="2254250" cy="786130"/>
          </a:xfrm>
          <a:prstGeom prst="rect">
            <a:avLst/>
          </a:prstGeom>
          <a:noFill/>
        </p:spPr>
        <p:txBody>
          <a:bodyPr wrap="square" rtlCol="0" anchor="t">
            <a:noAutofit/>
          </a:bodyPr>
          <a:lstStyle/>
          <a:p>
            <a:pPr algn="just"/>
            <a:endParaRPr lang="es-MX" sz="800" b="1" dirty="0">
              <a:solidFill>
                <a:srgbClr val="FF0000"/>
              </a:solidFill>
              <a:latin typeface="Montserrat" panose="00000500000000000000" pitchFamily="2" charset="0"/>
            </a:endParaRPr>
          </a:p>
          <a:p>
            <a:r>
              <a:rPr lang="en-US" altLang="es-MX" sz="900" b="1" dirty="0">
                <a:solidFill>
                  <a:srgbClr val="C00000"/>
                </a:solidFill>
                <a:latin typeface="Montserrat" panose="00000500000000000000" pitchFamily="2" charset="0"/>
                <a:sym typeface="+mn-ea"/>
              </a:rPr>
              <a:t>https://documentos.congresoqroo.gob.mx/leyes/L169-XVIII-20241009-L1820241009012-ley-de-transparencia-y-acceso.pdf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0345"/>
            <a:ext cx="10515600" cy="1325563"/>
          </a:xfrm>
        </p:spPr>
        <p:txBody>
          <a:bodyPr>
            <a:normAutofit/>
          </a:bodyPr>
          <a:lstStyle/>
          <a:p>
            <a:pPr algn="ctr"/>
            <a:r>
              <a:rPr lang="es-ES" sz="2400" b="1" dirty="0">
                <a:solidFill>
                  <a:schemeClr val="accent4">
                    <a:lumMod val="75000"/>
                  </a:schemeClr>
                </a:solidFill>
                <a:latin typeface="Montserrat" panose="00000500000000000000" pitchFamily="2" charset="0"/>
                <a:cs typeface="Montserrat" panose="00000500000000000000" pitchFamily="2" charset="0"/>
              </a:rPr>
              <a:t>Fracción VII Obstruya los procedimientos para fincar responsabilidad a los Servidores Públicos</a:t>
            </a:r>
          </a:p>
        </p:txBody>
      </p:sp>
      <p:sp>
        <p:nvSpPr>
          <p:cNvPr id="3" name="Marcador de contenido 2"/>
          <p:cNvSpPr>
            <a:spLocks noGrp="1"/>
          </p:cNvSpPr>
          <p:nvPr>
            <p:ph idx="1"/>
          </p:nvPr>
        </p:nvSpPr>
        <p:spPr>
          <a:xfrm>
            <a:off x="838200" y="1375052"/>
            <a:ext cx="10515600" cy="3770652"/>
          </a:xfrm>
        </p:spPr>
        <p:txBody>
          <a:bodyPr>
            <a:noAutofit/>
          </a:bodyPr>
          <a:lstStyle/>
          <a:p>
            <a:pPr marL="0" indent="0" algn="just">
              <a:buNone/>
            </a:pPr>
            <a:r>
              <a:rPr lang="es-ES" sz="2000" i="1" dirty="0">
                <a:solidFill>
                  <a:schemeClr val="tx1"/>
                </a:solidFill>
                <a:latin typeface="Montserrat" panose="00000500000000000000" pitchFamily="2" charset="0"/>
                <a:cs typeface="Montserrat" panose="00000500000000000000" pitchFamily="2" charset="0"/>
              </a:rPr>
              <a:t>Fracción </a:t>
            </a:r>
            <a:r>
              <a:rPr lang="es-ES" sz="2000" i="1" dirty="0">
                <a:latin typeface="Montserrat" panose="00000500000000000000" pitchFamily="2" charset="0"/>
                <a:cs typeface="Montserrat" panose="00000500000000000000" pitchFamily="2" charset="0"/>
              </a:rPr>
              <a:t>VII</a:t>
            </a:r>
            <a:r>
              <a:rPr lang="es-ES" sz="2000" i="1" dirty="0">
                <a:solidFill>
                  <a:schemeClr val="tx1"/>
                </a:solidFill>
                <a:latin typeface="Montserrat" panose="00000500000000000000" pitchFamily="2" charset="0"/>
                <a:cs typeface="Montserrat" panose="00000500000000000000" pitchFamily="2" charset="0"/>
              </a:rPr>
              <a:t> Obstruya los </a:t>
            </a:r>
            <a:r>
              <a:rPr lang="es-ES" sz="2000" b="1" i="1" dirty="0">
                <a:solidFill>
                  <a:schemeClr val="tx1"/>
                </a:solidFill>
                <a:latin typeface="Montserrat" panose="00000500000000000000" pitchFamily="2" charset="0"/>
                <a:cs typeface="Montserrat" panose="00000500000000000000" pitchFamily="2" charset="0"/>
              </a:rPr>
              <a:t>procedimientos para fincar responsabilidad a los Servidores Públicos</a:t>
            </a:r>
            <a:r>
              <a:rPr lang="es-ES" sz="2000" i="1" dirty="0">
                <a:solidFill>
                  <a:schemeClr val="tx1"/>
                </a:solidFill>
                <a:latin typeface="Montserrat" panose="00000500000000000000" pitchFamily="2" charset="0"/>
                <a:cs typeface="Montserrat" panose="00000500000000000000" pitchFamily="2" charset="0"/>
              </a:rPr>
              <a:t>, en tanto no se haya dictado la resolución administrativa;</a:t>
            </a:r>
          </a:p>
          <a:p>
            <a:pPr marL="0" indent="0" algn="just">
              <a:buNone/>
            </a:pPr>
            <a:endParaRPr lang="es-ES" sz="2000" i="1" dirty="0">
              <a:latin typeface="Montserrat" panose="00000500000000000000" pitchFamily="2" charset="0"/>
              <a:cs typeface="Montserrat" panose="00000500000000000000" pitchFamily="2" charset="0"/>
            </a:endParaRPr>
          </a:p>
          <a:p>
            <a:pPr algn="just"/>
            <a:r>
              <a:rPr lang="es-ES" sz="2000" dirty="0">
                <a:latin typeface="Montserrat" panose="00000500000000000000" pitchFamily="2" charset="0"/>
                <a:cs typeface="Montserrat" panose="00000500000000000000" pitchFamily="2" charset="0"/>
              </a:rPr>
              <a:t>Podrá considerarse como información reservada, aquella que </a:t>
            </a:r>
            <a:r>
              <a:rPr lang="es-ES" sz="2000" b="1" dirty="0">
                <a:latin typeface="Montserrat" panose="00000500000000000000" pitchFamily="2" charset="0"/>
                <a:cs typeface="Montserrat" panose="00000500000000000000" pitchFamily="2" charset="0"/>
              </a:rPr>
              <a:t>obstruya los procedimientos para fincar responsabilidad a los servidores públicos</a:t>
            </a:r>
            <a:r>
              <a:rPr lang="es-ES" sz="2000" dirty="0">
                <a:latin typeface="Montserrat" panose="00000500000000000000" pitchFamily="2" charset="0"/>
                <a:cs typeface="Montserrat" panose="00000500000000000000" pitchFamily="2" charset="0"/>
              </a:rPr>
              <a:t>, en tanto no se haya dictado la resolución administrativa correspondiente; para lo cual, se deberán acreditar los siguientes supuestos:</a:t>
            </a:r>
          </a:p>
          <a:p>
            <a:pPr algn="just"/>
            <a:endParaRPr lang="es-ES" sz="2000" dirty="0">
              <a:latin typeface="Montserrat" panose="00000500000000000000" pitchFamily="2" charset="0"/>
              <a:cs typeface="Montserrat" panose="00000500000000000000" pitchFamily="2" charset="0"/>
            </a:endParaRPr>
          </a:p>
          <a:p>
            <a:pPr algn="just"/>
            <a:r>
              <a:rPr lang="es-ES" sz="2000" dirty="0">
                <a:latin typeface="Montserrat" panose="00000500000000000000" pitchFamily="2" charset="0"/>
                <a:cs typeface="Montserrat" panose="00000500000000000000" pitchFamily="2" charset="0"/>
              </a:rPr>
              <a:t>Que exista un procedimiento de responsabilidad administrativa en trámite, y</a:t>
            </a:r>
          </a:p>
          <a:p>
            <a:pPr algn="just"/>
            <a:r>
              <a:rPr lang="es-ES" sz="2000" dirty="0">
                <a:latin typeface="Montserrat" panose="00000500000000000000" pitchFamily="2" charset="0"/>
                <a:cs typeface="Montserrat" panose="00000500000000000000" pitchFamily="2" charset="0"/>
              </a:rPr>
              <a:t>Que la información </a:t>
            </a:r>
            <a:r>
              <a:rPr lang="es-ES" sz="2000" b="1" dirty="0">
                <a:solidFill>
                  <a:srgbClr val="FF0000"/>
                </a:solidFill>
                <a:latin typeface="Montserrat" panose="00000500000000000000" pitchFamily="2" charset="0"/>
                <a:cs typeface="Montserrat" panose="00000500000000000000" pitchFamily="2" charset="0"/>
              </a:rPr>
              <a:t>se refiera </a:t>
            </a:r>
            <a:r>
              <a:rPr lang="es-ES" sz="2000" dirty="0">
                <a:latin typeface="Montserrat" panose="00000500000000000000" pitchFamily="2" charset="0"/>
                <a:cs typeface="Montserrat" panose="00000500000000000000" pitchFamily="2" charset="0"/>
              </a:rPr>
              <a:t>a </a:t>
            </a:r>
            <a:r>
              <a:rPr lang="es-ES" sz="2000" b="1" u="sng" dirty="0">
                <a:latin typeface="Montserrat" panose="00000500000000000000" pitchFamily="2" charset="0"/>
                <a:cs typeface="Montserrat" panose="00000500000000000000" pitchFamily="2" charset="0"/>
              </a:rPr>
              <a:t>actuaciones, diligencias y constancias propias del procedimiento de responsabilidad</a:t>
            </a:r>
            <a:r>
              <a:rPr lang="es-ES" sz="2000" dirty="0">
                <a:latin typeface="Montserrat" panose="00000500000000000000" pitchFamily="2" charset="0"/>
                <a:cs typeface="Montserrat" panose="00000500000000000000" pitchFamily="2" charset="0"/>
              </a:rPr>
              <a:t>.</a:t>
            </a:r>
          </a:p>
          <a:p>
            <a:pPr marL="0" indent="0" algn="just">
              <a:buNone/>
            </a:pPr>
            <a:endParaRPr lang="es-ES" sz="2000" dirty="0">
              <a:latin typeface="Montserrat" panose="00000500000000000000" pitchFamily="2" charset="0"/>
              <a:cs typeface="Montserrat"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solidFill>
                  <a:schemeClr val="accent4">
                    <a:lumMod val="75000"/>
                  </a:schemeClr>
                </a:solidFill>
                <a:latin typeface="Montserrat" panose="00000500000000000000" pitchFamily="2" charset="0"/>
                <a:cs typeface="Montserrat" panose="00000500000000000000" pitchFamily="2" charset="0"/>
              </a:rPr>
              <a:t>Fracción VIII: Debido Proceso</a:t>
            </a:r>
            <a:r>
              <a:rPr lang="es-MX" sz="3600" dirty="0"/>
              <a:t> </a:t>
            </a:r>
            <a:endParaRPr lang="en-US" sz="3600" dirty="0"/>
          </a:p>
        </p:txBody>
      </p:sp>
      <p:sp>
        <p:nvSpPr>
          <p:cNvPr id="3" name="Marcador de contenido 2"/>
          <p:cNvSpPr>
            <a:spLocks noGrp="1"/>
          </p:cNvSpPr>
          <p:nvPr>
            <p:ph idx="1"/>
          </p:nvPr>
        </p:nvSpPr>
        <p:spPr>
          <a:xfrm>
            <a:off x="838200" y="1348547"/>
            <a:ext cx="10515600" cy="3770652"/>
          </a:xfrm>
        </p:spPr>
        <p:txBody>
          <a:bodyPr>
            <a:normAutofit/>
          </a:bodyPr>
          <a:lstStyle/>
          <a:p>
            <a:pPr marL="0" indent="0">
              <a:buNone/>
            </a:pPr>
            <a:r>
              <a:rPr lang="es-ES" sz="1800" dirty="0">
                <a:latin typeface="Montserrat" panose="00000500000000000000" pitchFamily="2" charset="0"/>
                <a:cs typeface="Montserrat" panose="00000500000000000000" pitchFamily="2" charset="0"/>
              </a:rPr>
              <a:t>Podrá considerarse como información reservada, </a:t>
            </a:r>
            <a:r>
              <a:rPr lang="es-ES" sz="1800" b="1" dirty="0">
                <a:latin typeface="Montserrat" panose="00000500000000000000" pitchFamily="2" charset="0"/>
                <a:cs typeface="Montserrat" panose="00000500000000000000" pitchFamily="2" charset="0"/>
              </a:rPr>
              <a:t>aquella que de divulgarse afecte el debido proceso al actualizarse los siguientes elementos</a:t>
            </a:r>
            <a:r>
              <a:rPr lang="es-ES" sz="1800" dirty="0">
                <a:latin typeface="Montserrat" panose="00000500000000000000" pitchFamily="2" charset="0"/>
                <a:cs typeface="Montserrat" panose="00000500000000000000" pitchFamily="2" charset="0"/>
              </a:rPr>
              <a:t>:</a:t>
            </a:r>
          </a:p>
          <a:p>
            <a:pPr marL="0" indent="0">
              <a:buNone/>
            </a:pPr>
            <a:endParaRPr lang="es-ES" sz="1800" dirty="0">
              <a:latin typeface="Montserrat" panose="00000500000000000000" pitchFamily="2" charset="0"/>
              <a:cs typeface="Montserrat" panose="00000500000000000000" pitchFamily="2" charset="0"/>
            </a:endParaRPr>
          </a:p>
          <a:p>
            <a:r>
              <a:rPr lang="es-ES" sz="1800" dirty="0">
                <a:solidFill>
                  <a:schemeClr val="tx1"/>
                </a:solidFill>
                <a:latin typeface="Montserrat" panose="00000500000000000000" pitchFamily="2" charset="0"/>
                <a:cs typeface="Montserrat" panose="00000500000000000000" pitchFamily="2" charset="0"/>
              </a:rPr>
              <a:t>Que exista un procedimiento judicial, administrativo o arbitral en trámite;</a:t>
            </a:r>
          </a:p>
          <a:p>
            <a:endParaRPr lang="es-ES" sz="1800" dirty="0">
              <a:solidFill>
                <a:schemeClr val="tx1"/>
              </a:solidFill>
              <a:latin typeface="Montserrat" panose="00000500000000000000" pitchFamily="2" charset="0"/>
              <a:cs typeface="Montserrat" panose="00000500000000000000" pitchFamily="2" charset="0"/>
            </a:endParaRPr>
          </a:p>
          <a:p>
            <a:r>
              <a:rPr lang="es-ES" sz="1800" dirty="0">
                <a:solidFill>
                  <a:schemeClr val="tx1"/>
                </a:solidFill>
                <a:latin typeface="Montserrat" panose="00000500000000000000" pitchFamily="2" charset="0"/>
                <a:cs typeface="Montserrat" panose="00000500000000000000" pitchFamily="2" charset="0"/>
              </a:rPr>
              <a:t>Que el sujeto obligado sea parte en ese procedimiento;</a:t>
            </a:r>
          </a:p>
          <a:p>
            <a:endParaRPr lang="es-ES" sz="1800" dirty="0">
              <a:solidFill>
                <a:schemeClr val="tx1"/>
              </a:solidFill>
              <a:latin typeface="Montserrat" panose="00000500000000000000" pitchFamily="2" charset="0"/>
              <a:cs typeface="Montserrat" panose="00000500000000000000" pitchFamily="2" charset="0"/>
            </a:endParaRPr>
          </a:p>
          <a:p>
            <a:pPr marL="0" indent="0">
              <a:buNone/>
            </a:pPr>
            <a:endParaRPr lang="es-ES" sz="1800" dirty="0">
              <a:solidFill>
                <a:schemeClr val="tx1"/>
              </a:solidFill>
              <a:latin typeface="Montserrat" panose="00000500000000000000" pitchFamily="2" charset="0"/>
              <a:cs typeface="Montserrat" panose="00000500000000000000" pitchFamily="2" charset="0"/>
            </a:endParaRPr>
          </a:p>
          <a:p>
            <a:r>
              <a:rPr lang="es-ES" sz="1800" dirty="0">
                <a:solidFill>
                  <a:schemeClr val="tx1"/>
                </a:solidFill>
                <a:latin typeface="Montserrat" panose="00000500000000000000" pitchFamily="2" charset="0"/>
                <a:cs typeface="Montserrat" panose="00000500000000000000" pitchFamily="2" charset="0"/>
              </a:rPr>
              <a:t>Que con su divulgación se afecte la oportunidad de llevar a cabo alguna de las garantías del debido proceso</a:t>
            </a:r>
          </a:p>
          <a:p>
            <a:pPr marL="0" indent="0">
              <a:buNone/>
            </a:pPr>
            <a:endParaRPr lang="en-US" sz="1800" dirty="0">
              <a:latin typeface="Montserrat" panose="00000500000000000000" pitchFamily="2" charset="0"/>
              <a:cs typeface="Montserrat"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CDB66-7CBC-24F7-689B-854CB346AF0E}"/>
              </a:ext>
            </a:extLst>
          </p:cNvPr>
          <p:cNvSpPr>
            <a:spLocks noGrp="1"/>
          </p:cNvSpPr>
          <p:nvPr>
            <p:ph type="title"/>
          </p:nvPr>
        </p:nvSpPr>
        <p:spPr/>
        <p:txBody>
          <a:bodyPr/>
          <a:lstStyle/>
          <a:p>
            <a:r>
              <a:rPr lang="es-MX" b="1" dirty="0">
                <a:solidFill>
                  <a:srgbClr val="A78E47"/>
                </a:solidFill>
                <a:latin typeface="Montserrat Black" pitchFamily="2" charset="0"/>
                <a:ea typeface="+mn-ea"/>
                <a:cs typeface="+mn-cs"/>
              </a:rPr>
              <a:t>Información reservada</a:t>
            </a:r>
            <a:endParaRPr lang="es-MX" dirty="0"/>
          </a:p>
        </p:txBody>
      </p:sp>
      <p:sp>
        <p:nvSpPr>
          <p:cNvPr id="4" name="Marcador de contenido 3">
            <a:extLst>
              <a:ext uri="{FF2B5EF4-FFF2-40B4-BE49-F238E27FC236}">
                <a16:creationId xmlns:a16="http://schemas.microsoft.com/office/drawing/2014/main" id="{5D41B6CE-ED40-6AAA-4230-74A3B32E1463}"/>
              </a:ext>
            </a:extLst>
          </p:cNvPr>
          <p:cNvSpPr>
            <a:spLocks noGrp="1"/>
          </p:cNvSpPr>
          <p:nvPr>
            <p:ph sz="half" idx="1"/>
          </p:nvPr>
        </p:nvSpPr>
        <p:spPr>
          <a:xfrm>
            <a:off x="990600" y="1464813"/>
            <a:ext cx="5181600" cy="451749"/>
          </a:xfrm>
        </p:spPr>
        <p:txBody>
          <a:bodyPr>
            <a:normAutofit lnSpcReduction="10000"/>
          </a:bodyPr>
          <a:lstStyle/>
          <a:p>
            <a:r>
              <a:rPr lang="es-MX" dirty="0"/>
              <a:t>De 13 supuestos </a:t>
            </a:r>
          </a:p>
        </p:txBody>
      </p:sp>
      <p:sp>
        <p:nvSpPr>
          <p:cNvPr id="5" name="Marcador de contenido 4">
            <a:extLst>
              <a:ext uri="{FF2B5EF4-FFF2-40B4-BE49-F238E27FC236}">
                <a16:creationId xmlns:a16="http://schemas.microsoft.com/office/drawing/2014/main" id="{DE079650-6055-C632-0B24-34DFB9D07DF8}"/>
              </a:ext>
            </a:extLst>
          </p:cNvPr>
          <p:cNvSpPr>
            <a:spLocks noGrp="1"/>
          </p:cNvSpPr>
          <p:nvPr>
            <p:ph sz="half" idx="2"/>
          </p:nvPr>
        </p:nvSpPr>
        <p:spPr>
          <a:xfrm>
            <a:off x="6172200" y="1464812"/>
            <a:ext cx="5181600" cy="451749"/>
          </a:xfrm>
        </p:spPr>
        <p:txBody>
          <a:bodyPr>
            <a:normAutofit lnSpcReduction="10000"/>
          </a:bodyPr>
          <a:lstStyle/>
          <a:p>
            <a:r>
              <a:rPr lang="es-MX" b="1" dirty="0">
                <a:solidFill>
                  <a:srgbClr val="CDAF65"/>
                </a:solidFill>
              </a:rPr>
              <a:t>17 supuestos</a:t>
            </a:r>
          </a:p>
        </p:txBody>
      </p:sp>
      <p:sp>
        <p:nvSpPr>
          <p:cNvPr id="7" name="CuadroTexto 6">
            <a:extLst>
              <a:ext uri="{FF2B5EF4-FFF2-40B4-BE49-F238E27FC236}">
                <a16:creationId xmlns:a16="http://schemas.microsoft.com/office/drawing/2014/main" id="{4DBEDC4C-471B-EE39-FF34-A5B47445F2F7}"/>
              </a:ext>
            </a:extLst>
          </p:cNvPr>
          <p:cNvSpPr txBox="1"/>
          <p:nvPr/>
        </p:nvSpPr>
        <p:spPr>
          <a:xfrm>
            <a:off x="437791" y="2037026"/>
            <a:ext cx="11316418" cy="2523768"/>
          </a:xfrm>
          <a:prstGeom prst="rect">
            <a:avLst/>
          </a:prstGeom>
          <a:noFill/>
        </p:spPr>
        <p:txBody>
          <a:bodyPr wrap="square">
            <a:spAutoFit/>
          </a:bodyPr>
          <a:lstStyle/>
          <a:p>
            <a:pPr algn="just"/>
            <a:r>
              <a:rPr lang="es-MX" sz="1600" dirty="0">
                <a:latin typeface="Montserrat" panose="00000500000000000000" pitchFamily="2" charset="0"/>
              </a:rPr>
              <a:t>VII. Pueda causar daño u obstruya la prevención o persecución de los delitos, altere el proceso de investigación de las carpetas de investigación, afecte o vulnere la conducción o los derechos del debido proceso en tanto no hayan quedado firmes o </a:t>
            </a:r>
            <a:r>
              <a:rPr lang="es-MX" sz="1600" b="1" dirty="0">
                <a:latin typeface="Montserrat" panose="00000500000000000000" pitchFamily="2" charset="0"/>
              </a:rPr>
              <a:t>afecte la administración de justicia o la seguridad de una persona denunciante, querellante o testigo, así como sus familias, en los términos de las disposiciones jurídicas aplicables</a:t>
            </a:r>
            <a:r>
              <a:rPr lang="es-MX" sz="1600" dirty="0">
                <a:latin typeface="Montserrat" panose="00000500000000000000" pitchFamily="2" charset="0"/>
              </a:rPr>
              <a:t>;</a:t>
            </a:r>
          </a:p>
          <a:p>
            <a:pPr algn="just"/>
            <a:endParaRPr lang="es-MX" sz="1600" dirty="0">
              <a:latin typeface="Montserrat" panose="00000500000000000000" pitchFamily="2" charset="0"/>
            </a:endParaRPr>
          </a:p>
          <a:p>
            <a:pPr algn="just"/>
            <a:r>
              <a:rPr lang="es-MX" sz="1600" dirty="0">
                <a:latin typeface="Montserrat" panose="00000500000000000000" pitchFamily="2" charset="0"/>
              </a:rPr>
              <a:t>XIII. El daño que pueda producirse con la publicación de la información sea mayor que el interés público de conocer la información de referencia, </a:t>
            </a:r>
            <a:r>
              <a:rPr lang="es-MX" sz="1600" b="1" dirty="0">
                <a:latin typeface="Montserrat" panose="00000500000000000000" pitchFamily="2" charset="0"/>
              </a:rPr>
              <a:t>siempre que esté directamente relacionado con procesos o procedimientos administrativos o judiciales que no hayan quedado firmes; </a:t>
            </a:r>
          </a:p>
          <a:p>
            <a:endParaRPr lang="es-MX" sz="1400" dirty="0"/>
          </a:p>
        </p:txBody>
      </p:sp>
    </p:spTree>
    <p:extLst>
      <p:ext uri="{BB962C8B-B14F-4D97-AF65-F5344CB8AC3E}">
        <p14:creationId xmlns:p14="http://schemas.microsoft.com/office/powerpoint/2010/main" val="30988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68*360"/>
  <p:tag name="TABLE_ENDDRAG_RECT" val="125*21*668*36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2344</Words>
  <Application>Microsoft Office PowerPoint</Application>
  <PresentationFormat>Panorámica</PresentationFormat>
  <Paragraphs>271</Paragraphs>
  <Slides>32</Slides>
  <Notes>0</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32</vt:i4>
      </vt:variant>
    </vt:vector>
  </HeadingPairs>
  <TitlesOfParts>
    <vt:vector size="46" baseType="lpstr">
      <vt:lpstr>SimSun</vt:lpstr>
      <vt:lpstr>Arial</vt:lpstr>
      <vt:lpstr>Arial Narrow</vt:lpstr>
      <vt:lpstr>Calibri</vt:lpstr>
      <vt:lpstr>Calibri Light</vt:lpstr>
      <vt:lpstr>Futura Bk BT</vt:lpstr>
      <vt:lpstr>Montserrat</vt:lpstr>
      <vt:lpstr>Montserrat </vt:lpstr>
      <vt:lpstr>Montserrat Black</vt:lpstr>
      <vt:lpstr>Tahoma</vt:lpstr>
      <vt:lpstr>Times New Roman</vt:lpstr>
      <vt:lpstr>Wingdings</vt:lpstr>
      <vt:lpstr>Tema de Office</vt:lpstr>
      <vt:lpstr>1_Tema de Office</vt:lpstr>
      <vt:lpstr>SECRETARÍA ANTICORRUPCIÓN Y BUEN GOBIERNO</vt:lpstr>
      <vt:lpstr>Presentación de PowerPoint</vt:lpstr>
      <vt:lpstr>Presentación de PowerPoint</vt:lpstr>
      <vt:lpstr>Test de proporcionalidad </vt:lpstr>
      <vt:lpstr>Reglas previas para la clasificación de la información</vt:lpstr>
      <vt:lpstr>CAUSALES DE RESERVA DE INFORMACIÓN  El artículo 134 de la Ley de Transparencia, y Acceso a la Información Pública para el Estado de Quintana Roo, señala los supuestos (causales). Como información reservada podrá clasificarse aquella cuya publicación:</vt:lpstr>
      <vt:lpstr>Fracción VII Obstruya los procedimientos para fincar responsabilidad a los Servidores Públicos</vt:lpstr>
      <vt:lpstr>Fracción VIII: Debido Proceso </vt:lpstr>
      <vt:lpstr>Información reservada</vt:lpstr>
      <vt:lpstr>Información reservada</vt:lpstr>
      <vt:lpstr>Fracción IX: Expedientes judiciales o de los procedimientos administrativos seguidos en forma de juicio</vt:lpstr>
      <vt:lpstr>Presentación de PowerPoint</vt:lpstr>
      <vt:lpstr>Presentación de PowerPoint</vt:lpstr>
      <vt:lpstr>Procedimiento para realizar la reserva de información</vt:lpstr>
      <vt:lpstr>1. Periodo de reserva Art. 124 de la Ley de Transparencia, Acceso a la Información Pública del Estado de Quintana Roo.</vt:lpstr>
      <vt:lpstr> Ampliación del periodo de reservan Art.124    Fr. IV</vt:lpstr>
      <vt:lpstr>Las causales de reserva no podrán ser invocadas en los siguientes casos:</vt:lpstr>
      <vt:lpstr>ÍNDICE DE EXPEDIENTES CLASIFICADOS</vt:lpstr>
      <vt:lpstr>De las Versiones Públicas</vt:lpstr>
      <vt:lpstr>VERSIONES PÚBLICAS</vt:lpstr>
      <vt:lpstr>DE LA ELABORACIÓN DE VERSIONES PÚBLICAS DE LA INFORMACIÓN CONTENIDA EN LAS OBLIGACIONES DE TRANSPARENCIA, EN CASOS DE EXCEPCIÓN </vt:lpstr>
      <vt:lpstr>Presentación de PowerPoint</vt:lpstr>
      <vt:lpstr>Presentación de PowerPoint</vt:lpstr>
      <vt:lpstr>¿Cuándo se harán públicos los  documentos clasificados como reservados?</vt:lpstr>
      <vt:lpstr>Información Confidencial</vt:lpstr>
      <vt:lpstr>Sobre la información entregada por los particulares a los sujetos obligados con carácter de confidencial</vt:lpstr>
      <vt:lpstr>De la información confidencial</vt:lpstr>
      <vt:lpstr>No es necesario el consentimiento de los titulares para permitir el acceso a su información confidencial</vt:lpstr>
      <vt:lpstr>La LGRA Define el conflicto de interés como:</vt:lpstr>
      <vt:lpstr>Presentación de PowerPoint</vt:lpstr>
      <vt:lpstr>Presentación de PowerPoint</vt:lpstr>
      <vt:lpstr>MUCHAS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11</cp:revision>
  <dcterms:created xsi:type="dcterms:W3CDTF">2025-01-29T17:48:00Z</dcterms:created>
  <dcterms:modified xsi:type="dcterms:W3CDTF">2025-04-23T15:10:17Z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93F13977B482448F804A2AFAEC045676_13</vt:lpwstr>
  </property>
  <property fmtid="{D5CDD505-2E9C-101B-9397-08002B2CF9AE}" pid="3" name="KSOProductBuildVer">
    <vt:lpwstr>2058-12.2.0.19805</vt:lpwstr>
  </property>
</Properties>
</file>