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94" r:id="rId3"/>
    <p:sldId id="394" r:id="rId4"/>
    <p:sldId id="262" r:id="rId5"/>
    <p:sldId id="396" r:id="rId6"/>
    <p:sldId id="264" r:id="rId7"/>
    <p:sldId id="265" r:id="rId8"/>
    <p:sldId id="266" r:id="rId9"/>
    <p:sldId id="395" r:id="rId10"/>
    <p:sldId id="270" r:id="rId11"/>
    <p:sldId id="271" r:id="rId12"/>
    <p:sldId id="393" r:id="rId13"/>
    <p:sldId id="272" r:id="rId14"/>
    <p:sldId id="273" r:id="rId15"/>
    <p:sldId id="276" r:id="rId16"/>
    <p:sldId id="280" r:id="rId17"/>
    <p:sldId id="281" r:id="rId18"/>
    <p:sldId id="286" r:id="rId19"/>
    <p:sldId id="288" r:id="rId20"/>
    <p:sldId id="364" r:id="rId21"/>
    <p:sldId id="383" r:id="rId22"/>
    <p:sldId id="370" r:id="rId23"/>
    <p:sldId id="371" r:id="rId24"/>
    <p:sldId id="389" r:id="rId25"/>
    <p:sldId id="390" r:id="rId26"/>
    <p:sldId id="397" r:id="rId27"/>
    <p:sldId id="293" r:id="rId2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68" d="100"/>
          <a:sy n="68" d="100"/>
        </p:scale>
        <p:origin x="816" y="66"/>
      </p:cViewPr>
      <p:guideLst>
        <p:guide orient="horz" pos="215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C2A6DE8-C018-4D20-848E-A4DC4D6902CE}" type="doc">
      <dgm:prSet loTypeId="urn:microsoft.com/office/officeart/2005/8/layout/hProcess4#1" loCatId="process" qsTypeId="urn:microsoft.com/office/officeart/2005/8/quickstyle/simple1#1" qsCatId="simple" csTypeId="urn:microsoft.com/office/officeart/2005/8/colors/accent1_2#1" csCatId="accent1" phldr="1"/>
      <dgm:spPr/>
      <dgm:t>
        <a:bodyPr/>
        <a:lstStyle/>
        <a:p>
          <a:endParaRPr lang="es-MX"/>
        </a:p>
      </dgm:t>
    </dgm:pt>
    <dgm:pt modelId="{84562E81-A41B-4FDB-B22C-41EAA1EBEA96}">
      <dgm:prSet phldrT="[Texto]"/>
      <dgm:spPr>
        <a:solidFill>
          <a:srgbClr val="B68400"/>
        </a:solidFill>
      </dgm:spPr>
      <dgm:t>
        <a:bodyPr/>
        <a:lstStyle/>
        <a:p>
          <a:r>
            <a:rPr lang="es-MX" dirty="0">
              <a:latin typeface="Montserrat" panose="00000700000000000000" pitchFamily="2" charset="0"/>
            </a:rPr>
            <a:t>Fines legítimos</a:t>
          </a:r>
        </a:p>
      </dgm:t>
    </dgm:pt>
    <dgm:pt modelId="{C7B01EA7-259F-436F-90CB-5B50887525DA}" type="parTrans" cxnId="{F6F5CABD-C08D-406E-97F9-307B94C1A581}">
      <dgm:prSet/>
      <dgm:spPr/>
      <dgm:t>
        <a:bodyPr/>
        <a:lstStyle/>
        <a:p>
          <a:endParaRPr lang="es-MX">
            <a:latin typeface="Montserrat" panose="00000700000000000000" pitchFamily="2" charset="0"/>
          </a:endParaRPr>
        </a:p>
      </dgm:t>
    </dgm:pt>
    <dgm:pt modelId="{A66A8DD6-1DA4-403E-980E-B67222A25E91}" type="sibTrans" cxnId="{F6F5CABD-C08D-406E-97F9-307B94C1A581}">
      <dgm:prSet/>
      <dgm:spPr>
        <a:solidFill>
          <a:srgbClr val="FFDD89"/>
        </a:solidFill>
      </dgm:spPr>
      <dgm:t>
        <a:bodyPr/>
        <a:lstStyle/>
        <a:p>
          <a:endParaRPr lang="es-MX">
            <a:latin typeface="Montserrat" panose="00000700000000000000" pitchFamily="2" charset="0"/>
          </a:endParaRPr>
        </a:p>
      </dgm:t>
    </dgm:pt>
    <dgm:pt modelId="{36C87F22-8C0D-4314-81CD-F2C859529E54}">
      <dgm:prSet phldrT="[Texto]"/>
      <dgm:spPr>
        <a:ln>
          <a:solidFill>
            <a:srgbClr val="B68400"/>
          </a:solidFill>
        </a:ln>
      </dgm:spPr>
      <dgm:t>
        <a:bodyPr/>
        <a:lstStyle/>
        <a:p>
          <a:r>
            <a:rPr lang="es-MX">
              <a:latin typeface="Montserrat" panose="00000700000000000000" pitchFamily="2" charset="0"/>
            </a:rPr>
            <a:t>Conformes  con la Constitución</a:t>
          </a:r>
        </a:p>
      </dgm:t>
    </dgm:pt>
    <dgm:pt modelId="{6713CBE8-274F-4172-A505-5CD36A708F81}" type="parTrans" cxnId="{4C8D8C7D-FE9C-44EE-96C9-C1F6457D93C0}">
      <dgm:prSet/>
      <dgm:spPr/>
      <dgm:t>
        <a:bodyPr/>
        <a:lstStyle/>
        <a:p>
          <a:endParaRPr lang="es-MX">
            <a:latin typeface="Montserrat" panose="00000700000000000000" pitchFamily="2" charset="0"/>
          </a:endParaRPr>
        </a:p>
      </dgm:t>
    </dgm:pt>
    <dgm:pt modelId="{53A12477-6069-4B80-A48A-5DA4445CE41B}" type="sibTrans" cxnId="{4C8D8C7D-FE9C-44EE-96C9-C1F6457D93C0}">
      <dgm:prSet/>
      <dgm:spPr/>
      <dgm:t>
        <a:bodyPr/>
        <a:lstStyle/>
        <a:p>
          <a:endParaRPr lang="es-MX">
            <a:latin typeface="Montserrat" panose="00000700000000000000" pitchFamily="2" charset="0"/>
          </a:endParaRPr>
        </a:p>
      </dgm:t>
    </dgm:pt>
    <dgm:pt modelId="{F0530606-361E-4C42-89F3-DAB3C86C0765}">
      <dgm:prSet phldrT="[Texto]"/>
      <dgm:spPr>
        <a:solidFill>
          <a:srgbClr val="B68400"/>
        </a:solidFill>
      </dgm:spPr>
      <dgm:t>
        <a:bodyPr/>
        <a:lstStyle/>
        <a:p>
          <a:r>
            <a:rPr lang="es-MX">
              <a:latin typeface="Montserrat" panose="00000700000000000000" pitchFamily="2" charset="0"/>
            </a:rPr>
            <a:t>Necesidad</a:t>
          </a:r>
        </a:p>
      </dgm:t>
    </dgm:pt>
    <dgm:pt modelId="{4F1B161A-660F-4860-9143-5444ED08CBDB}" type="parTrans" cxnId="{28EA8216-525B-4743-89EB-09205D812229}">
      <dgm:prSet/>
      <dgm:spPr/>
      <dgm:t>
        <a:bodyPr/>
        <a:lstStyle/>
        <a:p>
          <a:endParaRPr lang="es-MX">
            <a:latin typeface="Montserrat" panose="00000700000000000000" pitchFamily="2" charset="0"/>
          </a:endParaRPr>
        </a:p>
      </dgm:t>
    </dgm:pt>
    <dgm:pt modelId="{E5ABFA4F-5CDB-44F2-B7B5-26A34813D1EB}" type="sibTrans" cxnId="{28EA8216-525B-4743-89EB-09205D812229}">
      <dgm:prSet/>
      <dgm:spPr>
        <a:solidFill>
          <a:srgbClr val="FFDD89"/>
        </a:solidFill>
      </dgm:spPr>
      <dgm:t>
        <a:bodyPr/>
        <a:lstStyle/>
        <a:p>
          <a:endParaRPr lang="es-MX">
            <a:latin typeface="Montserrat" panose="00000700000000000000" pitchFamily="2" charset="0"/>
          </a:endParaRPr>
        </a:p>
      </dgm:t>
    </dgm:pt>
    <dgm:pt modelId="{63330DA0-C4AC-4E42-A177-E365431923C7}">
      <dgm:prSet phldrT="[Texto]"/>
      <dgm:spPr>
        <a:ln>
          <a:solidFill>
            <a:srgbClr val="B68400"/>
          </a:solidFill>
        </a:ln>
      </dgm:spPr>
      <dgm:t>
        <a:bodyPr/>
        <a:lstStyle/>
        <a:p>
          <a:r>
            <a:rPr lang="es-MX">
              <a:latin typeface="Montserrat" panose="00000700000000000000" pitchFamily="2" charset="0"/>
            </a:rPr>
            <a:t>Es la medida menos restrictiva posible y necesaria para alcanzar el fin</a:t>
          </a:r>
        </a:p>
      </dgm:t>
    </dgm:pt>
    <dgm:pt modelId="{7B37E512-3076-4A27-A768-848D93495BA7}" type="parTrans" cxnId="{7184FDA8-6544-4CFC-B5F9-0270E847EFBB}">
      <dgm:prSet/>
      <dgm:spPr/>
      <dgm:t>
        <a:bodyPr/>
        <a:lstStyle/>
        <a:p>
          <a:endParaRPr lang="es-MX">
            <a:latin typeface="Montserrat" panose="00000700000000000000" pitchFamily="2" charset="0"/>
          </a:endParaRPr>
        </a:p>
      </dgm:t>
    </dgm:pt>
    <dgm:pt modelId="{CEC88486-9A63-4858-BEDA-688534E268AE}" type="sibTrans" cxnId="{7184FDA8-6544-4CFC-B5F9-0270E847EFBB}">
      <dgm:prSet/>
      <dgm:spPr/>
      <dgm:t>
        <a:bodyPr/>
        <a:lstStyle/>
        <a:p>
          <a:endParaRPr lang="es-MX">
            <a:latin typeface="Montserrat" panose="00000700000000000000" pitchFamily="2" charset="0"/>
          </a:endParaRPr>
        </a:p>
      </dgm:t>
    </dgm:pt>
    <dgm:pt modelId="{97BEEBB3-90BC-4C37-BA1D-EE9D98D9F1D5}">
      <dgm:prSet phldrT="[Texto]"/>
      <dgm:spPr>
        <a:solidFill>
          <a:srgbClr val="B68400"/>
        </a:solidFill>
      </dgm:spPr>
      <dgm:t>
        <a:bodyPr/>
        <a:lstStyle/>
        <a:p>
          <a:r>
            <a:rPr lang="es-MX">
              <a:latin typeface="Montserrat" panose="00000700000000000000" pitchFamily="2" charset="0"/>
            </a:rPr>
            <a:t>Proporcionalidad</a:t>
          </a:r>
        </a:p>
      </dgm:t>
    </dgm:pt>
    <dgm:pt modelId="{37D5A06D-6BBC-4B63-91F6-10D2E6475044}" type="parTrans" cxnId="{3619581F-7610-4F11-BF61-69D68FF60AB1}">
      <dgm:prSet/>
      <dgm:spPr/>
      <dgm:t>
        <a:bodyPr/>
        <a:lstStyle/>
        <a:p>
          <a:endParaRPr lang="es-MX">
            <a:latin typeface="Montserrat" panose="00000700000000000000" pitchFamily="2" charset="0"/>
          </a:endParaRPr>
        </a:p>
      </dgm:t>
    </dgm:pt>
    <dgm:pt modelId="{159FFD8E-4AF2-401E-AFEA-8FA3D48EC1E8}" type="sibTrans" cxnId="{3619581F-7610-4F11-BF61-69D68FF60AB1}">
      <dgm:prSet/>
      <dgm:spPr/>
      <dgm:t>
        <a:bodyPr/>
        <a:lstStyle/>
        <a:p>
          <a:endParaRPr lang="es-MX">
            <a:latin typeface="Montserrat" panose="00000700000000000000" pitchFamily="2" charset="0"/>
          </a:endParaRPr>
        </a:p>
      </dgm:t>
    </dgm:pt>
    <dgm:pt modelId="{9016A91A-A2EF-48A0-B0A4-CA8CD21D69FF}">
      <dgm:prSet phldrT="[Texto]"/>
      <dgm:spPr>
        <a:ln>
          <a:solidFill>
            <a:srgbClr val="B68400"/>
          </a:solidFill>
        </a:ln>
      </dgm:spPr>
      <dgm:t>
        <a:bodyPr/>
        <a:lstStyle/>
        <a:p>
          <a:r>
            <a:rPr lang="es-MX">
              <a:latin typeface="Montserrat" panose="00000700000000000000" pitchFamily="2" charset="0"/>
            </a:rPr>
            <a:t>Cuanto mayor grado de afectación a un principio, mayor debe ser la importancia de la satisfacción del otro</a:t>
          </a:r>
        </a:p>
      </dgm:t>
    </dgm:pt>
    <dgm:pt modelId="{44D478C1-1405-4B7E-847A-724723416A1B}" type="parTrans" cxnId="{B60CAECC-CA81-45AF-965A-51949E93357D}">
      <dgm:prSet/>
      <dgm:spPr/>
      <dgm:t>
        <a:bodyPr/>
        <a:lstStyle/>
        <a:p>
          <a:endParaRPr lang="es-MX">
            <a:latin typeface="Montserrat" panose="00000700000000000000" pitchFamily="2" charset="0"/>
          </a:endParaRPr>
        </a:p>
      </dgm:t>
    </dgm:pt>
    <dgm:pt modelId="{FBEFD556-BE80-4DFF-A56B-EEB1D3484D53}" type="sibTrans" cxnId="{B60CAECC-CA81-45AF-965A-51949E93357D}">
      <dgm:prSet/>
      <dgm:spPr/>
      <dgm:t>
        <a:bodyPr/>
        <a:lstStyle/>
        <a:p>
          <a:endParaRPr lang="es-MX">
            <a:latin typeface="Montserrat" panose="00000700000000000000" pitchFamily="2" charset="0"/>
          </a:endParaRPr>
        </a:p>
      </dgm:t>
    </dgm:pt>
    <dgm:pt modelId="{C6DB608F-89A6-45EF-8366-E44A54C15D6B}">
      <dgm:prSet/>
      <dgm:spPr>
        <a:solidFill>
          <a:srgbClr val="B68400"/>
        </a:solidFill>
      </dgm:spPr>
      <dgm:t>
        <a:bodyPr/>
        <a:lstStyle/>
        <a:p>
          <a:r>
            <a:rPr lang="es-MX">
              <a:latin typeface="Montserrat" panose="00000700000000000000" pitchFamily="2" charset="0"/>
            </a:rPr>
            <a:t>Idoneidad</a:t>
          </a:r>
        </a:p>
      </dgm:t>
    </dgm:pt>
    <dgm:pt modelId="{3A6A5995-83DA-4972-BD5B-D56CD48C34D2}" type="parTrans" cxnId="{E18D3BA7-F66C-4102-84A3-332EA696D9F1}">
      <dgm:prSet/>
      <dgm:spPr/>
      <dgm:t>
        <a:bodyPr/>
        <a:lstStyle/>
        <a:p>
          <a:endParaRPr lang="es-MX">
            <a:latin typeface="Montserrat" panose="00000700000000000000" pitchFamily="2" charset="0"/>
          </a:endParaRPr>
        </a:p>
      </dgm:t>
    </dgm:pt>
    <dgm:pt modelId="{6B7650E4-6E37-4F2B-B85E-9061F6C3F775}" type="sibTrans" cxnId="{E18D3BA7-F66C-4102-84A3-332EA696D9F1}">
      <dgm:prSet/>
      <dgm:spPr>
        <a:solidFill>
          <a:srgbClr val="FFDD89"/>
        </a:solidFill>
      </dgm:spPr>
      <dgm:t>
        <a:bodyPr/>
        <a:lstStyle/>
        <a:p>
          <a:endParaRPr lang="es-MX">
            <a:latin typeface="Montserrat" panose="00000700000000000000" pitchFamily="2" charset="0"/>
          </a:endParaRPr>
        </a:p>
      </dgm:t>
    </dgm:pt>
    <dgm:pt modelId="{6FE3B637-F0A4-4A10-9A8C-E86C9EBA3184}">
      <dgm:prSet/>
      <dgm:spPr>
        <a:ln>
          <a:solidFill>
            <a:srgbClr val="B68400"/>
          </a:solidFill>
        </a:ln>
      </dgm:spPr>
      <dgm:t>
        <a:bodyPr/>
        <a:lstStyle/>
        <a:p>
          <a:r>
            <a:rPr lang="es-MX">
              <a:latin typeface="Montserrat" panose="00000700000000000000" pitchFamily="2" charset="0"/>
            </a:rPr>
            <a:t>Compatibles con una sociedad democrática</a:t>
          </a:r>
        </a:p>
      </dgm:t>
    </dgm:pt>
    <dgm:pt modelId="{A29A074B-9907-4907-AB50-CA622849FB5C}" type="parTrans" cxnId="{C1B7A272-50D5-45C9-8A1C-FB825D8B0C75}">
      <dgm:prSet/>
      <dgm:spPr/>
      <dgm:t>
        <a:bodyPr/>
        <a:lstStyle/>
        <a:p>
          <a:endParaRPr lang="es-MX">
            <a:latin typeface="Montserrat" panose="00000700000000000000" pitchFamily="2" charset="0"/>
          </a:endParaRPr>
        </a:p>
      </dgm:t>
    </dgm:pt>
    <dgm:pt modelId="{D52048D8-7C76-4A18-9354-3397D78DD6F3}" type="sibTrans" cxnId="{C1B7A272-50D5-45C9-8A1C-FB825D8B0C75}">
      <dgm:prSet/>
      <dgm:spPr/>
      <dgm:t>
        <a:bodyPr/>
        <a:lstStyle/>
        <a:p>
          <a:endParaRPr lang="es-MX">
            <a:latin typeface="Montserrat" panose="00000700000000000000" pitchFamily="2" charset="0"/>
          </a:endParaRPr>
        </a:p>
      </dgm:t>
    </dgm:pt>
    <dgm:pt modelId="{08EB1625-8E34-4055-801A-5017E81E4FFB}">
      <dgm:prSet/>
      <dgm:spPr>
        <a:ln>
          <a:solidFill>
            <a:srgbClr val="B68400"/>
          </a:solidFill>
        </a:ln>
      </dgm:spPr>
      <dgm:t>
        <a:bodyPr/>
        <a:lstStyle/>
        <a:p>
          <a:r>
            <a:rPr lang="es-MX">
              <a:latin typeface="Montserrat" panose="00000700000000000000" pitchFamily="2" charset="0"/>
            </a:rPr>
            <a:t>Sirve para satisfacer el interés público imperativo</a:t>
          </a:r>
        </a:p>
      </dgm:t>
    </dgm:pt>
    <dgm:pt modelId="{470FA753-DADA-4C69-BBF2-D86BE0C964A7}" type="parTrans" cxnId="{66972A52-2D13-48C2-A95C-FA6D700901CC}">
      <dgm:prSet/>
      <dgm:spPr/>
      <dgm:t>
        <a:bodyPr/>
        <a:lstStyle/>
        <a:p>
          <a:endParaRPr lang="es-MX">
            <a:latin typeface="Montserrat" panose="00000700000000000000" pitchFamily="2" charset="0"/>
          </a:endParaRPr>
        </a:p>
      </dgm:t>
    </dgm:pt>
    <dgm:pt modelId="{617ABCD7-DF50-4526-AE99-ED4204FE135D}" type="sibTrans" cxnId="{66972A52-2D13-48C2-A95C-FA6D700901CC}">
      <dgm:prSet/>
      <dgm:spPr/>
      <dgm:t>
        <a:bodyPr/>
        <a:lstStyle/>
        <a:p>
          <a:endParaRPr lang="es-MX">
            <a:latin typeface="Montserrat" panose="00000700000000000000" pitchFamily="2" charset="0"/>
          </a:endParaRPr>
        </a:p>
      </dgm:t>
    </dgm:pt>
    <dgm:pt modelId="{1A265F11-3F82-4064-A0B1-186EF570D448}">
      <dgm:prSet/>
      <dgm:spPr>
        <a:ln>
          <a:solidFill>
            <a:srgbClr val="B68400"/>
          </a:solidFill>
        </a:ln>
      </dgm:spPr>
      <dgm:t>
        <a:bodyPr/>
        <a:lstStyle/>
        <a:p>
          <a:r>
            <a:rPr lang="es-MX">
              <a:latin typeface="Montserrat" panose="00000700000000000000" pitchFamily="2" charset="0"/>
            </a:rPr>
            <a:t>Derechos de defensa y protección </a:t>
          </a:r>
        </a:p>
      </dgm:t>
    </dgm:pt>
    <dgm:pt modelId="{C7A0216E-F769-45DC-9F5F-E5245D641F8D}" type="parTrans" cxnId="{F5E31624-D38A-4B4D-BDD2-F8E602BDBE73}">
      <dgm:prSet/>
      <dgm:spPr/>
      <dgm:t>
        <a:bodyPr/>
        <a:lstStyle/>
        <a:p>
          <a:endParaRPr lang="es-MX">
            <a:latin typeface="Montserrat" panose="00000700000000000000" pitchFamily="2" charset="0"/>
          </a:endParaRPr>
        </a:p>
      </dgm:t>
    </dgm:pt>
    <dgm:pt modelId="{0A51ABF0-A433-4E51-8A7C-B29E8BDB8631}" type="sibTrans" cxnId="{F5E31624-D38A-4B4D-BDD2-F8E602BDBE73}">
      <dgm:prSet/>
      <dgm:spPr/>
      <dgm:t>
        <a:bodyPr/>
        <a:lstStyle/>
        <a:p>
          <a:endParaRPr lang="es-MX">
            <a:latin typeface="Montserrat" panose="00000700000000000000" pitchFamily="2" charset="0"/>
          </a:endParaRPr>
        </a:p>
      </dgm:t>
    </dgm:pt>
    <dgm:pt modelId="{066CD96B-CAA3-431B-9FC2-0239A6A2FB8E}" type="pres">
      <dgm:prSet presAssocID="{1C2A6DE8-C018-4D20-848E-A4DC4D6902CE}" presName="Name0" presStyleCnt="0">
        <dgm:presLayoutVars>
          <dgm:dir/>
          <dgm:animLvl val="lvl"/>
          <dgm:resizeHandles val="exact"/>
        </dgm:presLayoutVars>
      </dgm:prSet>
      <dgm:spPr/>
      <dgm:t>
        <a:bodyPr/>
        <a:lstStyle/>
        <a:p>
          <a:endParaRPr lang="es-ES"/>
        </a:p>
      </dgm:t>
    </dgm:pt>
    <dgm:pt modelId="{3884B499-C544-4416-BD1C-5EAE99A9FEA1}" type="pres">
      <dgm:prSet presAssocID="{1C2A6DE8-C018-4D20-848E-A4DC4D6902CE}" presName="tSp" presStyleCnt="0"/>
      <dgm:spPr/>
    </dgm:pt>
    <dgm:pt modelId="{231C676A-E097-4139-8CA4-039571B9BFC5}" type="pres">
      <dgm:prSet presAssocID="{1C2A6DE8-C018-4D20-848E-A4DC4D6902CE}" presName="bSp" presStyleCnt="0"/>
      <dgm:spPr/>
    </dgm:pt>
    <dgm:pt modelId="{D048DC6C-93A7-445F-9CC8-95BE2871DC83}" type="pres">
      <dgm:prSet presAssocID="{1C2A6DE8-C018-4D20-848E-A4DC4D6902CE}" presName="process" presStyleCnt="0"/>
      <dgm:spPr/>
    </dgm:pt>
    <dgm:pt modelId="{E71BC5FF-662F-44C5-8801-AAB594254B53}" type="pres">
      <dgm:prSet presAssocID="{84562E81-A41B-4FDB-B22C-41EAA1EBEA96}" presName="composite1" presStyleCnt="0"/>
      <dgm:spPr/>
    </dgm:pt>
    <dgm:pt modelId="{C9F7F8AE-03AD-41C1-8B7F-96B2C9ACF96E}" type="pres">
      <dgm:prSet presAssocID="{84562E81-A41B-4FDB-B22C-41EAA1EBEA96}" presName="dummyNode1" presStyleLbl="node1" presStyleIdx="0" presStyleCnt="4"/>
      <dgm:spPr/>
    </dgm:pt>
    <dgm:pt modelId="{E7AEE428-E8F8-4784-95E3-8C0C9220907F}" type="pres">
      <dgm:prSet presAssocID="{84562E81-A41B-4FDB-B22C-41EAA1EBEA96}" presName="childNode1" presStyleLbl="bgAcc1" presStyleIdx="0" presStyleCnt="4">
        <dgm:presLayoutVars>
          <dgm:bulletEnabled val="1"/>
        </dgm:presLayoutVars>
      </dgm:prSet>
      <dgm:spPr/>
      <dgm:t>
        <a:bodyPr/>
        <a:lstStyle/>
        <a:p>
          <a:endParaRPr lang="es-ES"/>
        </a:p>
      </dgm:t>
    </dgm:pt>
    <dgm:pt modelId="{550252ED-8E89-41AB-9A89-275643C343B9}" type="pres">
      <dgm:prSet presAssocID="{84562E81-A41B-4FDB-B22C-41EAA1EBEA96}" presName="childNode1tx" presStyleLbl="bgAcc1" presStyleIdx="0" presStyleCnt="4">
        <dgm:presLayoutVars>
          <dgm:bulletEnabled val="1"/>
        </dgm:presLayoutVars>
      </dgm:prSet>
      <dgm:spPr/>
      <dgm:t>
        <a:bodyPr/>
        <a:lstStyle/>
        <a:p>
          <a:endParaRPr lang="es-ES"/>
        </a:p>
      </dgm:t>
    </dgm:pt>
    <dgm:pt modelId="{EFC67F19-A1EE-4411-A5CA-DAC7BC25B6A1}" type="pres">
      <dgm:prSet presAssocID="{84562E81-A41B-4FDB-B22C-41EAA1EBEA96}" presName="parentNode1" presStyleLbl="node1" presStyleIdx="0" presStyleCnt="4">
        <dgm:presLayoutVars>
          <dgm:chMax val="1"/>
          <dgm:bulletEnabled val="1"/>
        </dgm:presLayoutVars>
      </dgm:prSet>
      <dgm:spPr/>
      <dgm:t>
        <a:bodyPr/>
        <a:lstStyle/>
        <a:p>
          <a:endParaRPr lang="es-ES"/>
        </a:p>
      </dgm:t>
    </dgm:pt>
    <dgm:pt modelId="{7C5E739C-EBDE-4228-B73C-2F3B92C083C0}" type="pres">
      <dgm:prSet presAssocID="{84562E81-A41B-4FDB-B22C-41EAA1EBEA96}" presName="connSite1" presStyleCnt="0"/>
      <dgm:spPr/>
    </dgm:pt>
    <dgm:pt modelId="{D7E1A37A-3D83-4773-99C5-411C75CED227}" type="pres">
      <dgm:prSet presAssocID="{A66A8DD6-1DA4-403E-980E-B67222A25E91}" presName="Name9" presStyleLbl="sibTrans2D1" presStyleIdx="0" presStyleCnt="3"/>
      <dgm:spPr/>
      <dgm:t>
        <a:bodyPr/>
        <a:lstStyle/>
        <a:p>
          <a:endParaRPr lang="es-ES"/>
        </a:p>
      </dgm:t>
    </dgm:pt>
    <dgm:pt modelId="{0E921E75-818D-4501-B933-36CC608EEBBA}" type="pres">
      <dgm:prSet presAssocID="{C6DB608F-89A6-45EF-8366-E44A54C15D6B}" presName="composite2" presStyleCnt="0"/>
      <dgm:spPr/>
    </dgm:pt>
    <dgm:pt modelId="{7859D78F-FCE9-470A-9243-56A82C9363A8}" type="pres">
      <dgm:prSet presAssocID="{C6DB608F-89A6-45EF-8366-E44A54C15D6B}" presName="dummyNode2" presStyleLbl="node1" presStyleIdx="0" presStyleCnt="4"/>
      <dgm:spPr/>
    </dgm:pt>
    <dgm:pt modelId="{FA588B27-07E7-451C-B89B-3D576E430B9A}" type="pres">
      <dgm:prSet presAssocID="{C6DB608F-89A6-45EF-8366-E44A54C15D6B}" presName="childNode2" presStyleLbl="bgAcc1" presStyleIdx="1" presStyleCnt="4">
        <dgm:presLayoutVars>
          <dgm:bulletEnabled val="1"/>
        </dgm:presLayoutVars>
      </dgm:prSet>
      <dgm:spPr/>
      <dgm:t>
        <a:bodyPr/>
        <a:lstStyle/>
        <a:p>
          <a:endParaRPr lang="es-ES"/>
        </a:p>
      </dgm:t>
    </dgm:pt>
    <dgm:pt modelId="{0443CE28-4397-4A42-8B6E-83E3B645A85C}" type="pres">
      <dgm:prSet presAssocID="{C6DB608F-89A6-45EF-8366-E44A54C15D6B}" presName="childNode2tx" presStyleLbl="bgAcc1" presStyleIdx="1" presStyleCnt="4">
        <dgm:presLayoutVars>
          <dgm:bulletEnabled val="1"/>
        </dgm:presLayoutVars>
      </dgm:prSet>
      <dgm:spPr/>
      <dgm:t>
        <a:bodyPr/>
        <a:lstStyle/>
        <a:p>
          <a:endParaRPr lang="es-ES"/>
        </a:p>
      </dgm:t>
    </dgm:pt>
    <dgm:pt modelId="{93DBC45F-39CA-4104-BE5B-4EB0BD750181}" type="pres">
      <dgm:prSet presAssocID="{C6DB608F-89A6-45EF-8366-E44A54C15D6B}" presName="parentNode2" presStyleLbl="node1" presStyleIdx="1" presStyleCnt="4">
        <dgm:presLayoutVars>
          <dgm:chMax val="0"/>
          <dgm:bulletEnabled val="1"/>
        </dgm:presLayoutVars>
      </dgm:prSet>
      <dgm:spPr/>
      <dgm:t>
        <a:bodyPr/>
        <a:lstStyle/>
        <a:p>
          <a:endParaRPr lang="es-ES"/>
        </a:p>
      </dgm:t>
    </dgm:pt>
    <dgm:pt modelId="{C1764109-3240-4429-B1C1-726CA2EE5ED1}" type="pres">
      <dgm:prSet presAssocID="{C6DB608F-89A6-45EF-8366-E44A54C15D6B}" presName="connSite2" presStyleCnt="0"/>
      <dgm:spPr/>
    </dgm:pt>
    <dgm:pt modelId="{2A6E7F2F-30DF-441A-A393-C4D17A42FAFF}" type="pres">
      <dgm:prSet presAssocID="{6B7650E4-6E37-4F2B-B85E-9061F6C3F775}" presName="Name18" presStyleLbl="sibTrans2D1" presStyleIdx="1" presStyleCnt="3"/>
      <dgm:spPr/>
      <dgm:t>
        <a:bodyPr/>
        <a:lstStyle/>
        <a:p>
          <a:endParaRPr lang="es-ES"/>
        </a:p>
      </dgm:t>
    </dgm:pt>
    <dgm:pt modelId="{0B08D9A1-0BD1-4CFF-83B2-29C9098D4F06}" type="pres">
      <dgm:prSet presAssocID="{F0530606-361E-4C42-89F3-DAB3C86C0765}" presName="composite1" presStyleCnt="0"/>
      <dgm:spPr/>
    </dgm:pt>
    <dgm:pt modelId="{CFC30D0D-F848-409E-9284-EDEB7F3DAB99}" type="pres">
      <dgm:prSet presAssocID="{F0530606-361E-4C42-89F3-DAB3C86C0765}" presName="dummyNode1" presStyleLbl="node1" presStyleIdx="1" presStyleCnt="4"/>
      <dgm:spPr/>
    </dgm:pt>
    <dgm:pt modelId="{1305FDC8-793A-4E11-A0A7-7573A24E7310}" type="pres">
      <dgm:prSet presAssocID="{F0530606-361E-4C42-89F3-DAB3C86C0765}" presName="childNode1" presStyleLbl="bgAcc1" presStyleIdx="2" presStyleCnt="4">
        <dgm:presLayoutVars>
          <dgm:bulletEnabled val="1"/>
        </dgm:presLayoutVars>
      </dgm:prSet>
      <dgm:spPr/>
      <dgm:t>
        <a:bodyPr/>
        <a:lstStyle/>
        <a:p>
          <a:endParaRPr lang="es-ES"/>
        </a:p>
      </dgm:t>
    </dgm:pt>
    <dgm:pt modelId="{EC5EC570-F515-4431-890E-BFE505B3927C}" type="pres">
      <dgm:prSet presAssocID="{F0530606-361E-4C42-89F3-DAB3C86C0765}" presName="childNode1tx" presStyleLbl="bgAcc1" presStyleIdx="2" presStyleCnt="4">
        <dgm:presLayoutVars>
          <dgm:bulletEnabled val="1"/>
        </dgm:presLayoutVars>
      </dgm:prSet>
      <dgm:spPr/>
      <dgm:t>
        <a:bodyPr/>
        <a:lstStyle/>
        <a:p>
          <a:endParaRPr lang="es-ES"/>
        </a:p>
      </dgm:t>
    </dgm:pt>
    <dgm:pt modelId="{4D65EE05-0F10-45BF-8AA6-BAB5BBB2A89B}" type="pres">
      <dgm:prSet presAssocID="{F0530606-361E-4C42-89F3-DAB3C86C0765}" presName="parentNode1" presStyleLbl="node1" presStyleIdx="2" presStyleCnt="4">
        <dgm:presLayoutVars>
          <dgm:chMax val="1"/>
          <dgm:bulletEnabled val="1"/>
        </dgm:presLayoutVars>
      </dgm:prSet>
      <dgm:spPr/>
      <dgm:t>
        <a:bodyPr/>
        <a:lstStyle/>
        <a:p>
          <a:endParaRPr lang="es-ES"/>
        </a:p>
      </dgm:t>
    </dgm:pt>
    <dgm:pt modelId="{1CAAD3D1-F18B-4813-8B7C-6E061562191B}" type="pres">
      <dgm:prSet presAssocID="{F0530606-361E-4C42-89F3-DAB3C86C0765}" presName="connSite1" presStyleCnt="0"/>
      <dgm:spPr/>
    </dgm:pt>
    <dgm:pt modelId="{C01EE2DD-7B66-4BA1-A5B8-467AC9E86201}" type="pres">
      <dgm:prSet presAssocID="{E5ABFA4F-5CDB-44F2-B7B5-26A34813D1EB}" presName="Name9" presStyleLbl="sibTrans2D1" presStyleIdx="2" presStyleCnt="3"/>
      <dgm:spPr/>
      <dgm:t>
        <a:bodyPr/>
        <a:lstStyle/>
        <a:p>
          <a:endParaRPr lang="es-ES"/>
        </a:p>
      </dgm:t>
    </dgm:pt>
    <dgm:pt modelId="{1C182C10-3935-4E74-8C84-86F9736AF28E}" type="pres">
      <dgm:prSet presAssocID="{97BEEBB3-90BC-4C37-BA1D-EE9D98D9F1D5}" presName="composite2" presStyleCnt="0"/>
      <dgm:spPr/>
    </dgm:pt>
    <dgm:pt modelId="{3CF5459C-3077-454F-AAE1-539108E0D4FA}" type="pres">
      <dgm:prSet presAssocID="{97BEEBB3-90BC-4C37-BA1D-EE9D98D9F1D5}" presName="dummyNode2" presStyleLbl="node1" presStyleIdx="2" presStyleCnt="4"/>
      <dgm:spPr/>
    </dgm:pt>
    <dgm:pt modelId="{B9E71D7D-5173-47E6-8779-27513DA2D319}" type="pres">
      <dgm:prSet presAssocID="{97BEEBB3-90BC-4C37-BA1D-EE9D98D9F1D5}" presName="childNode2" presStyleLbl="bgAcc1" presStyleIdx="3" presStyleCnt="4">
        <dgm:presLayoutVars>
          <dgm:bulletEnabled val="1"/>
        </dgm:presLayoutVars>
      </dgm:prSet>
      <dgm:spPr/>
      <dgm:t>
        <a:bodyPr/>
        <a:lstStyle/>
        <a:p>
          <a:endParaRPr lang="es-ES"/>
        </a:p>
      </dgm:t>
    </dgm:pt>
    <dgm:pt modelId="{9AB68ADC-15E1-458A-8C53-48A25DD26403}" type="pres">
      <dgm:prSet presAssocID="{97BEEBB3-90BC-4C37-BA1D-EE9D98D9F1D5}" presName="childNode2tx" presStyleLbl="bgAcc1" presStyleIdx="3" presStyleCnt="4">
        <dgm:presLayoutVars>
          <dgm:bulletEnabled val="1"/>
        </dgm:presLayoutVars>
      </dgm:prSet>
      <dgm:spPr/>
      <dgm:t>
        <a:bodyPr/>
        <a:lstStyle/>
        <a:p>
          <a:endParaRPr lang="es-ES"/>
        </a:p>
      </dgm:t>
    </dgm:pt>
    <dgm:pt modelId="{9203D3BB-86F8-4C18-85B8-F159067C07A5}" type="pres">
      <dgm:prSet presAssocID="{97BEEBB3-90BC-4C37-BA1D-EE9D98D9F1D5}" presName="parentNode2" presStyleLbl="node1" presStyleIdx="3" presStyleCnt="4">
        <dgm:presLayoutVars>
          <dgm:chMax val="0"/>
          <dgm:bulletEnabled val="1"/>
        </dgm:presLayoutVars>
      </dgm:prSet>
      <dgm:spPr/>
      <dgm:t>
        <a:bodyPr/>
        <a:lstStyle/>
        <a:p>
          <a:endParaRPr lang="es-ES"/>
        </a:p>
      </dgm:t>
    </dgm:pt>
    <dgm:pt modelId="{2BDEBD94-31A6-4087-9BE2-23FE1CAF0D75}" type="pres">
      <dgm:prSet presAssocID="{97BEEBB3-90BC-4C37-BA1D-EE9D98D9F1D5}" presName="connSite2" presStyleCnt="0"/>
      <dgm:spPr/>
    </dgm:pt>
  </dgm:ptLst>
  <dgm:cxnLst>
    <dgm:cxn modelId="{2BDA1E6A-0150-4BCE-8912-866F3C195001}" type="presOf" srcId="{6FE3B637-F0A4-4A10-9A8C-E86C9EBA3184}" destId="{E7AEE428-E8F8-4784-95E3-8C0C9220907F}" srcOrd="0" destOrd="1" presId="urn:microsoft.com/office/officeart/2005/8/layout/hProcess4#1"/>
    <dgm:cxn modelId="{98DE65A5-260A-459D-8A46-C83EF0164AB2}" type="presOf" srcId="{36C87F22-8C0D-4314-81CD-F2C859529E54}" destId="{E7AEE428-E8F8-4784-95E3-8C0C9220907F}" srcOrd="0" destOrd="0" presId="urn:microsoft.com/office/officeart/2005/8/layout/hProcess4#1"/>
    <dgm:cxn modelId="{4424894B-B9B1-4168-9C2A-63EA834182BB}" type="presOf" srcId="{6FE3B637-F0A4-4A10-9A8C-E86C9EBA3184}" destId="{550252ED-8E89-41AB-9A89-275643C343B9}" srcOrd="1" destOrd="1" presId="urn:microsoft.com/office/officeart/2005/8/layout/hProcess4#1"/>
    <dgm:cxn modelId="{C1B7A272-50D5-45C9-8A1C-FB825D8B0C75}" srcId="{84562E81-A41B-4FDB-B22C-41EAA1EBEA96}" destId="{6FE3B637-F0A4-4A10-9A8C-E86C9EBA3184}" srcOrd="1" destOrd="0" parTransId="{A29A074B-9907-4907-AB50-CA622849FB5C}" sibTransId="{D52048D8-7C76-4A18-9354-3397D78DD6F3}"/>
    <dgm:cxn modelId="{0624E2C9-6E7B-45A5-9315-25514678C5A0}" type="presOf" srcId="{97BEEBB3-90BC-4C37-BA1D-EE9D98D9F1D5}" destId="{9203D3BB-86F8-4C18-85B8-F159067C07A5}" srcOrd="0" destOrd="0" presId="urn:microsoft.com/office/officeart/2005/8/layout/hProcess4#1"/>
    <dgm:cxn modelId="{71DC2B25-3DB7-40BD-9DA1-0BBBF54C4A35}" type="presOf" srcId="{08EB1625-8E34-4055-801A-5017E81E4FFB}" destId="{0443CE28-4397-4A42-8B6E-83E3B645A85C}" srcOrd="1" destOrd="0" presId="urn:microsoft.com/office/officeart/2005/8/layout/hProcess4#1"/>
    <dgm:cxn modelId="{99A4BEE7-1FEE-4999-ACCE-2FBF5DFDB2D0}" type="presOf" srcId="{A66A8DD6-1DA4-403E-980E-B67222A25E91}" destId="{D7E1A37A-3D83-4773-99C5-411C75CED227}" srcOrd="0" destOrd="0" presId="urn:microsoft.com/office/officeart/2005/8/layout/hProcess4#1"/>
    <dgm:cxn modelId="{43CB98CE-B69A-40B5-8578-7EAB9F56DDC5}" type="presOf" srcId="{9016A91A-A2EF-48A0-B0A4-CA8CD21D69FF}" destId="{9AB68ADC-15E1-458A-8C53-48A25DD26403}" srcOrd="1" destOrd="0" presId="urn:microsoft.com/office/officeart/2005/8/layout/hProcess4#1"/>
    <dgm:cxn modelId="{66972A52-2D13-48C2-A95C-FA6D700901CC}" srcId="{C6DB608F-89A6-45EF-8366-E44A54C15D6B}" destId="{08EB1625-8E34-4055-801A-5017E81E4FFB}" srcOrd="0" destOrd="0" parTransId="{470FA753-DADA-4C69-BBF2-D86BE0C964A7}" sibTransId="{617ABCD7-DF50-4526-AE99-ED4204FE135D}"/>
    <dgm:cxn modelId="{F6F5CABD-C08D-406E-97F9-307B94C1A581}" srcId="{1C2A6DE8-C018-4D20-848E-A4DC4D6902CE}" destId="{84562E81-A41B-4FDB-B22C-41EAA1EBEA96}" srcOrd="0" destOrd="0" parTransId="{C7B01EA7-259F-436F-90CB-5B50887525DA}" sibTransId="{A66A8DD6-1DA4-403E-980E-B67222A25E91}"/>
    <dgm:cxn modelId="{A04E4995-EE31-467D-9B02-74D8A1BC67CA}" type="presOf" srcId="{36C87F22-8C0D-4314-81CD-F2C859529E54}" destId="{550252ED-8E89-41AB-9A89-275643C343B9}" srcOrd="1" destOrd="0" presId="urn:microsoft.com/office/officeart/2005/8/layout/hProcess4#1"/>
    <dgm:cxn modelId="{8295197C-8750-4C91-B7E7-C310C669F7EA}" type="presOf" srcId="{1A265F11-3F82-4064-A0B1-186EF570D448}" destId="{0443CE28-4397-4A42-8B6E-83E3B645A85C}" srcOrd="1" destOrd="1" presId="urn:microsoft.com/office/officeart/2005/8/layout/hProcess4#1"/>
    <dgm:cxn modelId="{B60CAECC-CA81-45AF-965A-51949E93357D}" srcId="{97BEEBB3-90BC-4C37-BA1D-EE9D98D9F1D5}" destId="{9016A91A-A2EF-48A0-B0A4-CA8CD21D69FF}" srcOrd="0" destOrd="0" parTransId="{44D478C1-1405-4B7E-847A-724723416A1B}" sibTransId="{FBEFD556-BE80-4DFF-A56B-EEB1D3484D53}"/>
    <dgm:cxn modelId="{7184FDA8-6544-4CFC-B5F9-0270E847EFBB}" srcId="{F0530606-361E-4C42-89F3-DAB3C86C0765}" destId="{63330DA0-C4AC-4E42-A177-E365431923C7}" srcOrd="0" destOrd="0" parTransId="{7B37E512-3076-4A27-A768-848D93495BA7}" sibTransId="{CEC88486-9A63-4858-BEDA-688534E268AE}"/>
    <dgm:cxn modelId="{FD36AEE2-874F-4F33-B3EC-9A35C28A23F9}" type="presOf" srcId="{08EB1625-8E34-4055-801A-5017E81E4FFB}" destId="{FA588B27-07E7-451C-B89B-3D576E430B9A}" srcOrd="0" destOrd="0" presId="urn:microsoft.com/office/officeart/2005/8/layout/hProcess4#1"/>
    <dgm:cxn modelId="{E91389AE-D686-4294-801A-4D5EB17659C8}" type="presOf" srcId="{F0530606-361E-4C42-89F3-DAB3C86C0765}" destId="{4D65EE05-0F10-45BF-8AA6-BAB5BBB2A89B}" srcOrd="0" destOrd="0" presId="urn:microsoft.com/office/officeart/2005/8/layout/hProcess4#1"/>
    <dgm:cxn modelId="{F5E31624-D38A-4B4D-BDD2-F8E602BDBE73}" srcId="{C6DB608F-89A6-45EF-8366-E44A54C15D6B}" destId="{1A265F11-3F82-4064-A0B1-186EF570D448}" srcOrd="1" destOrd="0" parTransId="{C7A0216E-F769-45DC-9F5F-E5245D641F8D}" sibTransId="{0A51ABF0-A433-4E51-8A7C-B29E8BDB8631}"/>
    <dgm:cxn modelId="{4C8D8C7D-FE9C-44EE-96C9-C1F6457D93C0}" srcId="{84562E81-A41B-4FDB-B22C-41EAA1EBEA96}" destId="{36C87F22-8C0D-4314-81CD-F2C859529E54}" srcOrd="0" destOrd="0" parTransId="{6713CBE8-274F-4172-A505-5CD36A708F81}" sibTransId="{53A12477-6069-4B80-A48A-5DA4445CE41B}"/>
    <dgm:cxn modelId="{28EA8216-525B-4743-89EB-09205D812229}" srcId="{1C2A6DE8-C018-4D20-848E-A4DC4D6902CE}" destId="{F0530606-361E-4C42-89F3-DAB3C86C0765}" srcOrd="2" destOrd="0" parTransId="{4F1B161A-660F-4860-9143-5444ED08CBDB}" sibTransId="{E5ABFA4F-5CDB-44F2-B7B5-26A34813D1EB}"/>
    <dgm:cxn modelId="{9F4B6492-4A2E-4697-8C13-6E70CC276F75}" type="presOf" srcId="{1A265F11-3F82-4064-A0B1-186EF570D448}" destId="{FA588B27-07E7-451C-B89B-3D576E430B9A}" srcOrd="0" destOrd="1" presId="urn:microsoft.com/office/officeart/2005/8/layout/hProcess4#1"/>
    <dgm:cxn modelId="{8B6EC50C-9443-495E-AF6A-E56FC0EABEEF}" type="presOf" srcId="{C6DB608F-89A6-45EF-8366-E44A54C15D6B}" destId="{93DBC45F-39CA-4104-BE5B-4EB0BD750181}" srcOrd="0" destOrd="0" presId="urn:microsoft.com/office/officeart/2005/8/layout/hProcess4#1"/>
    <dgm:cxn modelId="{1D04D0CC-0DB1-432C-B3B2-6135F837E50D}" type="presOf" srcId="{6B7650E4-6E37-4F2B-B85E-9061F6C3F775}" destId="{2A6E7F2F-30DF-441A-A393-C4D17A42FAFF}" srcOrd="0" destOrd="0" presId="urn:microsoft.com/office/officeart/2005/8/layout/hProcess4#1"/>
    <dgm:cxn modelId="{A42BDC78-9672-4D23-909F-B77E3EECEF67}" type="presOf" srcId="{63330DA0-C4AC-4E42-A177-E365431923C7}" destId="{EC5EC570-F515-4431-890E-BFE505B3927C}" srcOrd="1" destOrd="0" presId="urn:microsoft.com/office/officeart/2005/8/layout/hProcess4#1"/>
    <dgm:cxn modelId="{A502F5F7-3B0D-43C2-AF71-B87F72F47D69}" type="presOf" srcId="{9016A91A-A2EF-48A0-B0A4-CA8CD21D69FF}" destId="{B9E71D7D-5173-47E6-8779-27513DA2D319}" srcOrd="0" destOrd="0" presId="urn:microsoft.com/office/officeart/2005/8/layout/hProcess4#1"/>
    <dgm:cxn modelId="{C788BB9A-A427-4D7D-82B1-D6DC0D7069CD}" type="presOf" srcId="{63330DA0-C4AC-4E42-A177-E365431923C7}" destId="{1305FDC8-793A-4E11-A0A7-7573A24E7310}" srcOrd="0" destOrd="0" presId="urn:microsoft.com/office/officeart/2005/8/layout/hProcess4#1"/>
    <dgm:cxn modelId="{9B085A19-5C7F-4BDA-9AC0-630A5804D51F}" type="presOf" srcId="{84562E81-A41B-4FDB-B22C-41EAA1EBEA96}" destId="{EFC67F19-A1EE-4411-A5CA-DAC7BC25B6A1}" srcOrd="0" destOrd="0" presId="urn:microsoft.com/office/officeart/2005/8/layout/hProcess4#1"/>
    <dgm:cxn modelId="{76FF1D4F-C803-4F9C-A33F-0B6816677312}" type="presOf" srcId="{1C2A6DE8-C018-4D20-848E-A4DC4D6902CE}" destId="{066CD96B-CAA3-431B-9FC2-0239A6A2FB8E}" srcOrd="0" destOrd="0" presId="urn:microsoft.com/office/officeart/2005/8/layout/hProcess4#1"/>
    <dgm:cxn modelId="{E18D3BA7-F66C-4102-84A3-332EA696D9F1}" srcId="{1C2A6DE8-C018-4D20-848E-A4DC4D6902CE}" destId="{C6DB608F-89A6-45EF-8366-E44A54C15D6B}" srcOrd="1" destOrd="0" parTransId="{3A6A5995-83DA-4972-BD5B-D56CD48C34D2}" sibTransId="{6B7650E4-6E37-4F2B-B85E-9061F6C3F775}"/>
    <dgm:cxn modelId="{3619581F-7610-4F11-BF61-69D68FF60AB1}" srcId="{1C2A6DE8-C018-4D20-848E-A4DC4D6902CE}" destId="{97BEEBB3-90BC-4C37-BA1D-EE9D98D9F1D5}" srcOrd="3" destOrd="0" parTransId="{37D5A06D-6BBC-4B63-91F6-10D2E6475044}" sibTransId="{159FFD8E-4AF2-401E-AFEA-8FA3D48EC1E8}"/>
    <dgm:cxn modelId="{F878B576-A538-453A-8DCF-78698E8EE671}" type="presOf" srcId="{E5ABFA4F-5CDB-44F2-B7B5-26A34813D1EB}" destId="{C01EE2DD-7B66-4BA1-A5B8-467AC9E86201}" srcOrd="0" destOrd="0" presId="urn:microsoft.com/office/officeart/2005/8/layout/hProcess4#1"/>
    <dgm:cxn modelId="{B357EB66-0776-4ED8-960A-15F7B69420F3}" type="presParOf" srcId="{066CD96B-CAA3-431B-9FC2-0239A6A2FB8E}" destId="{3884B499-C544-4416-BD1C-5EAE99A9FEA1}" srcOrd="0" destOrd="0" presId="urn:microsoft.com/office/officeart/2005/8/layout/hProcess4#1"/>
    <dgm:cxn modelId="{889E2674-5FE3-4665-96FD-49BC0F38E350}" type="presParOf" srcId="{066CD96B-CAA3-431B-9FC2-0239A6A2FB8E}" destId="{231C676A-E097-4139-8CA4-039571B9BFC5}" srcOrd="1" destOrd="0" presId="urn:microsoft.com/office/officeart/2005/8/layout/hProcess4#1"/>
    <dgm:cxn modelId="{49DE2DAF-C49C-4DFD-8A54-5BA8246F3B5F}" type="presParOf" srcId="{066CD96B-CAA3-431B-9FC2-0239A6A2FB8E}" destId="{D048DC6C-93A7-445F-9CC8-95BE2871DC83}" srcOrd="2" destOrd="0" presId="urn:microsoft.com/office/officeart/2005/8/layout/hProcess4#1"/>
    <dgm:cxn modelId="{C13AB3AC-E337-4874-B3A3-4DE386EBA7B2}" type="presParOf" srcId="{D048DC6C-93A7-445F-9CC8-95BE2871DC83}" destId="{E71BC5FF-662F-44C5-8801-AAB594254B53}" srcOrd="0" destOrd="0" presId="urn:microsoft.com/office/officeart/2005/8/layout/hProcess4#1"/>
    <dgm:cxn modelId="{57C988D8-C074-4FCE-AE35-7BA5589BE897}" type="presParOf" srcId="{E71BC5FF-662F-44C5-8801-AAB594254B53}" destId="{C9F7F8AE-03AD-41C1-8B7F-96B2C9ACF96E}" srcOrd="0" destOrd="0" presId="urn:microsoft.com/office/officeart/2005/8/layout/hProcess4#1"/>
    <dgm:cxn modelId="{8404A4FB-4782-4A89-BD02-E2FA52498FAF}" type="presParOf" srcId="{E71BC5FF-662F-44C5-8801-AAB594254B53}" destId="{E7AEE428-E8F8-4784-95E3-8C0C9220907F}" srcOrd="1" destOrd="0" presId="urn:microsoft.com/office/officeart/2005/8/layout/hProcess4#1"/>
    <dgm:cxn modelId="{ACF47806-58A0-41DF-8A99-1C463DF9EB1B}" type="presParOf" srcId="{E71BC5FF-662F-44C5-8801-AAB594254B53}" destId="{550252ED-8E89-41AB-9A89-275643C343B9}" srcOrd="2" destOrd="0" presId="urn:microsoft.com/office/officeart/2005/8/layout/hProcess4#1"/>
    <dgm:cxn modelId="{26D37496-E69E-48A3-A3DD-94ACED268EAC}" type="presParOf" srcId="{E71BC5FF-662F-44C5-8801-AAB594254B53}" destId="{EFC67F19-A1EE-4411-A5CA-DAC7BC25B6A1}" srcOrd="3" destOrd="0" presId="urn:microsoft.com/office/officeart/2005/8/layout/hProcess4#1"/>
    <dgm:cxn modelId="{B6869DAC-0CE5-4706-B41F-64E959892934}" type="presParOf" srcId="{E71BC5FF-662F-44C5-8801-AAB594254B53}" destId="{7C5E739C-EBDE-4228-B73C-2F3B92C083C0}" srcOrd="4" destOrd="0" presId="urn:microsoft.com/office/officeart/2005/8/layout/hProcess4#1"/>
    <dgm:cxn modelId="{0D290FE9-2718-47A4-8EBB-49CF6C40C379}" type="presParOf" srcId="{D048DC6C-93A7-445F-9CC8-95BE2871DC83}" destId="{D7E1A37A-3D83-4773-99C5-411C75CED227}" srcOrd="1" destOrd="0" presId="urn:microsoft.com/office/officeart/2005/8/layout/hProcess4#1"/>
    <dgm:cxn modelId="{08EBE094-475E-49FA-9652-76DB4F897456}" type="presParOf" srcId="{D048DC6C-93A7-445F-9CC8-95BE2871DC83}" destId="{0E921E75-818D-4501-B933-36CC608EEBBA}" srcOrd="2" destOrd="0" presId="urn:microsoft.com/office/officeart/2005/8/layout/hProcess4#1"/>
    <dgm:cxn modelId="{772274E2-9F93-42D5-9BDB-A99AEFAA1FF0}" type="presParOf" srcId="{0E921E75-818D-4501-B933-36CC608EEBBA}" destId="{7859D78F-FCE9-470A-9243-56A82C9363A8}" srcOrd="0" destOrd="0" presId="urn:microsoft.com/office/officeart/2005/8/layout/hProcess4#1"/>
    <dgm:cxn modelId="{D4B53FE1-FE40-4392-A240-30F4D14972BD}" type="presParOf" srcId="{0E921E75-818D-4501-B933-36CC608EEBBA}" destId="{FA588B27-07E7-451C-B89B-3D576E430B9A}" srcOrd="1" destOrd="0" presId="urn:microsoft.com/office/officeart/2005/8/layout/hProcess4#1"/>
    <dgm:cxn modelId="{8D0F76F4-F011-46E1-A73A-7ADC31DDBA79}" type="presParOf" srcId="{0E921E75-818D-4501-B933-36CC608EEBBA}" destId="{0443CE28-4397-4A42-8B6E-83E3B645A85C}" srcOrd="2" destOrd="0" presId="urn:microsoft.com/office/officeart/2005/8/layout/hProcess4#1"/>
    <dgm:cxn modelId="{FF1259D3-B99F-4D0E-877F-0DF98D130435}" type="presParOf" srcId="{0E921E75-818D-4501-B933-36CC608EEBBA}" destId="{93DBC45F-39CA-4104-BE5B-4EB0BD750181}" srcOrd="3" destOrd="0" presId="urn:microsoft.com/office/officeart/2005/8/layout/hProcess4#1"/>
    <dgm:cxn modelId="{F723F75F-1B21-4A54-A9CF-B1ED48C7D49A}" type="presParOf" srcId="{0E921E75-818D-4501-B933-36CC608EEBBA}" destId="{C1764109-3240-4429-B1C1-726CA2EE5ED1}" srcOrd="4" destOrd="0" presId="urn:microsoft.com/office/officeart/2005/8/layout/hProcess4#1"/>
    <dgm:cxn modelId="{816A256B-8B2B-4A5F-8622-7772DD0EB749}" type="presParOf" srcId="{D048DC6C-93A7-445F-9CC8-95BE2871DC83}" destId="{2A6E7F2F-30DF-441A-A393-C4D17A42FAFF}" srcOrd="3" destOrd="0" presId="urn:microsoft.com/office/officeart/2005/8/layout/hProcess4#1"/>
    <dgm:cxn modelId="{780CF1A2-5D88-47B7-9722-D91F80E3BFC3}" type="presParOf" srcId="{D048DC6C-93A7-445F-9CC8-95BE2871DC83}" destId="{0B08D9A1-0BD1-4CFF-83B2-29C9098D4F06}" srcOrd="4" destOrd="0" presId="urn:microsoft.com/office/officeart/2005/8/layout/hProcess4#1"/>
    <dgm:cxn modelId="{D55E8916-450E-42DB-B1D6-0CA8890F0AFC}" type="presParOf" srcId="{0B08D9A1-0BD1-4CFF-83B2-29C9098D4F06}" destId="{CFC30D0D-F848-409E-9284-EDEB7F3DAB99}" srcOrd="0" destOrd="0" presId="urn:microsoft.com/office/officeart/2005/8/layout/hProcess4#1"/>
    <dgm:cxn modelId="{F2D38EC1-0261-4688-A9F9-4798E23565B6}" type="presParOf" srcId="{0B08D9A1-0BD1-4CFF-83B2-29C9098D4F06}" destId="{1305FDC8-793A-4E11-A0A7-7573A24E7310}" srcOrd="1" destOrd="0" presId="urn:microsoft.com/office/officeart/2005/8/layout/hProcess4#1"/>
    <dgm:cxn modelId="{CE3C9D66-1F01-4B22-827B-6C93ED2EA57E}" type="presParOf" srcId="{0B08D9A1-0BD1-4CFF-83B2-29C9098D4F06}" destId="{EC5EC570-F515-4431-890E-BFE505B3927C}" srcOrd="2" destOrd="0" presId="urn:microsoft.com/office/officeart/2005/8/layout/hProcess4#1"/>
    <dgm:cxn modelId="{9AB1EA3B-4F54-46A9-AE5A-076698092D08}" type="presParOf" srcId="{0B08D9A1-0BD1-4CFF-83B2-29C9098D4F06}" destId="{4D65EE05-0F10-45BF-8AA6-BAB5BBB2A89B}" srcOrd="3" destOrd="0" presId="urn:microsoft.com/office/officeart/2005/8/layout/hProcess4#1"/>
    <dgm:cxn modelId="{47D1E95D-65E2-4B9E-B01D-9432E7E53B2D}" type="presParOf" srcId="{0B08D9A1-0BD1-4CFF-83B2-29C9098D4F06}" destId="{1CAAD3D1-F18B-4813-8B7C-6E061562191B}" srcOrd="4" destOrd="0" presId="urn:microsoft.com/office/officeart/2005/8/layout/hProcess4#1"/>
    <dgm:cxn modelId="{5403AEFF-ABCE-4402-912B-F4B6F5B5D2D8}" type="presParOf" srcId="{D048DC6C-93A7-445F-9CC8-95BE2871DC83}" destId="{C01EE2DD-7B66-4BA1-A5B8-467AC9E86201}" srcOrd="5" destOrd="0" presId="urn:microsoft.com/office/officeart/2005/8/layout/hProcess4#1"/>
    <dgm:cxn modelId="{5376D575-70C4-474B-A04F-BD751E5F3764}" type="presParOf" srcId="{D048DC6C-93A7-445F-9CC8-95BE2871DC83}" destId="{1C182C10-3935-4E74-8C84-86F9736AF28E}" srcOrd="6" destOrd="0" presId="urn:microsoft.com/office/officeart/2005/8/layout/hProcess4#1"/>
    <dgm:cxn modelId="{72B155FB-DA1B-4F8C-976D-BA065C5D70CA}" type="presParOf" srcId="{1C182C10-3935-4E74-8C84-86F9736AF28E}" destId="{3CF5459C-3077-454F-AAE1-539108E0D4FA}" srcOrd="0" destOrd="0" presId="urn:microsoft.com/office/officeart/2005/8/layout/hProcess4#1"/>
    <dgm:cxn modelId="{E96FF88D-86A2-4C12-9489-46AD885216D2}" type="presParOf" srcId="{1C182C10-3935-4E74-8C84-86F9736AF28E}" destId="{B9E71D7D-5173-47E6-8779-27513DA2D319}" srcOrd="1" destOrd="0" presId="urn:microsoft.com/office/officeart/2005/8/layout/hProcess4#1"/>
    <dgm:cxn modelId="{BFA825DB-149C-43C9-9D24-F9316972F792}" type="presParOf" srcId="{1C182C10-3935-4E74-8C84-86F9736AF28E}" destId="{9AB68ADC-15E1-458A-8C53-48A25DD26403}" srcOrd="2" destOrd="0" presId="urn:microsoft.com/office/officeart/2005/8/layout/hProcess4#1"/>
    <dgm:cxn modelId="{FA744520-F45E-4C5A-B2FB-3D07E387F80D}" type="presParOf" srcId="{1C182C10-3935-4E74-8C84-86F9736AF28E}" destId="{9203D3BB-86F8-4C18-85B8-F159067C07A5}" srcOrd="3" destOrd="0" presId="urn:microsoft.com/office/officeart/2005/8/layout/hProcess4#1"/>
    <dgm:cxn modelId="{D8980995-4E30-4442-900E-92E00CE2F5CF}" type="presParOf" srcId="{1C182C10-3935-4E74-8C84-86F9736AF28E}" destId="{2BDEBD94-31A6-4087-9BE2-23FE1CAF0D75}" srcOrd="4" destOrd="0" presId="urn:microsoft.com/office/officeart/2005/8/layout/hProcess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F5D34D-F965-4E47-913A-B0CBA7D02B9A}" type="doc">
      <dgm:prSet loTypeId="urn:microsoft.com/office/officeart/2005/8/layout/hProcess9#1" loCatId="process" qsTypeId="urn:microsoft.com/office/officeart/2005/8/quickstyle/simple1#2" qsCatId="simple" csTypeId="urn:microsoft.com/office/officeart/2005/8/colors/colorful5#1" csCatId="colorful" phldr="1"/>
      <dgm:spPr/>
    </dgm:pt>
    <dgm:pt modelId="{6A8F6599-6DFC-4BBC-9D1C-A00815E7C30F}">
      <dgm:prSet phldrT="[Texto]" custT="1"/>
      <dgm:spPr>
        <a:solidFill>
          <a:srgbClr val="9D2449"/>
        </a:solidFill>
      </dgm:spPr>
      <dgm:t>
        <a:bodyPr/>
        <a:lstStyle/>
        <a:p>
          <a:pPr algn="ctr"/>
          <a:r>
            <a:rPr lang="es-ES" sz="1200" dirty="0">
              <a:latin typeface="Montserrat" panose="00000700000000000000" pitchFamily="2" charset="0"/>
            </a:rPr>
            <a:t>Dirección </a:t>
          </a:r>
          <a:r>
            <a:rPr lang="es-ES" sz="1400" dirty="0">
              <a:latin typeface="Montserrat" panose="00000700000000000000" pitchFamily="2" charset="0"/>
            </a:rPr>
            <a:t>administrativa</a:t>
          </a:r>
          <a:r>
            <a:rPr lang="es-ES" sz="1200" dirty="0">
              <a:latin typeface="Montserrat" panose="00000700000000000000" pitchFamily="2" charset="0"/>
            </a:rPr>
            <a:t> recibe una solicitud de acceso a la información que activa una de la hipótesis  del Art. 134 </a:t>
          </a:r>
        </a:p>
      </dgm:t>
    </dgm:pt>
    <dgm:pt modelId="{13EC40EC-FDE3-438A-B975-B521907F856F}" type="parTrans" cxnId="{96D1D64C-90D7-4B3B-9C6E-6C324349FB24}">
      <dgm:prSet/>
      <dgm:spPr/>
      <dgm:t>
        <a:bodyPr/>
        <a:lstStyle/>
        <a:p>
          <a:endParaRPr lang="es-ES"/>
        </a:p>
      </dgm:t>
    </dgm:pt>
    <dgm:pt modelId="{AE08997F-9002-40BF-82E4-42F72EDB9BDC}" type="sibTrans" cxnId="{96D1D64C-90D7-4B3B-9C6E-6C324349FB24}">
      <dgm:prSet/>
      <dgm:spPr/>
      <dgm:t>
        <a:bodyPr/>
        <a:lstStyle/>
        <a:p>
          <a:endParaRPr lang="es-ES"/>
        </a:p>
      </dgm:t>
    </dgm:pt>
    <dgm:pt modelId="{E4963B39-D891-4447-91A6-3F93A1B5D8CB}">
      <dgm:prSet phldrT="[Texto]" phldr="0" custT="1"/>
      <dgm:spPr>
        <a:solidFill>
          <a:srgbClr val="B38E5D"/>
        </a:solidFill>
      </dgm:spPr>
      <dgm:t>
        <a:bodyPr vert="horz" wrap="square"/>
        <a:lstStyle/>
        <a:p>
          <a:pPr>
            <a:lnSpc>
              <a:spcPct val="100000"/>
            </a:lnSpc>
            <a:spcBef>
              <a:spcPct val="0"/>
            </a:spcBef>
            <a:spcAft>
              <a:spcPct val="35000"/>
            </a:spcAft>
          </a:pPr>
          <a:r>
            <a:rPr lang="es-ES" sz="1200" b="1" dirty="0">
              <a:latin typeface="Montserrat" panose="00000700000000000000" pitchFamily="2" charset="0"/>
            </a:rPr>
            <a:t>Comité de transparencia se </a:t>
          </a:r>
          <a:r>
            <a:rPr lang="es-ES" sz="1000" b="1" dirty="0">
              <a:latin typeface="Montserrat" panose="00000700000000000000" pitchFamily="2" charset="0"/>
            </a:rPr>
            <a:t>pronuncia:</a:t>
          </a:r>
        </a:p>
        <a:p>
          <a:pPr>
            <a:lnSpc>
              <a:spcPct val="100000"/>
            </a:lnSpc>
            <a:spcBef>
              <a:spcPct val="0"/>
            </a:spcBef>
            <a:spcAft>
              <a:spcPct val="35000"/>
            </a:spcAft>
          </a:pPr>
          <a:r>
            <a:rPr lang="es-ES" sz="1000" b="1" dirty="0">
              <a:latin typeface="Montserrat" panose="00000700000000000000" pitchFamily="2" charset="0"/>
            </a:rPr>
            <a:t>Confirma la clasificación</a:t>
          </a:r>
        </a:p>
        <a:p>
          <a:pPr>
            <a:lnSpc>
              <a:spcPct val="100000"/>
            </a:lnSpc>
            <a:spcBef>
              <a:spcPct val="0"/>
            </a:spcBef>
            <a:spcAft>
              <a:spcPct val="35000"/>
            </a:spcAft>
          </a:pPr>
          <a:r>
            <a:rPr lang="es-ES" sz="1000" b="1" dirty="0">
              <a:latin typeface="Montserrat" panose="00000700000000000000" pitchFamily="2" charset="0"/>
            </a:rPr>
            <a:t>Modifica la clasificación y otorga total o parcialmente o </a:t>
          </a:r>
        </a:p>
        <a:p>
          <a:pPr>
            <a:lnSpc>
              <a:spcPct val="100000"/>
            </a:lnSpc>
            <a:spcBef>
              <a:spcPct val="0"/>
            </a:spcBef>
            <a:spcAft>
              <a:spcPct val="35000"/>
            </a:spcAft>
          </a:pPr>
          <a:r>
            <a:rPr lang="es-ES" sz="1000" b="1" dirty="0">
              <a:latin typeface="Montserrat" panose="00000700000000000000" pitchFamily="2" charset="0"/>
            </a:rPr>
            <a:t>Revocando y concede el acceso</a:t>
          </a:r>
        </a:p>
      </dgm:t>
    </dgm:pt>
    <dgm:pt modelId="{A751BABC-C540-4532-8ADA-A414508B1F07}" type="parTrans" cxnId="{821AAC36-D71C-4AEC-B85F-D6901869DAF0}">
      <dgm:prSet/>
      <dgm:spPr/>
      <dgm:t>
        <a:bodyPr/>
        <a:lstStyle/>
        <a:p>
          <a:endParaRPr lang="es-ES"/>
        </a:p>
      </dgm:t>
    </dgm:pt>
    <dgm:pt modelId="{8E7022F2-9532-4C6A-B15A-F3C32DCF116C}" type="sibTrans" cxnId="{821AAC36-D71C-4AEC-B85F-D6901869DAF0}">
      <dgm:prSet/>
      <dgm:spPr/>
      <dgm:t>
        <a:bodyPr/>
        <a:lstStyle/>
        <a:p>
          <a:endParaRPr lang="es-ES"/>
        </a:p>
      </dgm:t>
    </dgm:pt>
    <dgm:pt modelId="{4C080E8A-C417-4BCD-B019-B7A2ABD9B6D1}">
      <dgm:prSet phldrT="[Texto]"/>
      <dgm:spPr>
        <a:solidFill>
          <a:schemeClr val="bg2">
            <a:lumMod val="50000"/>
          </a:schemeClr>
        </a:solidFill>
      </dgm:spPr>
      <dgm:t>
        <a:bodyPr/>
        <a:lstStyle/>
        <a:p>
          <a:r>
            <a:rPr lang="es-ES" b="1" dirty="0">
              <a:latin typeface="Montserrat" panose="00000700000000000000" pitchFamily="2" charset="0"/>
            </a:rPr>
            <a:t>Resolución del comité de transparencia, dando a conocerla resolución</a:t>
          </a:r>
        </a:p>
      </dgm:t>
    </dgm:pt>
    <dgm:pt modelId="{DE86192D-4311-43B1-AB33-9B3273F7AB16}" type="parTrans" cxnId="{E5E4B022-F313-446C-8BB0-F46B9FC3FC36}">
      <dgm:prSet/>
      <dgm:spPr/>
      <dgm:t>
        <a:bodyPr/>
        <a:lstStyle/>
        <a:p>
          <a:endParaRPr lang="es-ES"/>
        </a:p>
      </dgm:t>
    </dgm:pt>
    <dgm:pt modelId="{EC7AC382-DB30-4393-8E4C-5EA44B70C348}" type="sibTrans" cxnId="{E5E4B022-F313-446C-8BB0-F46B9FC3FC36}">
      <dgm:prSet/>
      <dgm:spPr/>
      <dgm:t>
        <a:bodyPr/>
        <a:lstStyle/>
        <a:p>
          <a:endParaRPr lang="es-ES"/>
        </a:p>
      </dgm:t>
    </dgm:pt>
    <dgm:pt modelId="{F81ABCE5-FD4A-4C36-A255-FA4587699DDA}">
      <dgm:prSet phldrT="[Texto]"/>
      <dgm:spPr>
        <a:solidFill>
          <a:schemeClr val="bg1">
            <a:lumMod val="75000"/>
          </a:schemeClr>
        </a:solidFill>
      </dgm:spPr>
      <dgm:t>
        <a:bodyPr/>
        <a:lstStyle/>
        <a:p>
          <a:r>
            <a:rPr lang="es-ES" dirty="0">
              <a:solidFill>
                <a:schemeClr val="bg1"/>
              </a:solidFill>
              <a:latin typeface="Montserrat" panose="00000700000000000000" pitchFamily="2" charset="0"/>
              <a:hlinkClick xmlns:r="http://schemas.openxmlformats.org/officeDocument/2006/relationships" r:id="" action="ppaction://noaction"/>
            </a:rPr>
            <a:t>Índice de expedientes  clasificados como reservados</a:t>
          </a:r>
          <a:endParaRPr lang="es-ES" dirty="0">
            <a:solidFill>
              <a:schemeClr val="bg1"/>
            </a:solidFill>
            <a:latin typeface="Montserrat" panose="00000700000000000000" pitchFamily="2" charset="0"/>
          </a:endParaRPr>
        </a:p>
      </dgm:t>
    </dgm:pt>
    <dgm:pt modelId="{D0A0098A-3E73-4BCA-8074-5C3C3EC2F7A4}" type="parTrans" cxnId="{866B1B81-8DE1-4CDE-86FF-06173EA622D1}">
      <dgm:prSet/>
      <dgm:spPr/>
      <dgm:t>
        <a:bodyPr/>
        <a:lstStyle/>
        <a:p>
          <a:endParaRPr lang="es-ES"/>
        </a:p>
      </dgm:t>
    </dgm:pt>
    <dgm:pt modelId="{DF3E07D6-222E-4948-94F4-181E410D0614}" type="sibTrans" cxnId="{866B1B81-8DE1-4CDE-86FF-06173EA622D1}">
      <dgm:prSet/>
      <dgm:spPr/>
      <dgm:t>
        <a:bodyPr/>
        <a:lstStyle/>
        <a:p>
          <a:endParaRPr lang="es-ES"/>
        </a:p>
      </dgm:t>
    </dgm:pt>
    <dgm:pt modelId="{265DD7B7-8A3D-4A9A-9D19-D8A9190F9B0C}" type="pres">
      <dgm:prSet presAssocID="{2EF5D34D-F965-4E47-913A-B0CBA7D02B9A}" presName="CompostProcess" presStyleCnt="0">
        <dgm:presLayoutVars>
          <dgm:dir/>
          <dgm:resizeHandles val="exact"/>
        </dgm:presLayoutVars>
      </dgm:prSet>
      <dgm:spPr/>
    </dgm:pt>
    <dgm:pt modelId="{97F35C3C-AF18-40C9-B0B3-8B9765E8DB92}" type="pres">
      <dgm:prSet presAssocID="{2EF5D34D-F965-4E47-913A-B0CBA7D02B9A}" presName="arrow" presStyleLbl="bgShp" presStyleIdx="0" presStyleCnt="1" custLinFactNeighborX="4140" custLinFactNeighborY="-11484"/>
      <dgm:spPr/>
    </dgm:pt>
    <dgm:pt modelId="{C359DCFD-7845-4816-901A-EC6175F888AF}" type="pres">
      <dgm:prSet presAssocID="{2EF5D34D-F965-4E47-913A-B0CBA7D02B9A}" presName="linearProcess" presStyleCnt="0"/>
      <dgm:spPr/>
    </dgm:pt>
    <dgm:pt modelId="{ECC14425-F657-4FE6-B08B-D0877BC96A32}" type="pres">
      <dgm:prSet presAssocID="{6A8F6599-6DFC-4BBC-9D1C-A00815E7C30F}" presName="textNode" presStyleLbl="node1" presStyleIdx="0" presStyleCnt="4" custScaleX="49271" custScaleY="152644" custLinFactX="-966" custLinFactNeighborX="-100000" custLinFactNeighborY="-2519">
        <dgm:presLayoutVars>
          <dgm:bulletEnabled val="1"/>
        </dgm:presLayoutVars>
      </dgm:prSet>
      <dgm:spPr/>
      <dgm:t>
        <a:bodyPr/>
        <a:lstStyle/>
        <a:p>
          <a:endParaRPr lang="es-ES"/>
        </a:p>
      </dgm:t>
    </dgm:pt>
    <dgm:pt modelId="{9605F450-5CFF-42E8-9D68-6E51EC269805}" type="pres">
      <dgm:prSet presAssocID="{AE08997F-9002-40BF-82E4-42F72EDB9BDC}" presName="sibTrans" presStyleCnt="0"/>
      <dgm:spPr/>
    </dgm:pt>
    <dgm:pt modelId="{4A90D7E5-0D69-4E15-B3D3-E74EC6CE7479}" type="pres">
      <dgm:prSet presAssocID="{E4963B39-D891-4447-91A6-3F93A1B5D8CB}" presName="textNode" presStyleLbl="node1" presStyleIdx="1" presStyleCnt="4" custScaleX="77506" custScaleY="122759">
        <dgm:presLayoutVars>
          <dgm:bulletEnabled val="1"/>
        </dgm:presLayoutVars>
      </dgm:prSet>
      <dgm:spPr/>
      <dgm:t>
        <a:bodyPr/>
        <a:lstStyle/>
        <a:p>
          <a:endParaRPr lang="es-ES"/>
        </a:p>
      </dgm:t>
    </dgm:pt>
    <dgm:pt modelId="{F666AFB5-2A03-4A9F-86F4-E70D4AE936FC}" type="pres">
      <dgm:prSet presAssocID="{8E7022F2-9532-4C6A-B15A-F3C32DCF116C}" presName="sibTrans" presStyleCnt="0"/>
      <dgm:spPr/>
    </dgm:pt>
    <dgm:pt modelId="{F9B2FE8D-B6C3-4242-B348-638DF926A4BB}" type="pres">
      <dgm:prSet presAssocID="{4C080E8A-C417-4BCD-B019-B7A2ABD9B6D1}" presName="textNode" presStyleLbl="node1" presStyleIdx="2" presStyleCnt="4" custScaleX="51259" custScaleY="111137">
        <dgm:presLayoutVars>
          <dgm:bulletEnabled val="1"/>
        </dgm:presLayoutVars>
      </dgm:prSet>
      <dgm:spPr/>
      <dgm:t>
        <a:bodyPr/>
        <a:lstStyle/>
        <a:p>
          <a:endParaRPr lang="es-ES"/>
        </a:p>
      </dgm:t>
    </dgm:pt>
    <dgm:pt modelId="{219047B6-BA0A-4836-BEA8-AFEC629B370D}" type="pres">
      <dgm:prSet presAssocID="{EC7AC382-DB30-4393-8E4C-5EA44B70C348}" presName="sibTrans" presStyleCnt="0"/>
      <dgm:spPr/>
    </dgm:pt>
    <dgm:pt modelId="{000ABCEC-DC3D-45F4-9EB5-A55FE1E276E0}" type="pres">
      <dgm:prSet presAssocID="{F81ABCE5-FD4A-4C36-A255-FA4587699DDA}" presName="textNode" presStyleLbl="node1" presStyleIdx="3" presStyleCnt="4" custScaleX="85613" custLinFactNeighborX="43551" custLinFactNeighborY="1637">
        <dgm:presLayoutVars>
          <dgm:bulletEnabled val="1"/>
        </dgm:presLayoutVars>
      </dgm:prSet>
      <dgm:spPr/>
      <dgm:t>
        <a:bodyPr/>
        <a:lstStyle/>
        <a:p>
          <a:endParaRPr lang="es-ES"/>
        </a:p>
      </dgm:t>
    </dgm:pt>
  </dgm:ptLst>
  <dgm:cxnLst>
    <dgm:cxn modelId="{E5E4B022-F313-446C-8BB0-F46B9FC3FC36}" srcId="{2EF5D34D-F965-4E47-913A-B0CBA7D02B9A}" destId="{4C080E8A-C417-4BCD-B019-B7A2ABD9B6D1}" srcOrd="2" destOrd="0" parTransId="{DE86192D-4311-43B1-AB33-9B3273F7AB16}" sibTransId="{EC7AC382-DB30-4393-8E4C-5EA44B70C348}"/>
    <dgm:cxn modelId="{96D1D64C-90D7-4B3B-9C6E-6C324349FB24}" srcId="{2EF5D34D-F965-4E47-913A-B0CBA7D02B9A}" destId="{6A8F6599-6DFC-4BBC-9D1C-A00815E7C30F}" srcOrd="0" destOrd="0" parTransId="{13EC40EC-FDE3-438A-B975-B521907F856F}" sibTransId="{AE08997F-9002-40BF-82E4-42F72EDB9BDC}"/>
    <dgm:cxn modelId="{274EECBB-E943-4893-92AF-7F444E4D4DA9}" type="presOf" srcId="{F81ABCE5-FD4A-4C36-A255-FA4587699DDA}" destId="{000ABCEC-DC3D-45F4-9EB5-A55FE1E276E0}" srcOrd="0" destOrd="0" presId="urn:microsoft.com/office/officeart/2005/8/layout/hProcess9#1"/>
    <dgm:cxn modelId="{E0513AE1-3C5E-498A-A70C-8E3E745BC263}" type="presOf" srcId="{E4963B39-D891-4447-91A6-3F93A1B5D8CB}" destId="{4A90D7E5-0D69-4E15-B3D3-E74EC6CE7479}" srcOrd="0" destOrd="0" presId="urn:microsoft.com/office/officeart/2005/8/layout/hProcess9#1"/>
    <dgm:cxn modelId="{821AAC36-D71C-4AEC-B85F-D6901869DAF0}" srcId="{2EF5D34D-F965-4E47-913A-B0CBA7D02B9A}" destId="{E4963B39-D891-4447-91A6-3F93A1B5D8CB}" srcOrd="1" destOrd="0" parTransId="{A751BABC-C540-4532-8ADA-A414508B1F07}" sibTransId="{8E7022F2-9532-4C6A-B15A-F3C32DCF116C}"/>
    <dgm:cxn modelId="{E7CBAEF9-015D-4876-AAD3-BF5539F46408}" type="presOf" srcId="{2EF5D34D-F965-4E47-913A-B0CBA7D02B9A}" destId="{265DD7B7-8A3D-4A9A-9D19-D8A9190F9B0C}" srcOrd="0" destOrd="0" presId="urn:microsoft.com/office/officeart/2005/8/layout/hProcess9#1"/>
    <dgm:cxn modelId="{C5C792F2-1A37-4879-8E7A-3383BA6632CB}" type="presOf" srcId="{4C080E8A-C417-4BCD-B019-B7A2ABD9B6D1}" destId="{F9B2FE8D-B6C3-4242-B348-638DF926A4BB}" srcOrd="0" destOrd="0" presId="urn:microsoft.com/office/officeart/2005/8/layout/hProcess9#1"/>
    <dgm:cxn modelId="{866B1B81-8DE1-4CDE-86FF-06173EA622D1}" srcId="{2EF5D34D-F965-4E47-913A-B0CBA7D02B9A}" destId="{F81ABCE5-FD4A-4C36-A255-FA4587699DDA}" srcOrd="3" destOrd="0" parTransId="{D0A0098A-3E73-4BCA-8074-5C3C3EC2F7A4}" sibTransId="{DF3E07D6-222E-4948-94F4-181E410D0614}"/>
    <dgm:cxn modelId="{18989608-3A1F-4D6B-9F3F-A687FAAC7D9C}" type="presOf" srcId="{6A8F6599-6DFC-4BBC-9D1C-A00815E7C30F}" destId="{ECC14425-F657-4FE6-B08B-D0877BC96A32}" srcOrd="0" destOrd="0" presId="urn:microsoft.com/office/officeart/2005/8/layout/hProcess9#1"/>
    <dgm:cxn modelId="{79EB297D-75E1-4225-BA83-68032FE05FD8}" type="presParOf" srcId="{265DD7B7-8A3D-4A9A-9D19-D8A9190F9B0C}" destId="{97F35C3C-AF18-40C9-B0B3-8B9765E8DB92}" srcOrd="0" destOrd="0" presId="urn:microsoft.com/office/officeart/2005/8/layout/hProcess9#1"/>
    <dgm:cxn modelId="{702B464B-309F-47CB-90A4-A3119556C743}" type="presParOf" srcId="{265DD7B7-8A3D-4A9A-9D19-D8A9190F9B0C}" destId="{C359DCFD-7845-4816-901A-EC6175F888AF}" srcOrd="1" destOrd="0" presId="urn:microsoft.com/office/officeart/2005/8/layout/hProcess9#1"/>
    <dgm:cxn modelId="{B3A4FCFA-849C-4E63-B931-03854466E45B}" type="presParOf" srcId="{C359DCFD-7845-4816-901A-EC6175F888AF}" destId="{ECC14425-F657-4FE6-B08B-D0877BC96A32}" srcOrd="0" destOrd="0" presId="urn:microsoft.com/office/officeart/2005/8/layout/hProcess9#1"/>
    <dgm:cxn modelId="{5F6E20A7-C353-4E7A-A38E-97A7CE5151EC}" type="presParOf" srcId="{C359DCFD-7845-4816-901A-EC6175F888AF}" destId="{9605F450-5CFF-42E8-9D68-6E51EC269805}" srcOrd="1" destOrd="0" presId="urn:microsoft.com/office/officeart/2005/8/layout/hProcess9#1"/>
    <dgm:cxn modelId="{BB0B0989-CC9D-4DE1-BC39-729D6D3F1EE5}" type="presParOf" srcId="{C359DCFD-7845-4816-901A-EC6175F888AF}" destId="{4A90D7E5-0D69-4E15-B3D3-E74EC6CE7479}" srcOrd="2" destOrd="0" presId="urn:microsoft.com/office/officeart/2005/8/layout/hProcess9#1"/>
    <dgm:cxn modelId="{465BB10C-92E0-4DDB-8B89-FFBFB6F71F09}" type="presParOf" srcId="{C359DCFD-7845-4816-901A-EC6175F888AF}" destId="{F666AFB5-2A03-4A9F-86F4-E70D4AE936FC}" srcOrd="3" destOrd="0" presId="urn:microsoft.com/office/officeart/2005/8/layout/hProcess9#1"/>
    <dgm:cxn modelId="{1C9DDE01-CD78-42EE-82C2-992967284FA9}" type="presParOf" srcId="{C359DCFD-7845-4816-901A-EC6175F888AF}" destId="{F9B2FE8D-B6C3-4242-B348-638DF926A4BB}" srcOrd="4" destOrd="0" presId="urn:microsoft.com/office/officeart/2005/8/layout/hProcess9#1"/>
    <dgm:cxn modelId="{A5C8D3F5-56D7-4DFD-89BD-ABF8425878D8}" type="presParOf" srcId="{C359DCFD-7845-4816-901A-EC6175F888AF}" destId="{219047B6-BA0A-4836-BEA8-AFEC629B370D}" srcOrd="5" destOrd="0" presId="urn:microsoft.com/office/officeart/2005/8/layout/hProcess9#1"/>
    <dgm:cxn modelId="{7EBDF695-30F6-42A6-9FBD-B76FD8260CAC}" type="presParOf" srcId="{C359DCFD-7845-4816-901A-EC6175F888AF}" destId="{000ABCEC-DC3D-45F4-9EB5-A55FE1E276E0}" srcOrd="6" destOrd="0" presId="urn:microsoft.com/office/officeart/2005/8/layout/hProcess9#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EE428-E8F8-4784-95E3-8C0C9220907F}">
      <dsp:nvSpPr>
        <dsp:cNvPr id="0" name=""/>
        <dsp:cNvSpPr/>
      </dsp:nvSpPr>
      <dsp:spPr>
        <a:xfrm>
          <a:off x="3992" y="1043518"/>
          <a:ext cx="2040851" cy="1683275"/>
        </a:xfrm>
        <a:prstGeom prst="roundRect">
          <a:avLst>
            <a:gd name="adj" fmla="val 10000"/>
          </a:avLst>
        </a:prstGeom>
        <a:solidFill>
          <a:schemeClr val="lt1">
            <a:alpha val="90000"/>
            <a:hueOff val="0"/>
            <a:satOff val="0"/>
            <a:lumOff val="0"/>
            <a:alphaOff val="0"/>
          </a:schemeClr>
        </a:solidFill>
        <a:ln w="12700" cap="flat" cmpd="sng" algn="ctr">
          <a:solidFill>
            <a:srgbClr val="B684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s-MX" sz="1200" kern="1200">
              <a:latin typeface="Montserrat" panose="00000700000000000000" pitchFamily="2" charset="0"/>
            </a:rPr>
            <a:t>Conformes  con la Constitución</a:t>
          </a:r>
        </a:p>
        <a:p>
          <a:pPr marL="114300" lvl="1" indent="-114300" algn="l" defTabSz="533400">
            <a:lnSpc>
              <a:spcPct val="90000"/>
            </a:lnSpc>
            <a:spcBef>
              <a:spcPct val="0"/>
            </a:spcBef>
            <a:spcAft>
              <a:spcPct val="15000"/>
            </a:spcAft>
            <a:buChar char="••"/>
          </a:pPr>
          <a:r>
            <a:rPr lang="es-MX" sz="1200" kern="1200">
              <a:latin typeface="Montserrat" panose="00000700000000000000" pitchFamily="2" charset="0"/>
            </a:rPr>
            <a:t>Compatibles con una sociedad democrática</a:t>
          </a:r>
        </a:p>
      </dsp:txBody>
      <dsp:txXfrm>
        <a:off x="42729" y="1082255"/>
        <a:ext cx="1963377" cy="1245099"/>
      </dsp:txXfrm>
    </dsp:sp>
    <dsp:sp modelId="{D7E1A37A-3D83-4773-99C5-411C75CED227}">
      <dsp:nvSpPr>
        <dsp:cNvPr id="0" name=""/>
        <dsp:cNvSpPr/>
      </dsp:nvSpPr>
      <dsp:spPr>
        <a:xfrm>
          <a:off x="1108248" y="1291248"/>
          <a:ext cx="2476962" cy="2476962"/>
        </a:xfrm>
        <a:prstGeom prst="leftCircularArrow">
          <a:avLst>
            <a:gd name="adj1" fmla="val 4061"/>
            <a:gd name="adj2" fmla="val 510790"/>
            <a:gd name="adj3" fmla="val 2286301"/>
            <a:gd name="adj4" fmla="val 9024489"/>
            <a:gd name="adj5" fmla="val 4738"/>
          </a:avLst>
        </a:prstGeom>
        <a:solidFill>
          <a:srgbClr val="FFDD89"/>
        </a:solidFill>
        <a:ln>
          <a:noFill/>
        </a:ln>
        <a:effectLst/>
      </dsp:spPr>
      <dsp:style>
        <a:lnRef idx="0">
          <a:scrgbClr r="0" g="0" b="0"/>
        </a:lnRef>
        <a:fillRef idx="1">
          <a:scrgbClr r="0" g="0" b="0"/>
        </a:fillRef>
        <a:effectRef idx="0">
          <a:scrgbClr r="0" g="0" b="0"/>
        </a:effectRef>
        <a:fontRef idx="minor">
          <a:schemeClr val="lt1"/>
        </a:fontRef>
      </dsp:style>
    </dsp:sp>
    <dsp:sp modelId="{EFC67F19-A1EE-4411-A5CA-DAC7BC25B6A1}">
      <dsp:nvSpPr>
        <dsp:cNvPr id="0" name=""/>
        <dsp:cNvSpPr/>
      </dsp:nvSpPr>
      <dsp:spPr>
        <a:xfrm>
          <a:off x="457514" y="2366092"/>
          <a:ext cx="1814089" cy="721403"/>
        </a:xfrm>
        <a:prstGeom prst="roundRect">
          <a:avLst>
            <a:gd name="adj" fmla="val 10000"/>
          </a:avLst>
        </a:prstGeom>
        <a:solidFill>
          <a:srgbClr val="B684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kern="1200" dirty="0">
              <a:latin typeface="Montserrat" panose="00000700000000000000" pitchFamily="2" charset="0"/>
            </a:rPr>
            <a:t>Fines legítimos</a:t>
          </a:r>
        </a:p>
      </dsp:txBody>
      <dsp:txXfrm>
        <a:off x="478643" y="2387221"/>
        <a:ext cx="1771831" cy="679145"/>
      </dsp:txXfrm>
    </dsp:sp>
    <dsp:sp modelId="{FA588B27-07E7-451C-B89B-3D576E430B9A}">
      <dsp:nvSpPr>
        <dsp:cNvPr id="0" name=""/>
        <dsp:cNvSpPr/>
      </dsp:nvSpPr>
      <dsp:spPr>
        <a:xfrm>
          <a:off x="2750659" y="1043518"/>
          <a:ext cx="2040851" cy="1683275"/>
        </a:xfrm>
        <a:prstGeom prst="roundRect">
          <a:avLst>
            <a:gd name="adj" fmla="val 10000"/>
          </a:avLst>
        </a:prstGeom>
        <a:solidFill>
          <a:schemeClr val="lt1">
            <a:alpha val="90000"/>
            <a:hueOff val="0"/>
            <a:satOff val="0"/>
            <a:lumOff val="0"/>
            <a:alphaOff val="0"/>
          </a:schemeClr>
        </a:solidFill>
        <a:ln w="12700" cap="flat" cmpd="sng" algn="ctr">
          <a:solidFill>
            <a:srgbClr val="B684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s-MX" sz="1200" kern="1200">
              <a:latin typeface="Montserrat" panose="00000700000000000000" pitchFamily="2" charset="0"/>
            </a:rPr>
            <a:t>Sirve para satisfacer el interés público imperativo</a:t>
          </a:r>
        </a:p>
        <a:p>
          <a:pPr marL="114300" lvl="1" indent="-114300" algn="l" defTabSz="533400">
            <a:lnSpc>
              <a:spcPct val="90000"/>
            </a:lnSpc>
            <a:spcBef>
              <a:spcPct val="0"/>
            </a:spcBef>
            <a:spcAft>
              <a:spcPct val="15000"/>
            </a:spcAft>
            <a:buChar char="••"/>
          </a:pPr>
          <a:r>
            <a:rPr lang="es-MX" sz="1200" kern="1200">
              <a:latin typeface="Montserrat" panose="00000700000000000000" pitchFamily="2" charset="0"/>
            </a:rPr>
            <a:t>Derechos de defensa y protección </a:t>
          </a:r>
        </a:p>
      </dsp:txBody>
      <dsp:txXfrm>
        <a:off x="2789396" y="1442957"/>
        <a:ext cx="1963377" cy="1245099"/>
      </dsp:txXfrm>
    </dsp:sp>
    <dsp:sp modelId="{2A6E7F2F-30DF-441A-A393-C4D17A42FAFF}">
      <dsp:nvSpPr>
        <dsp:cNvPr id="0" name=""/>
        <dsp:cNvSpPr/>
      </dsp:nvSpPr>
      <dsp:spPr>
        <a:xfrm>
          <a:off x="3837909" y="-63898"/>
          <a:ext cx="2737738" cy="2737738"/>
        </a:xfrm>
        <a:prstGeom prst="circularArrow">
          <a:avLst>
            <a:gd name="adj1" fmla="val 3675"/>
            <a:gd name="adj2" fmla="val 457845"/>
            <a:gd name="adj3" fmla="val 19366645"/>
            <a:gd name="adj4" fmla="val 12575511"/>
            <a:gd name="adj5" fmla="val 4287"/>
          </a:avLst>
        </a:prstGeom>
        <a:solidFill>
          <a:srgbClr val="FFDD89"/>
        </a:solidFill>
        <a:ln>
          <a:noFill/>
        </a:ln>
        <a:effectLst/>
      </dsp:spPr>
      <dsp:style>
        <a:lnRef idx="0">
          <a:scrgbClr r="0" g="0" b="0"/>
        </a:lnRef>
        <a:fillRef idx="1">
          <a:scrgbClr r="0" g="0" b="0"/>
        </a:fillRef>
        <a:effectRef idx="0">
          <a:scrgbClr r="0" g="0" b="0"/>
        </a:effectRef>
        <a:fontRef idx="minor">
          <a:schemeClr val="lt1"/>
        </a:fontRef>
      </dsp:style>
    </dsp:sp>
    <dsp:sp modelId="{93DBC45F-39CA-4104-BE5B-4EB0BD750181}">
      <dsp:nvSpPr>
        <dsp:cNvPr id="0" name=""/>
        <dsp:cNvSpPr/>
      </dsp:nvSpPr>
      <dsp:spPr>
        <a:xfrm>
          <a:off x="3204182" y="682816"/>
          <a:ext cx="1814089" cy="721403"/>
        </a:xfrm>
        <a:prstGeom prst="roundRect">
          <a:avLst>
            <a:gd name="adj" fmla="val 10000"/>
          </a:avLst>
        </a:prstGeom>
        <a:solidFill>
          <a:srgbClr val="B684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kern="1200">
              <a:latin typeface="Montserrat" panose="00000700000000000000" pitchFamily="2" charset="0"/>
            </a:rPr>
            <a:t>Idoneidad</a:t>
          </a:r>
        </a:p>
      </dsp:txBody>
      <dsp:txXfrm>
        <a:off x="3225311" y="703945"/>
        <a:ext cx="1771831" cy="679145"/>
      </dsp:txXfrm>
    </dsp:sp>
    <dsp:sp modelId="{1305FDC8-793A-4E11-A0A7-7573A24E7310}">
      <dsp:nvSpPr>
        <dsp:cNvPr id="0" name=""/>
        <dsp:cNvSpPr/>
      </dsp:nvSpPr>
      <dsp:spPr>
        <a:xfrm>
          <a:off x="5497327" y="1043518"/>
          <a:ext cx="2040851" cy="1683275"/>
        </a:xfrm>
        <a:prstGeom prst="roundRect">
          <a:avLst>
            <a:gd name="adj" fmla="val 10000"/>
          </a:avLst>
        </a:prstGeom>
        <a:solidFill>
          <a:schemeClr val="lt1">
            <a:alpha val="90000"/>
            <a:hueOff val="0"/>
            <a:satOff val="0"/>
            <a:lumOff val="0"/>
            <a:alphaOff val="0"/>
          </a:schemeClr>
        </a:solidFill>
        <a:ln w="12700" cap="flat" cmpd="sng" algn="ctr">
          <a:solidFill>
            <a:srgbClr val="B684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s-MX" sz="1200" kern="1200">
              <a:latin typeface="Montserrat" panose="00000700000000000000" pitchFamily="2" charset="0"/>
            </a:rPr>
            <a:t>Es la medida menos restrictiva posible y necesaria para alcanzar el fin</a:t>
          </a:r>
        </a:p>
      </dsp:txBody>
      <dsp:txXfrm>
        <a:off x="5536064" y="1082255"/>
        <a:ext cx="1963377" cy="1245099"/>
      </dsp:txXfrm>
    </dsp:sp>
    <dsp:sp modelId="{C01EE2DD-7B66-4BA1-A5B8-467AC9E86201}">
      <dsp:nvSpPr>
        <dsp:cNvPr id="0" name=""/>
        <dsp:cNvSpPr/>
      </dsp:nvSpPr>
      <dsp:spPr>
        <a:xfrm>
          <a:off x="6601584" y="1291248"/>
          <a:ext cx="2476962" cy="2476962"/>
        </a:xfrm>
        <a:prstGeom prst="leftCircularArrow">
          <a:avLst>
            <a:gd name="adj1" fmla="val 4061"/>
            <a:gd name="adj2" fmla="val 510790"/>
            <a:gd name="adj3" fmla="val 2286301"/>
            <a:gd name="adj4" fmla="val 9024489"/>
            <a:gd name="adj5" fmla="val 4738"/>
          </a:avLst>
        </a:prstGeom>
        <a:solidFill>
          <a:srgbClr val="FFDD89"/>
        </a:solidFill>
        <a:ln>
          <a:noFill/>
        </a:ln>
        <a:effectLst/>
      </dsp:spPr>
      <dsp:style>
        <a:lnRef idx="0">
          <a:scrgbClr r="0" g="0" b="0"/>
        </a:lnRef>
        <a:fillRef idx="1">
          <a:scrgbClr r="0" g="0" b="0"/>
        </a:fillRef>
        <a:effectRef idx="0">
          <a:scrgbClr r="0" g="0" b="0"/>
        </a:effectRef>
        <a:fontRef idx="minor">
          <a:schemeClr val="lt1"/>
        </a:fontRef>
      </dsp:style>
    </dsp:sp>
    <dsp:sp modelId="{4D65EE05-0F10-45BF-8AA6-BAB5BBB2A89B}">
      <dsp:nvSpPr>
        <dsp:cNvPr id="0" name=""/>
        <dsp:cNvSpPr/>
      </dsp:nvSpPr>
      <dsp:spPr>
        <a:xfrm>
          <a:off x="5950850" y="2366092"/>
          <a:ext cx="1814089" cy="721403"/>
        </a:xfrm>
        <a:prstGeom prst="roundRect">
          <a:avLst>
            <a:gd name="adj" fmla="val 10000"/>
          </a:avLst>
        </a:prstGeom>
        <a:solidFill>
          <a:srgbClr val="B684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kern="1200">
              <a:latin typeface="Montserrat" panose="00000700000000000000" pitchFamily="2" charset="0"/>
            </a:rPr>
            <a:t>Necesidad</a:t>
          </a:r>
        </a:p>
      </dsp:txBody>
      <dsp:txXfrm>
        <a:off x="5971979" y="2387221"/>
        <a:ext cx="1771831" cy="679145"/>
      </dsp:txXfrm>
    </dsp:sp>
    <dsp:sp modelId="{B9E71D7D-5173-47E6-8779-27513DA2D319}">
      <dsp:nvSpPr>
        <dsp:cNvPr id="0" name=""/>
        <dsp:cNvSpPr/>
      </dsp:nvSpPr>
      <dsp:spPr>
        <a:xfrm>
          <a:off x="8243995" y="1043518"/>
          <a:ext cx="2040851" cy="1683275"/>
        </a:xfrm>
        <a:prstGeom prst="roundRect">
          <a:avLst>
            <a:gd name="adj" fmla="val 10000"/>
          </a:avLst>
        </a:prstGeom>
        <a:solidFill>
          <a:schemeClr val="lt1">
            <a:alpha val="90000"/>
            <a:hueOff val="0"/>
            <a:satOff val="0"/>
            <a:lumOff val="0"/>
            <a:alphaOff val="0"/>
          </a:schemeClr>
        </a:solidFill>
        <a:ln w="12700" cap="flat" cmpd="sng" algn="ctr">
          <a:solidFill>
            <a:srgbClr val="B684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s-MX" sz="1200" kern="1200">
              <a:latin typeface="Montserrat" panose="00000700000000000000" pitchFamily="2" charset="0"/>
            </a:rPr>
            <a:t>Cuanto mayor grado de afectación a un principio, mayor debe ser la importancia de la satisfacción del otro</a:t>
          </a:r>
        </a:p>
      </dsp:txBody>
      <dsp:txXfrm>
        <a:off x="8282732" y="1442957"/>
        <a:ext cx="1963377" cy="1245099"/>
      </dsp:txXfrm>
    </dsp:sp>
    <dsp:sp modelId="{9203D3BB-86F8-4C18-85B8-F159067C07A5}">
      <dsp:nvSpPr>
        <dsp:cNvPr id="0" name=""/>
        <dsp:cNvSpPr/>
      </dsp:nvSpPr>
      <dsp:spPr>
        <a:xfrm>
          <a:off x="8697518" y="682816"/>
          <a:ext cx="1814089" cy="721403"/>
        </a:xfrm>
        <a:prstGeom prst="roundRect">
          <a:avLst>
            <a:gd name="adj" fmla="val 10000"/>
          </a:avLst>
        </a:prstGeom>
        <a:solidFill>
          <a:srgbClr val="B684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kern="1200">
              <a:latin typeface="Montserrat" panose="00000700000000000000" pitchFamily="2" charset="0"/>
            </a:rPr>
            <a:t>Proporcionalidad</a:t>
          </a:r>
        </a:p>
      </dsp:txBody>
      <dsp:txXfrm>
        <a:off x="8718647" y="703945"/>
        <a:ext cx="1771831" cy="6791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35C3C-AF18-40C9-B0B3-8B9765E8DB92}">
      <dsp:nvSpPr>
        <dsp:cNvPr id="0" name=""/>
        <dsp:cNvSpPr/>
      </dsp:nvSpPr>
      <dsp:spPr>
        <a:xfrm>
          <a:off x="1207267" y="0"/>
          <a:ext cx="9312802" cy="377031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C14425-F657-4FE6-B08B-D0877BC96A32}">
      <dsp:nvSpPr>
        <dsp:cNvPr id="0" name=""/>
        <dsp:cNvSpPr/>
      </dsp:nvSpPr>
      <dsp:spPr>
        <a:xfrm>
          <a:off x="622628" y="696135"/>
          <a:ext cx="1619474" cy="2302062"/>
        </a:xfrm>
        <a:prstGeom prst="roundRect">
          <a:avLst/>
        </a:prstGeom>
        <a:solidFill>
          <a:srgbClr val="9D24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latin typeface="Montserrat" panose="00000700000000000000" pitchFamily="2" charset="0"/>
            </a:rPr>
            <a:t>Dirección </a:t>
          </a:r>
          <a:r>
            <a:rPr lang="es-ES" sz="1400" kern="1200" dirty="0">
              <a:latin typeface="Montserrat" panose="00000700000000000000" pitchFamily="2" charset="0"/>
            </a:rPr>
            <a:t>administrativa</a:t>
          </a:r>
          <a:r>
            <a:rPr lang="es-ES" sz="1200" kern="1200" dirty="0">
              <a:latin typeface="Montserrat" panose="00000700000000000000" pitchFamily="2" charset="0"/>
            </a:rPr>
            <a:t> recibe una solicitud de acceso a la información que activa una de la hipótesis  del Art. 134 </a:t>
          </a:r>
        </a:p>
      </dsp:txBody>
      <dsp:txXfrm>
        <a:off x="701684" y="775191"/>
        <a:ext cx="1461362" cy="2143950"/>
      </dsp:txXfrm>
    </dsp:sp>
    <dsp:sp modelId="{4A90D7E5-0D69-4E15-B3D3-E74EC6CE7479}">
      <dsp:nvSpPr>
        <dsp:cNvPr id="0" name=""/>
        <dsp:cNvSpPr/>
      </dsp:nvSpPr>
      <dsp:spPr>
        <a:xfrm>
          <a:off x="2666524" y="959476"/>
          <a:ext cx="2547522" cy="1851359"/>
        </a:xfrm>
        <a:prstGeom prst="roundRect">
          <a:avLst/>
        </a:prstGeom>
        <a:solidFill>
          <a:srgbClr val="B38E5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es-ES" sz="1200" b="1" kern="1200" dirty="0">
              <a:latin typeface="Montserrat" panose="00000700000000000000" pitchFamily="2" charset="0"/>
            </a:rPr>
            <a:t>Comité de transparencia se </a:t>
          </a:r>
          <a:r>
            <a:rPr lang="es-ES" sz="1000" b="1" kern="1200" dirty="0">
              <a:latin typeface="Montserrat" panose="00000700000000000000" pitchFamily="2" charset="0"/>
            </a:rPr>
            <a:t>pronuncia:</a:t>
          </a:r>
        </a:p>
        <a:p>
          <a:pPr lvl="0" algn="ctr" defTabSz="533400">
            <a:lnSpc>
              <a:spcPct val="100000"/>
            </a:lnSpc>
            <a:spcBef>
              <a:spcPct val="0"/>
            </a:spcBef>
            <a:spcAft>
              <a:spcPct val="35000"/>
            </a:spcAft>
          </a:pPr>
          <a:r>
            <a:rPr lang="es-ES" sz="1000" b="1" kern="1200" dirty="0">
              <a:latin typeface="Montserrat" panose="00000700000000000000" pitchFamily="2" charset="0"/>
            </a:rPr>
            <a:t>Confirma la clasificación</a:t>
          </a:r>
        </a:p>
        <a:p>
          <a:pPr lvl="0" algn="ctr" defTabSz="533400">
            <a:lnSpc>
              <a:spcPct val="100000"/>
            </a:lnSpc>
            <a:spcBef>
              <a:spcPct val="0"/>
            </a:spcBef>
            <a:spcAft>
              <a:spcPct val="35000"/>
            </a:spcAft>
          </a:pPr>
          <a:r>
            <a:rPr lang="es-ES" sz="1000" b="1" kern="1200" dirty="0">
              <a:latin typeface="Montserrat" panose="00000700000000000000" pitchFamily="2" charset="0"/>
            </a:rPr>
            <a:t>Modifica la clasificación y otorga total o parcialmente o </a:t>
          </a:r>
        </a:p>
        <a:p>
          <a:pPr lvl="0" algn="ctr" defTabSz="533400">
            <a:lnSpc>
              <a:spcPct val="100000"/>
            </a:lnSpc>
            <a:spcBef>
              <a:spcPct val="0"/>
            </a:spcBef>
            <a:spcAft>
              <a:spcPct val="35000"/>
            </a:spcAft>
          </a:pPr>
          <a:r>
            <a:rPr lang="es-ES" sz="1000" b="1" kern="1200" dirty="0">
              <a:latin typeface="Montserrat" panose="00000700000000000000" pitchFamily="2" charset="0"/>
            </a:rPr>
            <a:t>Revocando y concede el acceso</a:t>
          </a:r>
        </a:p>
      </dsp:txBody>
      <dsp:txXfrm>
        <a:off x="2756900" y="1049852"/>
        <a:ext cx="2366770" cy="1670607"/>
      </dsp:txXfrm>
    </dsp:sp>
    <dsp:sp modelId="{F9B2FE8D-B6C3-4242-B348-638DF926A4BB}">
      <dsp:nvSpPr>
        <dsp:cNvPr id="0" name=""/>
        <dsp:cNvSpPr/>
      </dsp:nvSpPr>
      <dsp:spPr>
        <a:xfrm>
          <a:off x="5410381" y="1047113"/>
          <a:ext cx="1684817" cy="1676085"/>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a:latin typeface="Montserrat" panose="00000700000000000000" pitchFamily="2" charset="0"/>
            </a:rPr>
            <a:t>Resolución del comité de transparencia, dando a conocerla resolución</a:t>
          </a:r>
        </a:p>
      </dsp:txBody>
      <dsp:txXfrm>
        <a:off x="5492201" y="1128933"/>
        <a:ext cx="1521177" cy="1512445"/>
      </dsp:txXfrm>
    </dsp:sp>
    <dsp:sp modelId="{000ABCEC-DC3D-45F4-9EB5-A55FE1E276E0}">
      <dsp:nvSpPr>
        <dsp:cNvPr id="0" name=""/>
        <dsp:cNvSpPr/>
      </dsp:nvSpPr>
      <dsp:spPr>
        <a:xfrm>
          <a:off x="7377039" y="1155781"/>
          <a:ext cx="2813989" cy="1508125"/>
        </a:xfrm>
        <a:prstGeom prst="round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a:solidFill>
                <a:schemeClr val="bg1"/>
              </a:solidFill>
              <a:latin typeface="Montserrat" panose="00000700000000000000" pitchFamily="2" charset="0"/>
              <a:hlinkClick xmlns:r="http://schemas.openxmlformats.org/officeDocument/2006/relationships" r:id="" action="ppaction://noaction"/>
            </a:rPr>
            <a:t>Índice de expedientes  clasificados como reservados</a:t>
          </a:r>
          <a:endParaRPr lang="es-ES" sz="1400" kern="1200" dirty="0">
            <a:solidFill>
              <a:schemeClr val="bg1"/>
            </a:solidFill>
            <a:latin typeface="Montserrat" panose="00000700000000000000" pitchFamily="2" charset="0"/>
          </a:endParaRPr>
        </a:p>
      </dsp:txBody>
      <dsp:txXfrm>
        <a:off x="7450660" y="1229402"/>
        <a:ext cx="2666747" cy="136088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1">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1">
  <dgm:title val=""/>
  <dgm:desc val=""/>
  <dgm:catLst>
    <dgm:cat type="process" pri="5000"/>
    <dgm:cat type="convert"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28/10/2025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28/10/2025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28/10/2025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9" name="Google Shape;69;p3" descr="Manual de Marca_Layouts-02.png"/>
          <p:cNvPicPr preferRelativeResize="0"/>
          <p:nvPr userDrawn="1"/>
        </p:nvPicPr>
        <p:blipFill rotWithShape="1">
          <a:blip r:embed="rId2"/>
          <a:srcRect/>
          <a:stretch>
            <a:fillRect/>
          </a:stretch>
        </p:blipFill>
        <p:spPr>
          <a:xfrm>
            <a:off x="1974" y="0"/>
            <a:ext cx="12188052" cy="6858001"/>
          </a:xfrm>
          <a:prstGeom prst="rect">
            <a:avLst/>
          </a:prstGeom>
          <a:noFill/>
          <a:ln>
            <a:noFill/>
          </a:ln>
        </p:spPr>
      </p:pic>
      <p:sp>
        <p:nvSpPr>
          <p:cNvPr id="2" name="Título 1"/>
          <p:cNvSpPr>
            <a:spLocks noGrp="1"/>
          </p:cNvSpPr>
          <p:nvPr>
            <p:ph type="title" hasCustomPrompt="1"/>
          </p:nvPr>
        </p:nvSpPr>
        <p:spPr>
          <a:xfrm>
            <a:off x="3581400" y="365125"/>
            <a:ext cx="7772400" cy="779464"/>
          </a:xfrm>
        </p:spPr>
        <p:txBody>
          <a:bodyPr anchor="b">
            <a:normAutofit/>
          </a:bodyPr>
          <a:lstStyle>
            <a:lvl1pPr algn="r">
              <a:defRPr sz="3200" b="1">
                <a:solidFill>
                  <a:srgbClr val="9D2449"/>
                </a:solidFill>
                <a:latin typeface="Montserrat" panose="00000700000000000000" pitchFamily="2" charset="0"/>
              </a:defRPr>
            </a:lvl1pPr>
          </a:lstStyle>
          <a:p>
            <a:r>
              <a:rPr lang="es-ES" dirty="0"/>
              <a:t>&lt;&lt; TÍTULO &gt;&gt;</a:t>
            </a:r>
            <a:endParaRPr lang="es-MX" dirty="0"/>
          </a:p>
        </p:txBody>
      </p:sp>
      <p:sp>
        <p:nvSpPr>
          <p:cNvPr id="3" name="Marcador de contenido 2"/>
          <p:cNvSpPr>
            <a:spLocks noGrp="1"/>
          </p:cNvSpPr>
          <p:nvPr>
            <p:ph idx="1" hasCustomPrompt="1"/>
          </p:nvPr>
        </p:nvSpPr>
        <p:spPr>
          <a:xfrm>
            <a:off x="3581400" y="1825625"/>
            <a:ext cx="7772400" cy="4351338"/>
          </a:xfrm>
        </p:spPr>
        <p:txBody>
          <a:bodyPr>
            <a:normAutofit/>
          </a:bodyPr>
          <a:lstStyle>
            <a:lvl1pPr marL="0" indent="0" algn="just">
              <a:buNone/>
              <a:defRPr sz="1800">
                <a:latin typeface="Montserrat" panose="00000700000000000000" pitchFamily="2" charset="0"/>
              </a:defRPr>
            </a:lvl1pPr>
            <a:lvl2pPr>
              <a:defRPr sz="2000">
                <a:latin typeface="Montserrat" panose="00000700000000000000" pitchFamily="2" charset="0"/>
              </a:defRPr>
            </a:lvl2pPr>
            <a:lvl3pPr>
              <a:defRPr sz="2000">
                <a:latin typeface="Montserrat" panose="00000700000000000000" pitchFamily="2" charset="0"/>
              </a:defRPr>
            </a:lvl3pPr>
            <a:lvl4pPr>
              <a:defRPr sz="2000">
                <a:latin typeface="Montserrat" panose="00000700000000000000" pitchFamily="2" charset="0"/>
              </a:defRPr>
            </a:lvl4pPr>
            <a:lvl5pPr>
              <a:defRPr sz="2000">
                <a:latin typeface="Montserrat" panose="00000700000000000000" pitchFamily="2" charset="0"/>
              </a:defRPr>
            </a:lvl5pPr>
          </a:lstStyle>
          <a:p>
            <a:pPr lvl="0"/>
            <a:r>
              <a:rPr lang="es-MX" dirty="0"/>
              <a:t>&lt;&lt; Cuerpo &gt;&gt;</a:t>
            </a:r>
          </a:p>
        </p:txBody>
      </p:sp>
      <p:sp>
        <p:nvSpPr>
          <p:cNvPr id="4" name="Marcador de fecha 3"/>
          <p:cNvSpPr>
            <a:spLocks noGrp="1"/>
          </p:cNvSpPr>
          <p:nvPr>
            <p:ph type="dt" sz="half" idx="10"/>
          </p:nvPr>
        </p:nvSpPr>
        <p:spPr/>
        <p:txBody>
          <a:bodyPr/>
          <a:lstStyle/>
          <a:p>
            <a:fld id="{97F010DA-A70E-418E-912E-DF129B89ABA9}" type="datetimeFigureOut">
              <a:rPr lang="es-MX" smtClean="0"/>
              <a:t>28/10/2025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2D1D721-F477-46C7-AB21-2788A235FB0F}" type="slidenum">
              <a:rPr lang="es-MX" smtClean="0"/>
              <a:t>‹Nº›</a:t>
            </a:fld>
            <a:endParaRPr lang="es-MX"/>
          </a:p>
        </p:txBody>
      </p:sp>
      <p:sp>
        <p:nvSpPr>
          <p:cNvPr id="10" name="Marcador de contenido 9"/>
          <p:cNvSpPr>
            <a:spLocks noGrp="1"/>
          </p:cNvSpPr>
          <p:nvPr>
            <p:ph sz="quarter" idx="13" hasCustomPrompt="1"/>
          </p:nvPr>
        </p:nvSpPr>
        <p:spPr>
          <a:xfrm>
            <a:off x="3581400" y="1171522"/>
            <a:ext cx="7772400" cy="461962"/>
          </a:xfrm>
        </p:spPr>
        <p:txBody>
          <a:bodyPr>
            <a:noAutofit/>
          </a:bodyPr>
          <a:lstStyle>
            <a:lvl1pPr marL="0" indent="0" algn="r">
              <a:buNone/>
              <a:defRPr sz="2500" b="1">
                <a:solidFill>
                  <a:srgbClr val="B38E5D"/>
                </a:solidFill>
                <a:latin typeface="Montserrat" panose="00000700000000000000" pitchFamily="2" charset="0"/>
              </a:defRPr>
            </a:lvl1pPr>
            <a:lvl2pPr>
              <a:defRPr sz="2500" b="1">
                <a:solidFill>
                  <a:srgbClr val="B38E5D"/>
                </a:solidFill>
                <a:latin typeface="Montserrat" panose="00000700000000000000" pitchFamily="2" charset="0"/>
              </a:defRPr>
            </a:lvl2pPr>
            <a:lvl3pPr>
              <a:defRPr sz="2500" b="1">
                <a:solidFill>
                  <a:srgbClr val="B38E5D"/>
                </a:solidFill>
                <a:latin typeface="Montserrat" panose="00000700000000000000" pitchFamily="2" charset="0"/>
              </a:defRPr>
            </a:lvl3pPr>
            <a:lvl4pPr>
              <a:defRPr sz="2500" b="1">
                <a:solidFill>
                  <a:srgbClr val="B38E5D"/>
                </a:solidFill>
                <a:latin typeface="Montserrat" panose="00000700000000000000" pitchFamily="2" charset="0"/>
              </a:defRPr>
            </a:lvl4pPr>
            <a:lvl5pPr>
              <a:defRPr sz="2500" b="1">
                <a:solidFill>
                  <a:srgbClr val="B38E5D"/>
                </a:solidFill>
                <a:latin typeface="Montserrat" panose="00000700000000000000" pitchFamily="2" charset="0"/>
              </a:defRPr>
            </a:lvl5pPr>
          </a:lstStyle>
          <a:p>
            <a:pPr lvl="0"/>
            <a:r>
              <a:rPr lang="es-MX" dirty="0"/>
              <a:t>&lt;&lt; SUBTÍTULO &gt;&gt;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28/10/2025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28/10/2025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C85FE744-E089-4F23-8721-E5298973CF1A}" type="datetimeFigureOut">
              <a:rPr lang="es-MX" smtClean="0"/>
              <a:t>28/10/2025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C85FE744-E089-4F23-8721-E5298973CF1A}" type="datetimeFigureOut">
              <a:rPr lang="es-MX" smtClean="0"/>
              <a:t>28/10/2025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C85FE744-E089-4F23-8721-E5298973CF1A}" type="datetimeFigureOut">
              <a:rPr lang="es-MX" smtClean="0"/>
              <a:t>28/10/2025</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C85FE744-E089-4F23-8721-E5298973CF1A}" type="datetimeFigureOut">
              <a:rPr lang="es-MX" smtClean="0"/>
              <a:t>28/10/2025</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85FE744-E089-4F23-8721-E5298973CF1A}" type="datetimeFigureOut">
              <a:rPr lang="es-MX" smtClean="0"/>
              <a:t>28/10/2025</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28/10/2025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85FE744-E089-4F23-8721-E5298973CF1A}" type="datetimeFigureOut">
              <a:rPr lang="es-MX" smtClean="0"/>
              <a:t>28/10/2025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85FE744-E089-4F23-8721-E5298973CF1A}" type="datetimeFigureOut">
              <a:rPr lang="es-MX" smtClean="0"/>
              <a:t>28/10/2025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28/10/2025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28/10/2025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9" name="Google Shape;69;p3" descr="Manual de Marca_Layouts-02.png"/>
          <p:cNvPicPr preferRelativeResize="0"/>
          <p:nvPr userDrawn="1"/>
        </p:nvPicPr>
        <p:blipFill rotWithShape="1">
          <a:blip r:embed="rId2"/>
          <a:srcRect/>
          <a:stretch>
            <a:fillRect/>
          </a:stretch>
        </p:blipFill>
        <p:spPr>
          <a:xfrm>
            <a:off x="1974" y="0"/>
            <a:ext cx="12188052" cy="6858001"/>
          </a:xfrm>
          <a:prstGeom prst="rect">
            <a:avLst/>
          </a:prstGeom>
          <a:noFill/>
          <a:ln>
            <a:noFill/>
          </a:ln>
        </p:spPr>
      </p:pic>
      <p:sp>
        <p:nvSpPr>
          <p:cNvPr id="2" name="Título 1"/>
          <p:cNvSpPr>
            <a:spLocks noGrp="1"/>
          </p:cNvSpPr>
          <p:nvPr>
            <p:ph type="title" hasCustomPrompt="1"/>
          </p:nvPr>
        </p:nvSpPr>
        <p:spPr>
          <a:xfrm>
            <a:off x="3581400" y="365125"/>
            <a:ext cx="7772400" cy="779464"/>
          </a:xfrm>
        </p:spPr>
        <p:txBody>
          <a:bodyPr anchor="b">
            <a:normAutofit/>
          </a:bodyPr>
          <a:lstStyle>
            <a:lvl1pPr algn="r">
              <a:defRPr sz="3200" b="1">
                <a:solidFill>
                  <a:srgbClr val="9D2449"/>
                </a:solidFill>
                <a:latin typeface="Montserrat" panose="00000700000000000000" pitchFamily="2" charset="0"/>
              </a:defRPr>
            </a:lvl1pPr>
          </a:lstStyle>
          <a:p>
            <a:r>
              <a:rPr lang="es-ES" dirty="0"/>
              <a:t>&lt;&lt; TÍTULO &gt;&gt;</a:t>
            </a:r>
            <a:endParaRPr lang="es-MX" dirty="0"/>
          </a:p>
        </p:txBody>
      </p:sp>
      <p:sp>
        <p:nvSpPr>
          <p:cNvPr id="3" name="Marcador de contenido 2"/>
          <p:cNvSpPr>
            <a:spLocks noGrp="1"/>
          </p:cNvSpPr>
          <p:nvPr>
            <p:ph idx="1" hasCustomPrompt="1"/>
          </p:nvPr>
        </p:nvSpPr>
        <p:spPr>
          <a:xfrm>
            <a:off x="3581400" y="1825625"/>
            <a:ext cx="7772400" cy="4351338"/>
          </a:xfrm>
        </p:spPr>
        <p:txBody>
          <a:bodyPr>
            <a:normAutofit/>
          </a:bodyPr>
          <a:lstStyle>
            <a:lvl1pPr marL="0" indent="0" algn="just">
              <a:buNone/>
              <a:defRPr sz="1800">
                <a:latin typeface="Montserrat" panose="00000700000000000000" pitchFamily="2" charset="0"/>
              </a:defRPr>
            </a:lvl1pPr>
            <a:lvl2pPr>
              <a:defRPr sz="2000">
                <a:latin typeface="Montserrat" panose="00000700000000000000" pitchFamily="2" charset="0"/>
              </a:defRPr>
            </a:lvl2pPr>
            <a:lvl3pPr>
              <a:defRPr sz="2000">
                <a:latin typeface="Montserrat" panose="00000700000000000000" pitchFamily="2" charset="0"/>
              </a:defRPr>
            </a:lvl3pPr>
            <a:lvl4pPr>
              <a:defRPr sz="2000">
                <a:latin typeface="Montserrat" panose="00000700000000000000" pitchFamily="2" charset="0"/>
              </a:defRPr>
            </a:lvl4pPr>
            <a:lvl5pPr>
              <a:defRPr sz="2000">
                <a:latin typeface="Montserrat" panose="00000700000000000000" pitchFamily="2" charset="0"/>
              </a:defRPr>
            </a:lvl5pPr>
          </a:lstStyle>
          <a:p>
            <a:pPr lvl="0"/>
            <a:r>
              <a:rPr lang="es-MX" dirty="0"/>
              <a:t>&lt;&lt; Cuerpo &gt;&gt;</a:t>
            </a:r>
          </a:p>
        </p:txBody>
      </p:sp>
      <p:sp>
        <p:nvSpPr>
          <p:cNvPr id="4" name="Marcador de fecha 3"/>
          <p:cNvSpPr>
            <a:spLocks noGrp="1"/>
          </p:cNvSpPr>
          <p:nvPr>
            <p:ph type="dt" sz="half" idx="10"/>
          </p:nvPr>
        </p:nvSpPr>
        <p:spPr/>
        <p:txBody>
          <a:bodyPr/>
          <a:lstStyle/>
          <a:p>
            <a:fld id="{97F010DA-A70E-418E-912E-DF129B89ABA9}" type="datetimeFigureOut">
              <a:rPr lang="es-MX" smtClean="0"/>
              <a:t>28/10/2025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2D1D721-F477-46C7-AB21-2788A235FB0F}" type="slidenum">
              <a:rPr lang="es-MX" smtClean="0"/>
              <a:t>‹Nº›</a:t>
            </a:fld>
            <a:endParaRPr lang="es-MX"/>
          </a:p>
        </p:txBody>
      </p:sp>
      <p:sp>
        <p:nvSpPr>
          <p:cNvPr id="10" name="Marcador de contenido 9"/>
          <p:cNvSpPr>
            <a:spLocks noGrp="1"/>
          </p:cNvSpPr>
          <p:nvPr>
            <p:ph sz="quarter" idx="13" hasCustomPrompt="1"/>
          </p:nvPr>
        </p:nvSpPr>
        <p:spPr>
          <a:xfrm>
            <a:off x="3581400" y="1171522"/>
            <a:ext cx="7772400" cy="461962"/>
          </a:xfrm>
        </p:spPr>
        <p:txBody>
          <a:bodyPr>
            <a:noAutofit/>
          </a:bodyPr>
          <a:lstStyle>
            <a:lvl1pPr marL="0" indent="0" algn="r">
              <a:buNone/>
              <a:defRPr sz="2500" b="1">
                <a:solidFill>
                  <a:srgbClr val="B38E5D"/>
                </a:solidFill>
                <a:latin typeface="Montserrat" panose="00000700000000000000" pitchFamily="2" charset="0"/>
              </a:defRPr>
            </a:lvl1pPr>
            <a:lvl2pPr>
              <a:defRPr sz="2500" b="1">
                <a:solidFill>
                  <a:srgbClr val="B38E5D"/>
                </a:solidFill>
                <a:latin typeface="Montserrat" panose="00000700000000000000" pitchFamily="2" charset="0"/>
              </a:defRPr>
            </a:lvl2pPr>
            <a:lvl3pPr>
              <a:defRPr sz="2500" b="1">
                <a:solidFill>
                  <a:srgbClr val="B38E5D"/>
                </a:solidFill>
                <a:latin typeface="Montserrat" panose="00000700000000000000" pitchFamily="2" charset="0"/>
              </a:defRPr>
            </a:lvl3pPr>
            <a:lvl4pPr>
              <a:defRPr sz="2500" b="1">
                <a:solidFill>
                  <a:srgbClr val="B38E5D"/>
                </a:solidFill>
                <a:latin typeface="Montserrat" panose="00000700000000000000" pitchFamily="2" charset="0"/>
              </a:defRPr>
            </a:lvl4pPr>
            <a:lvl5pPr>
              <a:defRPr sz="2500" b="1">
                <a:solidFill>
                  <a:srgbClr val="B38E5D"/>
                </a:solidFill>
                <a:latin typeface="Montserrat" panose="00000700000000000000" pitchFamily="2" charset="0"/>
              </a:defRPr>
            </a:lvl5pPr>
          </a:lstStyle>
          <a:p>
            <a:pPr lvl="0"/>
            <a:r>
              <a:rPr lang="es-MX" dirty="0"/>
              <a:t>&lt;&lt; SUBTÍTULO &gt;&gt;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C85FE744-E089-4F23-8721-E5298973CF1A}" type="datetimeFigureOut">
              <a:rPr lang="es-MX" smtClean="0"/>
              <a:t>28/10/2025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C85FE744-E089-4F23-8721-E5298973CF1A}" type="datetimeFigureOut">
              <a:rPr lang="es-MX" smtClean="0"/>
              <a:t>28/10/2025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C85FE744-E089-4F23-8721-E5298973CF1A}" type="datetimeFigureOut">
              <a:rPr lang="es-MX" smtClean="0"/>
              <a:t>28/10/2025</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C85FE744-E089-4F23-8721-E5298973CF1A}" type="datetimeFigureOut">
              <a:rPr lang="es-MX" smtClean="0"/>
              <a:t>28/10/2025</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85FE744-E089-4F23-8721-E5298973CF1A}" type="datetimeFigureOut">
              <a:rPr lang="es-MX" smtClean="0"/>
              <a:t>28/10/2025</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85FE744-E089-4F23-8721-E5298973CF1A}" type="datetimeFigureOut">
              <a:rPr lang="es-MX" smtClean="0"/>
              <a:t>28/10/2025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85FE744-E089-4F23-8721-E5298973CF1A}" type="datetimeFigureOut">
              <a:rPr lang="es-MX" smtClean="0"/>
              <a:t>28/10/2025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FE744-E089-4F23-8721-E5298973CF1A}" type="datetimeFigureOut">
              <a:rPr lang="es-MX" smtClean="0"/>
              <a:t>28/10/2025</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F6FFD-237B-4482-AE5D-1776073E198D}"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FE744-E089-4F23-8721-E5298973CF1A}" type="datetimeFigureOut">
              <a:rPr lang="es-MX" smtClean="0"/>
              <a:t>28/10/2025</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F6FFD-237B-4482-AE5D-1776073E198D}"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0" name="Subtítulo 9"/>
          <p:cNvSpPr>
            <a:spLocks noGrp="1"/>
          </p:cNvSpPr>
          <p:nvPr>
            <p:ph type="subTitle" idx="1"/>
          </p:nvPr>
        </p:nvSpPr>
        <p:spPr>
          <a:xfrm>
            <a:off x="1330817" y="2717559"/>
            <a:ext cx="6858000" cy="1655762"/>
          </a:xfrm>
        </p:spPr>
        <p:txBody>
          <a:bodyPr>
            <a:normAutofit/>
          </a:bodyPr>
          <a:lstStyle/>
          <a:p>
            <a:pPr algn="ctr"/>
            <a:r>
              <a:rPr lang="es-MX" sz="2800" dirty="0">
                <a:solidFill>
                  <a:schemeClr val="tx1">
                    <a:lumMod val="75000"/>
                    <a:lumOff val="25000"/>
                  </a:schemeClr>
                </a:solidFill>
                <a:latin typeface="Montserrat" panose="00000700000000000000" pitchFamily="2" charset="0"/>
                <a:cs typeface="Montserrat" panose="00000700000000000000" pitchFamily="2" charset="0"/>
              </a:rPr>
              <a:t>Acceso a la Información, Clasificación de Información y Versiones Públicas</a:t>
            </a:r>
          </a:p>
        </p:txBody>
      </p:sp>
      <p:sp>
        <p:nvSpPr>
          <p:cNvPr id="3" name="CuadroTexto 2"/>
          <p:cNvSpPr txBox="1"/>
          <p:nvPr/>
        </p:nvSpPr>
        <p:spPr>
          <a:xfrm>
            <a:off x="1057923" y="1840334"/>
            <a:ext cx="7404904" cy="664865"/>
          </a:xfrm>
          <a:prstGeom prst="rect">
            <a:avLst/>
          </a:prstGeom>
        </p:spPr>
        <p:txBody>
          <a:bodyPr vert="horz" lIns="91440" tIns="45720" rIns="91440" bIns="45720" rtlCol="0" anchor="b">
            <a:normAutofit fontScale="92500"/>
          </a:bodyPr>
          <a:lstStyle>
            <a:lvl1pPr algn="ctr" defTabSz="914400">
              <a:lnSpc>
                <a:spcPct val="90000"/>
              </a:lnSpc>
              <a:spcBef>
                <a:spcPct val="0"/>
              </a:spcBef>
              <a:buNone/>
              <a:defRPr sz="4000" b="1">
                <a:solidFill>
                  <a:srgbClr val="B68400"/>
                </a:solidFill>
                <a:latin typeface="Futura Bk BT" panose="020B0502020204020303" pitchFamily="34" charset="0"/>
                <a:ea typeface="+mj-ea"/>
                <a:cs typeface="+mj-cs"/>
              </a:defRPr>
            </a:lvl1pPr>
          </a:lstStyle>
          <a:p>
            <a:r>
              <a:rPr lang="es-MX" sz="2000" dirty="0">
                <a:latin typeface="Montserrat" panose="00000700000000000000" pitchFamily="2" charset="0"/>
              </a:rPr>
              <a:t>Coordinación General de Transparencia, Acceso a la información Pública y Protección de Datos Personales</a:t>
            </a:r>
          </a:p>
        </p:txBody>
      </p:sp>
      <p:sp>
        <p:nvSpPr>
          <p:cNvPr id="9" name="Título 8"/>
          <p:cNvSpPr>
            <a:spLocks noGrp="1"/>
          </p:cNvSpPr>
          <p:nvPr>
            <p:ph type="ctrTitle"/>
          </p:nvPr>
        </p:nvSpPr>
        <p:spPr>
          <a:xfrm>
            <a:off x="916219" y="408948"/>
            <a:ext cx="7969135" cy="1218391"/>
          </a:xfrm>
        </p:spPr>
        <p:txBody>
          <a:bodyPr>
            <a:normAutofit fontScale="90000"/>
          </a:bodyPr>
          <a:lstStyle/>
          <a:p>
            <a:pPr algn="ctr"/>
            <a:r>
              <a:rPr lang="es-MX" sz="4000" b="1" dirty="0">
                <a:gradFill>
                  <a:gsLst>
                    <a:gs pos="0">
                      <a:srgbClr val="E30000"/>
                    </a:gs>
                    <a:gs pos="100000">
                      <a:srgbClr val="760303"/>
                    </a:gs>
                  </a:gsLst>
                  <a:lin scaled="0"/>
                </a:gradFill>
                <a:latin typeface="Montserrat" panose="00000700000000000000" pitchFamily="2" charset="0"/>
                <a:cs typeface="Montserrat" panose="00000700000000000000" pitchFamily="2" charset="0"/>
              </a:rPr>
              <a:t>SECRETARÍA ANTICORRUPCIÓN Y BUEN GOBIERNO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52669" y="367886"/>
            <a:ext cx="10452653" cy="4641436"/>
          </a:xfrm>
        </p:spPr>
        <p:txBody>
          <a:bodyPr>
            <a:normAutofit lnSpcReduction="10000"/>
          </a:bodyPr>
          <a:lstStyle/>
          <a:p>
            <a:pPr algn="just"/>
            <a:r>
              <a:rPr lang="es-ES" sz="1600" b="1" dirty="0">
                <a:solidFill>
                  <a:srgbClr val="B38E5D"/>
                </a:solidFill>
                <a:latin typeface="Montserrat" panose="00000700000000000000" pitchFamily="2" charset="0"/>
                <a:cs typeface="Montserrat" panose="00000700000000000000" pitchFamily="2" charset="0"/>
              </a:rPr>
              <a:t>Paso 4: </a:t>
            </a:r>
            <a:r>
              <a:rPr lang="es-ES" sz="1600" dirty="0">
                <a:solidFill>
                  <a:schemeClr val="tx1"/>
                </a:solidFill>
                <a:latin typeface="Montserrat" panose="00000700000000000000" pitchFamily="2" charset="0"/>
                <a:cs typeface="Montserrat" panose="00000700000000000000" pitchFamily="2" charset="0"/>
              </a:rPr>
              <a:t>Precisar las razones objetivas por las que la apertura de la información generaría una afectación, a través de los elementos de un riesgo real, demostrable e identificable:</a:t>
            </a:r>
          </a:p>
          <a:p>
            <a:pPr algn="just"/>
            <a:r>
              <a:rPr lang="es-ES" sz="1600" b="1" dirty="0">
                <a:latin typeface="Montserrat" panose="00000700000000000000" pitchFamily="2" charset="0"/>
                <a:cs typeface="Montserrat" panose="00000700000000000000" pitchFamily="2" charset="0"/>
              </a:rPr>
              <a:t>REAL:</a:t>
            </a:r>
            <a:r>
              <a:rPr lang="es-ES" sz="1600" dirty="0">
                <a:latin typeface="Montserrat" panose="00000700000000000000" pitchFamily="2" charset="0"/>
                <a:cs typeface="Montserrat" panose="00000700000000000000" pitchFamily="2" charset="0"/>
              </a:rPr>
              <a:t> Existen circunstancias de modo tiempo y lugar directas con la información.</a:t>
            </a:r>
          </a:p>
          <a:p>
            <a:pPr algn="just"/>
            <a:r>
              <a:rPr lang="es-ES" sz="1600" b="1" dirty="0">
                <a:latin typeface="Montserrat" panose="00000700000000000000" pitchFamily="2" charset="0"/>
                <a:cs typeface="Montserrat" panose="00000700000000000000" pitchFamily="2" charset="0"/>
              </a:rPr>
              <a:t>DEMOSTRABLE:</a:t>
            </a:r>
            <a:r>
              <a:rPr lang="es-ES" sz="1600" dirty="0">
                <a:latin typeface="Montserrat" panose="00000700000000000000" pitchFamily="2" charset="0"/>
                <a:cs typeface="Montserrat" panose="00000700000000000000" pitchFamily="2" charset="0"/>
              </a:rPr>
              <a:t> Se cuenta con evidencia que permite establecer causalidad entre la difusión y el perjuicio.</a:t>
            </a:r>
          </a:p>
          <a:p>
            <a:pPr algn="just"/>
            <a:r>
              <a:rPr lang="es-ES" sz="1600" b="1" dirty="0">
                <a:latin typeface="Montserrat" panose="00000700000000000000" pitchFamily="2" charset="0"/>
                <a:cs typeface="Montserrat" panose="00000700000000000000" pitchFamily="2" charset="0"/>
              </a:rPr>
              <a:t>IDENTIFICABLE:</a:t>
            </a:r>
            <a:r>
              <a:rPr lang="es-ES" sz="1600" dirty="0">
                <a:latin typeface="Montserrat" panose="00000700000000000000" pitchFamily="2" charset="0"/>
                <a:cs typeface="Montserrat" panose="00000700000000000000" pitchFamily="2" charset="0"/>
              </a:rPr>
              <a:t> Existe un vínculo directo entre personas, funciones y la documentación</a:t>
            </a:r>
          </a:p>
          <a:p>
            <a:pPr marL="0" indent="0" algn="just">
              <a:buNone/>
            </a:pPr>
            <a:endParaRPr lang="es-MX" sz="1600" dirty="0">
              <a:latin typeface="Montserrat" panose="00000700000000000000" pitchFamily="2" charset="0"/>
              <a:cs typeface="Montserrat" panose="00000700000000000000" pitchFamily="2" charset="0"/>
            </a:endParaRPr>
          </a:p>
          <a:p>
            <a:pPr algn="just"/>
            <a:r>
              <a:rPr lang="es-ES" sz="1600" b="1" dirty="0">
                <a:solidFill>
                  <a:srgbClr val="B38E5D"/>
                </a:solidFill>
                <a:latin typeface="Montserrat" panose="00000700000000000000" pitchFamily="2" charset="0"/>
                <a:cs typeface="Montserrat" panose="00000700000000000000" pitchFamily="2" charset="0"/>
              </a:rPr>
              <a:t>Paso 5: </a:t>
            </a:r>
            <a:r>
              <a:rPr lang="es-ES" sz="1600" dirty="0">
                <a:solidFill>
                  <a:schemeClr val="tx1"/>
                </a:solidFill>
                <a:latin typeface="Montserrat" panose="00000700000000000000" pitchFamily="2" charset="0"/>
                <a:cs typeface="Montserrat" panose="00000700000000000000" pitchFamily="2" charset="0"/>
              </a:rPr>
              <a:t>En la motivación de la clasificación, el sujeto obligado deberá acreditar las </a:t>
            </a:r>
            <a:r>
              <a:rPr lang="es-ES" sz="1600" b="1" dirty="0">
                <a:solidFill>
                  <a:schemeClr val="tx1"/>
                </a:solidFill>
                <a:latin typeface="Montserrat" panose="00000700000000000000" pitchFamily="2" charset="0"/>
                <a:cs typeface="Montserrat" panose="00000700000000000000" pitchFamily="2" charset="0"/>
              </a:rPr>
              <a:t>circunstancias de modo, tiempo y lugar del daño</a:t>
            </a:r>
            <a:r>
              <a:rPr lang="es-ES" sz="1600" dirty="0">
                <a:solidFill>
                  <a:schemeClr val="tx1"/>
                </a:solidFill>
                <a:latin typeface="Montserrat" panose="00000700000000000000" pitchFamily="2" charset="0"/>
                <a:cs typeface="Montserrat" panose="00000700000000000000" pitchFamily="2" charset="0"/>
              </a:rPr>
              <a:t>, y</a:t>
            </a:r>
          </a:p>
          <a:p>
            <a:pPr algn="just"/>
            <a:endParaRPr lang="es-ES" sz="1600" dirty="0">
              <a:solidFill>
                <a:schemeClr val="tx1"/>
              </a:solidFill>
              <a:latin typeface="Montserrat" panose="00000700000000000000" pitchFamily="2" charset="0"/>
              <a:cs typeface="Montserrat" panose="00000700000000000000" pitchFamily="2" charset="0"/>
            </a:endParaRPr>
          </a:p>
          <a:p>
            <a:pPr algn="just"/>
            <a:r>
              <a:rPr lang="es-ES" sz="1800" b="1" dirty="0">
                <a:solidFill>
                  <a:srgbClr val="B38E5D"/>
                </a:solidFill>
                <a:latin typeface="Montserrat" panose="00000700000000000000" pitchFamily="2" charset="0"/>
                <a:cs typeface="Montserrat" panose="00000700000000000000" pitchFamily="2" charset="0"/>
              </a:rPr>
              <a:t>Paso 6: </a:t>
            </a:r>
            <a:r>
              <a:rPr lang="es-ES" sz="1600" dirty="0">
                <a:solidFill>
                  <a:schemeClr val="tx1"/>
                </a:solidFill>
                <a:latin typeface="Montserrat" panose="00000700000000000000" pitchFamily="2" charset="0"/>
                <a:cs typeface="Montserrat" panose="00000700000000000000" pitchFamily="2" charset="0"/>
              </a:rPr>
              <a:t>Deberán elegir la opción de excepción al acceso a la información que menos lo restrinja, la cual será adecuada y proporcional para la </a:t>
            </a:r>
            <a:r>
              <a:rPr lang="es-ES" sz="1600" b="1" dirty="0">
                <a:solidFill>
                  <a:schemeClr val="tx1"/>
                </a:solidFill>
                <a:latin typeface="Montserrat" panose="00000700000000000000" pitchFamily="2" charset="0"/>
                <a:cs typeface="Montserrat" panose="00000700000000000000" pitchFamily="2" charset="0"/>
              </a:rPr>
              <a:t>protección del interés público</a:t>
            </a:r>
            <a:r>
              <a:rPr lang="es-ES" sz="1600" dirty="0">
                <a:solidFill>
                  <a:schemeClr val="tx1"/>
                </a:solidFill>
                <a:latin typeface="Montserrat" panose="00000700000000000000" pitchFamily="2" charset="0"/>
                <a:cs typeface="Montserrat" panose="00000700000000000000" pitchFamily="2" charset="0"/>
              </a:rPr>
              <a:t>, y deberá interferir lo menos posible en el ejercicio efectivo del derecho de acceso a la información </a:t>
            </a:r>
            <a:r>
              <a:rPr lang="es-ES" sz="1600" i="1" dirty="0">
                <a:solidFill>
                  <a:schemeClr val="tx1"/>
                </a:solidFill>
                <a:latin typeface="Montserrat" panose="00000700000000000000" pitchFamily="2" charset="0"/>
                <a:cs typeface="Montserrat" panose="00000700000000000000" pitchFamily="2" charset="0"/>
              </a:rPr>
              <a:t>(Aplicación del principio Pro Persona)</a:t>
            </a:r>
            <a:r>
              <a:rPr lang="es-ES" sz="1600" dirty="0">
                <a:solidFill>
                  <a:schemeClr val="tx1"/>
                </a:solidFill>
                <a:latin typeface="Montserrat" panose="00000700000000000000" pitchFamily="2" charset="0"/>
                <a:cs typeface="Montserrat" panose="00000700000000000000" pitchFamily="2" charset="0"/>
              </a:rPr>
              <a:t>.</a:t>
            </a:r>
          </a:p>
          <a:p>
            <a:pPr algn="just"/>
            <a:endParaRPr lang="es-ES" sz="1600" dirty="0">
              <a:solidFill>
                <a:schemeClr val="tx1"/>
              </a:solidFill>
              <a:latin typeface="Montserrat" panose="00000700000000000000" pitchFamily="2" charset="0"/>
              <a:cs typeface="Montserrat" panose="00000700000000000000" pitchFamily="2" charset="0"/>
            </a:endParaRPr>
          </a:p>
          <a:p>
            <a:pPr algn="just"/>
            <a:r>
              <a:rPr lang="es-ES" sz="1600" b="1" dirty="0">
                <a:solidFill>
                  <a:srgbClr val="B38E5D"/>
                </a:solidFill>
                <a:latin typeface="Montserrat" panose="00000700000000000000" pitchFamily="2" charset="0"/>
                <a:cs typeface="Montserrat" panose="00000700000000000000" pitchFamily="2" charset="0"/>
              </a:rPr>
              <a:t>Paso 7: </a:t>
            </a:r>
            <a:r>
              <a:rPr lang="es-ES" sz="1600" dirty="0">
                <a:solidFill>
                  <a:schemeClr val="tx1"/>
                </a:solidFill>
                <a:latin typeface="Montserrat" panose="00000700000000000000" pitchFamily="2" charset="0"/>
                <a:cs typeface="Montserrat" panose="00000700000000000000" pitchFamily="2" charset="0"/>
              </a:rPr>
              <a:t>Determinar el periodo por el cual la información debe ser clasificada; es decir, precisar el periodo de reserva.</a:t>
            </a:r>
          </a:p>
          <a:p>
            <a:endParaRPr lang="es-ES" sz="1600" dirty="0">
              <a:latin typeface="Montserrat" panose="00000700000000000000" pitchFamily="2" charset="0"/>
              <a:cs typeface="Montserrat" panose="00000700000000000000" pitchFamily="2" charset="0"/>
            </a:endParaRPr>
          </a:p>
          <a:p>
            <a:endParaRPr lang="es-ES" dirty="0">
              <a:latin typeface="Montserrat" panose="00000700000000000000" pitchFamily="2" charset="0"/>
              <a:cs typeface="Montserrat" panose="00000700000000000000" pitchFamily="2" charset="0"/>
            </a:endParaRPr>
          </a:p>
          <a:p>
            <a:pPr marL="0" indent="0">
              <a:buNone/>
            </a:pPr>
            <a:endParaRPr lang="en-US" dirty="0">
              <a:latin typeface="Montserrat" panose="00000700000000000000" pitchFamily="2" charset="0"/>
              <a:cs typeface="Montserrat" panose="00000700000000000000"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0430A8-EF42-CE7A-5166-2EDF55C261B7}"/>
              </a:ext>
            </a:extLst>
          </p:cNvPr>
          <p:cNvSpPr>
            <a:spLocks noGrp="1"/>
          </p:cNvSpPr>
          <p:nvPr>
            <p:ph type="title"/>
          </p:nvPr>
        </p:nvSpPr>
        <p:spPr>
          <a:xfrm>
            <a:off x="838200" y="109093"/>
            <a:ext cx="10515600" cy="521843"/>
          </a:xfrm>
        </p:spPr>
        <p:txBody>
          <a:bodyPr>
            <a:normAutofit/>
          </a:bodyPr>
          <a:lstStyle/>
          <a:p>
            <a:r>
              <a:rPr lang="es-MX" sz="2500" b="1" dirty="0">
                <a:solidFill>
                  <a:srgbClr val="A78E47"/>
                </a:solidFill>
                <a:latin typeface="Montserrat Black" panose="00000700000000000000" pitchFamily="2" charset="0"/>
                <a:ea typeface="+mn-ea"/>
                <a:cs typeface="+mn-cs"/>
              </a:rPr>
              <a:t>Ejercicio </a:t>
            </a:r>
          </a:p>
        </p:txBody>
      </p:sp>
      <p:graphicFrame>
        <p:nvGraphicFramePr>
          <p:cNvPr id="4" name="Tabla 3">
            <a:extLst>
              <a:ext uri="{FF2B5EF4-FFF2-40B4-BE49-F238E27FC236}">
                <a16:creationId xmlns:a16="http://schemas.microsoft.com/office/drawing/2014/main" id="{DBF2580E-0E75-809D-3552-A71417F39C31}"/>
              </a:ext>
            </a:extLst>
          </p:cNvPr>
          <p:cNvGraphicFramePr>
            <a:graphicFrameLocks noGrp="1"/>
          </p:cNvGraphicFramePr>
          <p:nvPr>
            <p:extLst>
              <p:ext uri="{D42A27DB-BD31-4B8C-83A1-F6EECF244321}">
                <p14:modId xmlns:p14="http://schemas.microsoft.com/office/powerpoint/2010/main" val="1043158562"/>
              </p:ext>
            </p:extLst>
          </p:nvPr>
        </p:nvGraphicFramePr>
        <p:xfrm>
          <a:off x="1037536" y="700913"/>
          <a:ext cx="9623151" cy="4351338"/>
        </p:xfrm>
        <a:graphic>
          <a:graphicData uri="http://schemas.openxmlformats.org/drawingml/2006/table">
            <a:tbl>
              <a:tblPr/>
              <a:tblGrid>
                <a:gridCol w="3207717">
                  <a:extLst>
                    <a:ext uri="{9D8B030D-6E8A-4147-A177-3AD203B41FA5}">
                      <a16:colId xmlns:a16="http://schemas.microsoft.com/office/drawing/2014/main" val="3476119731"/>
                    </a:ext>
                  </a:extLst>
                </a:gridCol>
                <a:gridCol w="3207717">
                  <a:extLst>
                    <a:ext uri="{9D8B030D-6E8A-4147-A177-3AD203B41FA5}">
                      <a16:colId xmlns:a16="http://schemas.microsoft.com/office/drawing/2014/main" val="1536973055"/>
                    </a:ext>
                  </a:extLst>
                </a:gridCol>
                <a:gridCol w="3207717">
                  <a:extLst>
                    <a:ext uri="{9D8B030D-6E8A-4147-A177-3AD203B41FA5}">
                      <a16:colId xmlns:a16="http://schemas.microsoft.com/office/drawing/2014/main" val="2890335844"/>
                    </a:ext>
                  </a:extLst>
                </a:gridCol>
              </a:tblGrid>
              <a:tr h="585757">
                <a:tc>
                  <a:txBody>
                    <a:bodyPr/>
                    <a:lstStyle/>
                    <a:p>
                      <a:r>
                        <a:rPr lang="es-MX" sz="1600" b="1"/>
                        <a:t>Fragmento de información</a:t>
                      </a:r>
                      <a:endParaRPr lang="es-MX" sz="1600"/>
                    </a:p>
                  </a:txBody>
                  <a:tcPr marL="83680" marR="83680" marT="41840" marB="41840" anchor="ctr">
                    <a:lnL>
                      <a:noFill/>
                    </a:lnL>
                    <a:lnR>
                      <a:noFill/>
                    </a:lnR>
                    <a:lnT>
                      <a:noFill/>
                    </a:lnT>
                    <a:lnB>
                      <a:noFill/>
                    </a:lnB>
                    <a:noFill/>
                  </a:tcPr>
                </a:tc>
                <a:tc>
                  <a:txBody>
                    <a:bodyPr/>
                    <a:lstStyle/>
                    <a:p>
                      <a:r>
                        <a:rPr lang="es-MX" sz="1600" b="1"/>
                        <a:t>Clasificación (Pública / Reservada / Confidencial)</a:t>
                      </a:r>
                      <a:endParaRPr lang="es-MX" sz="1600"/>
                    </a:p>
                  </a:txBody>
                  <a:tcPr marL="83680" marR="83680" marT="41840" marB="41840" anchor="ctr">
                    <a:lnL>
                      <a:noFill/>
                    </a:lnL>
                    <a:lnR>
                      <a:noFill/>
                    </a:lnR>
                    <a:lnT>
                      <a:noFill/>
                    </a:lnT>
                    <a:lnB>
                      <a:noFill/>
                    </a:lnB>
                    <a:noFill/>
                  </a:tcPr>
                </a:tc>
                <a:tc>
                  <a:txBody>
                    <a:bodyPr/>
                    <a:lstStyle/>
                    <a:p>
                      <a:r>
                        <a:rPr lang="es-MX" sz="1600" b="1"/>
                        <a:t>Justificación breve</a:t>
                      </a:r>
                      <a:endParaRPr lang="es-MX" sz="1600"/>
                    </a:p>
                  </a:txBody>
                  <a:tcPr marL="83680" marR="83680" marT="41840" marB="41840" anchor="ctr">
                    <a:lnL>
                      <a:noFill/>
                    </a:lnL>
                    <a:lnR>
                      <a:noFill/>
                    </a:lnR>
                    <a:lnT>
                      <a:noFill/>
                    </a:lnT>
                    <a:lnB>
                      <a:noFill/>
                    </a:lnB>
                    <a:noFill/>
                  </a:tcPr>
                </a:tc>
                <a:extLst>
                  <a:ext uri="{0D108BD9-81ED-4DB2-BD59-A6C34878D82A}">
                    <a16:rowId xmlns:a16="http://schemas.microsoft.com/office/drawing/2014/main" val="2580770658"/>
                  </a:ext>
                </a:extLst>
              </a:tr>
              <a:tr h="585757">
                <a:tc>
                  <a:txBody>
                    <a:bodyPr/>
                    <a:lstStyle/>
                    <a:p>
                      <a:r>
                        <a:rPr lang="es-MX" sz="1600"/>
                        <a:t>Contrato de obra pública con montos generales</a:t>
                      </a:r>
                    </a:p>
                  </a:txBody>
                  <a:tcPr marL="83680" marR="83680" marT="41840" marB="41840" anchor="ctr">
                    <a:lnL>
                      <a:noFill/>
                    </a:lnL>
                    <a:lnR>
                      <a:noFill/>
                    </a:lnR>
                    <a:lnT>
                      <a:noFill/>
                    </a:lnT>
                    <a:lnB>
                      <a:noFill/>
                    </a:lnB>
                    <a:noFill/>
                  </a:tcPr>
                </a:tc>
                <a:tc>
                  <a:txBody>
                    <a:bodyPr/>
                    <a:lstStyle/>
                    <a:p>
                      <a:endParaRPr lang="es-MX" sz="1600"/>
                    </a:p>
                  </a:txBody>
                  <a:tcPr marL="83680" marR="83680" marT="41840" marB="41840" anchor="ctr">
                    <a:lnL>
                      <a:noFill/>
                    </a:lnL>
                    <a:lnR>
                      <a:noFill/>
                    </a:lnR>
                    <a:lnT>
                      <a:noFill/>
                    </a:lnT>
                    <a:lnB>
                      <a:noFill/>
                    </a:lnB>
                    <a:noFill/>
                  </a:tcPr>
                </a:tc>
                <a:tc>
                  <a:txBody>
                    <a:bodyPr/>
                    <a:lstStyle/>
                    <a:p>
                      <a:endParaRPr lang="es-MX" sz="1600" dirty="0"/>
                    </a:p>
                  </a:txBody>
                  <a:tcPr marL="83680" marR="83680" marT="41840" marB="41840" anchor="ctr">
                    <a:lnL>
                      <a:noFill/>
                    </a:lnL>
                    <a:lnR>
                      <a:noFill/>
                    </a:lnR>
                    <a:lnT>
                      <a:noFill/>
                    </a:lnT>
                    <a:lnB>
                      <a:noFill/>
                    </a:lnB>
                    <a:noFill/>
                  </a:tcPr>
                </a:tc>
                <a:extLst>
                  <a:ext uri="{0D108BD9-81ED-4DB2-BD59-A6C34878D82A}">
                    <a16:rowId xmlns:a16="http://schemas.microsoft.com/office/drawing/2014/main" val="2985644419"/>
                  </a:ext>
                </a:extLst>
              </a:tr>
              <a:tr h="585757">
                <a:tc>
                  <a:txBody>
                    <a:bodyPr/>
                    <a:lstStyle/>
                    <a:p>
                      <a:r>
                        <a:rPr lang="es-MX" sz="1600"/>
                        <a:t>CLABE bancaria del proveedor</a:t>
                      </a:r>
                    </a:p>
                  </a:txBody>
                  <a:tcPr marL="83680" marR="83680" marT="41840" marB="41840" anchor="ctr">
                    <a:lnL>
                      <a:noFill/>
                    </a:lnL>
                    <a:lnR>
                      <a:noFill/>
                    </a:lnR>
                    <a:lnT>
                      <a:noFill/>
                    </a:lnT>
                    <a:lnB>
                      <a:noFill/>
                    </a:lnB>
                    <a:noFill/>
                  </a:tcPr>
                </a:tc>
                <a:tc>
                  <a:txBody>
                    <a:bodyPr/>
                    <a:lstStyle/>
                    <a:p>
                      <a:endParaRPr lang="es-MX" sz="1600" dirty="0"/>
                    </a:p>
                  </a:txBody>
                  <a:tcPr marL="83680" marR="83680" marT="41840" marB="41840" anchor="ctr">
                    <a:lnL>
                      <a:noFill/>
                    </a:lnL>
                    <a:lnR>
                      <a:noFill/>
                    </a:lnR>
                    <a:lnT>
                      <a:noFill/>
                    </a:lnT>
                    <a:lnB>
                      <a:noFill/>
                    </a:lnB>
                    <a:noFill/>
                  </a:tcPr>
                </a:tc>
                <a:tc>
                  <a:txBody>
                    <a:bodyPr/>
                    <a:lstStyle/>
                    <a:p>
                      <a:endParaRPr lang="es-MX" sz="1600" dirty="0"/>
                    </a:p>
                  </a:txBody>
                  <a:tcPr marL="83680" marR="83680" marT="41840" marB="41840" anchor="ctr">
                    <a:lnL>
                      <a:noFill/>
                    </a:lnL>
                    <a:lnR>
                      <a:noFill/>
                    </a:lnR>
                    <a:lnT>
                      <a:noFill/>
                    </a:lnT>
                    <a:lnB>
                      <a:noFill/>
                    </a:lnB>
                    <a:noFill/>
                  </a:tcPr>
                </a:tc>
                <a:extLst>
                  <a:ext uri="{0D108BD9-81ED-4DB2-BD59-A6C34878D82A}">
                    <a16:rowId xmlns:a16="http://schemas.microsoft.com/office/drawing/2014/main" val="1544169106"/>
                  </a:ext>
                </a:extLst>
              </a:tr>
              <a:tr h="836796">
                <a:tc>
                  <a:txBody>
                    <a:bodyPr/>
                    <a:lstStyle/>
                    <a:p>
                      <a:r>
                        <a:rPr lang="es-MX" sz="1600"/>
                        <a:t>Estrategia operativa aún no ejecutada (p.ej. auditoría, inspección)</a:t>
                      </a:r>
                    </a:p>
                  </a:txBody>
                  <a:tcPr marL="83680" marR="83680" marT="41840" marB="41840" anchor="ctr">
                    <a:lnL>
                      <a:noFill/>
                    </a:lnL>
                    <a:lnR>
                      <a:noFill/>
                    </a:lnR>
                    <a:lnT>
                      <a:noFill/>
                    </a:lnT>
                    <a:lnB>
                      <a:noFill/>
                    </a:lnB>
                    <a:noFill/>
                  </a:tcPr>
                </a:tc>
                <a:tc>
                  <a:txBody>
                    <a:bodyPr/>
                    <a:lstStyle/>
                    <a:p>
                      <a:endParaRPr lang="es-MX" sz="1600"/>
                    </a:p>
                  </a:txBody>
                  <a:tcPr marL="83680" marR="83680" marT="41840" marB="41840" anchor="ctr">
                    <a:lnL>
                      <a:noFill/>
                    </a:lnL>
                    <a:lnR>
                      <a:noFill/>
                    </a:lnR>
                    <a:lnT>
                      <a:noFill/>
                    </a:lnT>
                    <a:lnB>
                      <a:noFill/>
                    </a:lnB>
                    <a:noFill/>
                  </a:tcPr>
                </a:tc>
                <a:tc>
                  <a:txBody>
                    <a:bodyPr/>
                    <a:lstStyle/>
                    <a:p>
                      <a:endParaRPr lang="es-MX" sz="1600" dirty="0"/>
                    </a:p>
                  </a:txBody>
                  <a:tcPr marL="83680" marR="83680" marT="41840" marB="41840" anchor="ctr">
                    <a:lnL>
                      <a:noFill/>
                    </a:lnL>
                    <a:lnR>
                      <a:noFill/>
                    </a:lnR>
                    <a:lnT>
                      <a:noFill/>
                    </a:lnT>
                    <a:lnB>
                      <a:noFill/>
                    </a:lnB>
                    <a:noFill/>
                  </a:tcPr>
                </a:tc>
                <a:extLst>
                  <a:ext uri="{0D108BD9-81ED-4DB2-BD59-A6C34878D82A}">
                    <a16:rowId xmlns:a16="http://schemas.microsoft.com/office/drawing/2014/main" val="3051230348"/>
                  </a:ext>
                </a:extLst>
              </a:tr>
              <a:tr h="585757">
                <a:tc>
                  <a:txBody>
                    <a:bodyPr/>
                    <a:lstStyle/>
                    <a:p>
                      <a:r>
                        <a:rPr lang="es-MX" sz="1600" dirty="0"/>
                        <a:t>CURP y domicilio particular de un servidor público</a:t>
                      </a:r>
                    </a:p>
                  </a:txBody>
                  <a:tcPr marL="83680" marR="83680" marT="41840" marB="41840" anchor="ctr">
                    <a:lnL>
                      <a:noFill/>
                    </a:lnL>
                    <a:lnR>
                      <a:noFill/>
                    </a:lnR>
                    <a:lnT>
                      <a:noFill/>
                    </a:lnT>
                    <a:lnB>
                      <a:noFill/>
                    </a:lnB>
                    <a:noFill/>
                  </a:tcPr>
                </a:tc>
                <a:tc>
                  <a:txBody>
                    <a:bodyPr/>
                    <a:lstStyle/>
                    <a:p>
                      <a:endParaRPr lang="es-MX" sz="1600"/>
                    </a:p>
                  </a:txBody>
                  <a:tcPr marL="83680" marR="83680" marT="41840" marB="41840" anchor="ctr">
                    <a:lnL>
                      <a:noFill/>
                    </a:lnL>
                    <a:lnR>
                      <a:noFill/>
                    </a:lnR>
                    <a:lnT>
                      <a:noFill/>
                    </a:lnT>
                    <a:lnB>
                      <a:noFill/>
                    </a:lnB>
                    <a:noFill/>
                  </a:tcPr>
                </a:tc>
                <a:tc>
                  <a:txBody>
                    <a:bodyPr/>
                    <a:lstStyle/>
                    <a:p>
                      <a:endParaRPr lang="es-MX" sz="1600" dirty="0"/>
                    </a:p>
                  </a:txBody>
                  <a:tcPr marL="83680" marR="83680" marT="41840" marB="41840" anchor="ctr">
                    <a:lnL>
                      <a:noFill/>
                    </a:lnL>
                    <a:lnR>
                      <a:noFill/>
                    </a:lnR>
                    <a:lnT>
                      <a:noFill/>
                    </a:lnT>
                    <a:lnB>
                      <a:noFill/>
                    </a:lnB>
                    <a:noFill/>
                  </a:tcPr>
                </a:tc>
                <a:extLst>
                  <a:ext uri="{0D108BD9-81ED-4DB2-BD59-A6C34878D82A}">
                    <a16:rowId xmlns:a16="http://schemas.microsoft.com/office/drawing/2014/main" val="490618360"/>
                  </a:ext>
                </a:extLst>
              </a:tr>
              <a:tr h="585757">
                <a:tc>
                  <a:txBody>
                    <a:bodyPr/>
                    <a:lstStyle/>
                    <a:p>
                      <a:r>
                        <a:rPr lang="es-MX" sz="1600"/>
                        <a:t>Expediente médico de un trabajador</a:t>
                      </a:r>
                    </a:p>
                  </a:txBody>
                  <a:tcPr marL="83680" marR="83680" marT="41840" marB="41840" anchor="ctr">
                    <a:lnL>
                      <a:noFill/>
                    </a:lnL>
                    <a:lnR>
                      <a:noFill/>
                    </a:lnR>
                    <a:lnT>
                      <a:noFill/>
                    </a:lnT>
                    <a:lnB>
                      <a:noFill/>
                    </a:lnB>
                    <a:noFill/>
                  </a:tcPr>
                </a:tc>
                <a:tc>
                  <a:txBody>
                    <a:bodyPr/>
                    <a:lstStyle/>
                    <a:p>
                      <a:endParaRPr lang="es-MX" sz="1600"/>
                    </a:p>
                  </a:txBody>
                  <a:tcPr marL="83680" marR="83680" marT="41840" marB="41840" anchor="ctr">
                    <a:lnL>
                      <a:noFill/>
                    </a:lnL>
                    <a:lnR>
                      <a:noFill/>
                    </a:lnR>
                    <a:lnT>
                      <a:noFill/>
                    </a:lnT>
                    <a:lnB>
                      <a:noFill/>
                    </a:lnB>
                    <a:noFill/>
                  </a:tcPr>
                </a:tc>
                <a:tc>
                  <a:txBody>
                    <a:bodyPr/>
                    <a:lstStyle/>
                    <a:p>
                      <a:endParaRPr lang="es-MX" sz="1600" dirty="0"/>
                    </a:p>
                  </a:txBody>
                  <a:tcPr marL="83680" marR="83680" marT="41840" marB="41840" anchor="ctr">
                    <a:lnL>
                      <a:noFill/>
                    </a:lnL>
                    <a:lnR>
                      <a:noFill/>
                    </a:lnR>
                    <a:lnT>
                      <a:noFill/>
                    </a:lnT>
                    <a:lnB>
                      <a:noFill/>
                    </a:lnB>
                    <a:noFill/>
                  </a:tcPr>
                </a:tc>
                <a:extLst>
                  <a:ext uri="{0D108BD9-81ED-4DB2-BD59-A6C34878D82A}">
                    <a16:rowId xmlns:a16="http://schemas.microsoft.com/office/drawing/2014/main" val="2827350772"/>
                  </a:ext>
                </a:extLst>
              </a:tr>
              <a:tr h="585757">
                <a:tc>
                  <a:txBody>
                    <a:bodyPr/>
                    <a:lstStyle/>
                    <a:p>
                      <a:r>
                        <a:rPr lang="es-MX" sz="1600"/>
                        <a:t>Informe final de auditoría concluida hace 2 años</a:t>
                      </a:r>
                    </a:p>
                  </a:txBody>
                  <a:tcPr marL="83680" marR="83680" marT="41840" marB="41840" anchor="ctr">
                    <a:lnL>
                      <a:noFill/>
                    </a:lnL>
                    <a:lnR>
                      <a:noFill/>
                    </a:lnR>
                    <a:lnT>
                      <a:noFill/>
                    </a:lnT>
                    <a:lnB>
                      <a:noFill/>
                    </a:lnB>
                    <a:noFill/>
                  </a:tcPr>
                </a:tc>
                <a:tc>
                  <a:txBody>
                    <a:bodyPr/>
                    <a:lstStyle/>
                    <a:p>
                      <a:endParaRPr lang="es-MX" sz="1600"/>
                    </a:p>
                  </a:txBody>
                  <a:tcPr marL="83680" marR="83680" marT="41840" marB="41840" anchor="ctr">
                    <a:lnL>
                      <a:noFill/>
                    </a:lnL>
                    <a:lnR>
                      <a:noFill/>
                    </a:lnR>
                    <a:lnT>
                      <a:noFill/>
                    </a:lnT>
                    <a:lnB>
                      <a:noFill/>
                    </a:lnB>
                    <a:noFill/>
                  </a:tcPr>
                </a:tc>
                <a:tc>
                  <a:txBody>
                    <a:bodyPr/>
                    <a:lstStyle/>
                    <a:p>
                      <a:endParaRPr lang="es-MX" sz="1600" dirty="0"/>
                    </a:p>
                  </a:txBody>
                  <a:tcPr marL="83680" marR="83680" marT="41840" marB="41840" anchor="ctr">
                    <a:lnL>
                      <a:noFill/>
                    </a:lnL>
                    <a:lnR>
                      <a:noFill/>
                    </a:lnR>
                    <a:lnT>
                      <a:noFill/>
                    </a:lnT>
                    <a:lnB>
                      <a:noFill/>
                    </a:lnB>
                    <a:noFill/>
                  </a:tcPr>
                </a:tc>
                <a:extLst>
                  <a:ext uri="{0D108BD9-81ED-4DB2-BD59-A6C34878D82A}">
                    <a16:rowId xmlns:a16="http://schemas.microsoft.com/office/drawing/2014/main" val="1277362782"/>
                  </a:ext>
                </a:extLst>
              </a:tr>
            </a:tbl>
          </a:graphicData>
        </a:graphic>
      </p:graphicFrame>
      <p:graphicFrame>
        <p:nvGraphicFramePr>
          <p:cNvPr id="5" name="Tabla 4">
            <a:extLst>
              <a:ext uri="{FF2B5EF4-FFF2-40B4-BE49-F238E27FC236}">
                <a16:creationId xmlns:a16="http://schemas.microsoft.com/office/drawing/2014/main" id="{200E565F-A27F-285D-A505-B2EDD80DED9F}"/>
              </a:ext>
            </a:extLst>
          </p:cNvPr>
          <p:cNvGraphicFramePr>
            <a:graphicFrameLocks noGrp="1"/>
          </p:cNvGraphicFramePr>
          <p:nvPr>
            <p:extLst>
              <p:ext uri="{D42A27DB-BD31-4B8C-83A1-F6EECF244321}">
                <p14:modId xmlns:p14="http://schemas.microsoft.com/office/powerpoint/2010/main" val="327191452"/>
              </p:ext>
            </p:extLst>
          </p:nvPr>
        </p:nvGraphicFramePr>
        <p:xfrm>
          <a:off x="6236208" y="1194689"/>
          <a:ext cx="4681728" cy="3765581"/>
        </p:xfrm>
        <a:graphic>
          <a:graphicData uri="http://schemas.openxmlformats.org/drawingml/2006/table">
            <a:tbl>
              <a:tblPr/>
              <a:tblGrid>
                <a:gridCol w="4681728">
                  <a:extLst>
                    <a:ext uri="{9D8B030D-6E8A-4147-A177-3AD203B41FA5}">
                      <a16:colId xmlns:a16="http://schemas.microsoft.com/office/drawing/2014/main" val="286467856"/>
                    </a:ext>
                  </a:extLst>
                </a:gridCol>
              </a:tblGrid>
              <a:tr h="585757">
                <a:tc>
                  <a:txBody>
                    <a:bodyPr/>
                    <a:lstStyle/>
                    <a:p>
                      <a:r>
                        <a:rPr lang="es-MX" sz="1600" dirty="0"/>
                        <a:t>Información pública por ley (art. 70 LGTAIP)</a:t>
                      </a:r>
                    </a:p>
                  </a:txBody>
                  <a:tcPr marL="83680" marR="83680" marT="41840" marB="41840" anchor="ctr">
                    <a:lnL>
                      <a:noFill/>
                    </a:lnL>
                    <a:lnR>
                      <a:noFill/>
                    </a:lnR>
                    <a:lnT>
                      <a:noFill/>
                    </a:lnT>
                    <a:lnB>
                      <a:noFill/>
                    </a:lnB>
                    <a:noFill/>
                  </a:tcPr>
                </a:tc>
                <a:extLst>
                  <a:ext uri="{0D108BD9-81ED-4DB2-BD59-A6C34878D82A}">
                    <a16:rowId xmlns:a16="http://schemas.microsoft.com/office/drawing/2014/main" val="447874064"/>
                  </a:ext>
                </a:extLst>
              </a:tr>
              <a:tr h="585757">
                <a:tc>
                  <a:txBody>
                    <a:bodyPr/>
                    <a:lstStyle/>
                    <a:p>
                      <a:r>
                        <a:rPr lang="es-MX" sz="1600" dirty="0"/>
                        <a:t>Dato personal patrimonial → confidencial</a:t>
                      </a:r>
                    </a:p>
                  </a:txBody>
                  <a:tcPr marL="83680" marR="83680" marT="41840" marB="41840" anchor="ctr">
                    <a:lnL>
                      <a:noFill/>
                    </a:lnL>
                    <a:lnR>
                      <a:noFill/>
                    </a:lnR>
                    <a:lnT>
                      <a:noFill/>
                    </a:lnT>
                    <a:lnB>
                      <a:noFill/>
                    </a:lnB>
                    <a:noFill/>
                  </a:tcPr>
                </a:tc>
                <a:extLst>
                  <a:ext uri="{0D108BD9-81ED-4DB2-BD59-A6C34878D82A}">
                    <a16:rowId xmlns:a16="http://schemas.microsoft.com/office/drawing/2014/main" val="559642489"/>
                  </a:ext>
                </a:extLst>
              </a:tr>
              <a:tr h="836796">
                <a:tc>
                  <a:txBody>
                    <a:bodyPr/>
                    <a:lstStyle/>
                    <a:p>
                      <a:r>
                        <a:rPr lang="es-MX" sz="1600" dirty="0"/>
                        <a:t>Información estratégica → reservada (riesgo al interés público si se difunde)</a:t>
                      </a:r>
                    </a:p>
                  </a:txBody>
                  <a:tcPr marL="83680" marR="83680" marT="41840" marB="41840" anchor="ctr">
                    <a:lnL>
                      <a:noFill/>
                    </a:lnL>
                    <a:lnR>
                      <a:noFill/>
                    </a:lnR>
                    <a:lnT>
                      <a:noFill/>
                    </a:lnT>
                    <a:lnB>
                      <a:noFill/>
                    </a:lnB>
                    <a:noFill/>
                  </a:tcPr>
                </a:tc>
                <a:extLst>
                  <a:ext uri="{0D108BD9-81ED-4DB2-BD59-A6C34878D82A}">
                    <a16:rowId xmlns:a16="http://schemas.microsoft.com/office/drawing/2014/main" val="1178127656"/>
                  </a:ext>
                </a:extLst>
              </a:tr>
              <a:tr h="585757">
                <a:tc>
                  <a:txBody>
                    <a:bodyPr/>
                    <a:lstStyle/>
                    <a:p>
                      <a:r>
                        <a:rPr lang="es-MX" sz="1600" dirty="0"/>
                        <a:t>Dato personal → confidencial (Ley General de Datos Personales)</a:t>
                      </a:r>
                    </a:p>
                  </a:txBody>
                  <a:tcPr marL="83680" marR="83680" marT="41840" marB="41840" anchor="ctr">
                    <a:lnL>
                      <a:noFill/>
                    </a:lnL>
                    <a:lnR>
                      <a:noFill/>
                    </a:lnR>
                    <a:lnT>
                      <a:noFill/>
                    </a:lnT>
                    <a:lnB>
                      <a:noFill/>
                    </a:lnB>
                    <a:noFill/>
                  </a:tcPr>
                </a:tc>
                <a:extLst>
                  <a:ext uri="{0D108BD9-81ED-4DB2-BD59-A6C34878D82A}">
                    <a16:rowId xmlns:a16="http://schemas.microsoft.com/office/drawing/2014/main" val="3529846413"/>
                  </a:ext>
                </a:extLst>
              </a:tr>
              <a:tr h="585757">
                <a:tc>
                  <a:txBody>
                    <a:bodyPr/>
                    <a:lstStyle/>
                    <a:p>
                      <a:r>
                        <a:rPr lang="es-MX" sz="1600" dirty="0"/>
                        <a:t>Dato personal sensible → confidencial por ley</a:t>
                      </a:r>
                    </a:p>
                  </a:txBody>
                  <a:tcPr marL="83680" marR="83680" marT="41840" marB="41840" anchor="ctr">
                    <a:lnL>
                      <a:noFill/>
                    </a:lnL>
                    <a:lnR>
                      <a:noFill/>
                    </a:lnR>
                    <a:lnT>
                      <a:noFill/>
                    </a:lnT>
                    <a:lnB>
                      <a:noFill/>
                    </a:lnB>
                    <a:noFill/>
                  </a:tcPr>
                </a:tc>
                <a:extLst>
                  <a:ext uri="{0D108BD9-81ED-4DB2-BD59-A6C34878D82A}">
                    <a16:rowId xmlns:a16="http://schemas.microsoft.com/office/drawing/2014/main" val="1314657962"/>
                  </a:ext>
                </a:extLst>
              </a:tr>
              <a:tr h="585757">
                <a:tc>
                  <a:txBody>
                    <a:bodyPr/>
                    <a:lstStyle/>
                    <a:p>
                      <a:r>
                        <a:rPr lang="es-MX" sz="1600" dirty="0"/>
                        <a:t>Información pública (ya no existe riesgo → se levanta reserva)</a:t>
                      </a:r>
                    </a:p>
                  </a:txBody>
                  <a:tcPr marL="83680" marR="83680" marT="41840" marB="41840" anchor="ctr">
                    <a:lnL>
                      <a:noFill/>
                    </a:lnL>
                    <a:lnR>
                      <a:noFill/>
                    </a:lnR>
                    <a:lnT>
                      <a:noFill/>
                    </a:lnT>
                    <a:lnB>
                      <a:noFill/>
                    </a:lnB>
                    <a:noFill/>
                  </a:tcPr>
                </a:tc>
                <a:extLst>
                  <a:ext uri="{0D108BD9-81ED-4DB2-BD59-A6C34878D82A}">
                    <a16:rowId xmlns:a16="http://schemas.microsoft.com/office/drawing/2014/main" val="2266237902"/>
                  </a:ext>
                </a:extLst>
              </a:tr>
            </a:tbl>
          </a:graphicData>
        </a:graphic>
      </p:graphicFrame>
    </p:spTree>
    <p:extLst>
      <p:ext uri="{BB962C8B-B14F-4D97-AF65-F5344CB8AC3E}">
        <p14:creationId xmlns:p14="http://schemas.microsoft.com/office/powerpoint/2010/main" val="4140863520"/>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5131" y="275578"/>
            <a:ext cx="10515600" cy="779464"/>
          </a:xfrm>
        </p:spPr>
        <p:txBody>
          <a:bodyPr>
            <a:noAutofit/>
          </a:bodyPr>
          <a:lstStyle/>
          <a:p>
            <a:pPr algn="ctr"/>
            <a:r>
              <a:rPr lang="es-MX" sz="3600" b="1" dirty="0">
                <a:solidFill>
                  <a:schemeClr val="accent4">
                    <a:lumMod val="75000"/>
                  </a:schemeClr>
                </a:solidFill>
                <a:latin typeface="Montserrat" panose="00000700000000000000" pitchFamily="2" charset="0"/>
                <a:cs typeface="Montserrat" panose="00000700000000000000" pitchFamily="2" charset="0"/>
              </a:rPr>
              <a:t>Procedimiento para realizar la reserva de información</a:t>
            </a:r>
          </a:p>
        </p:txBody>
      </p:sp>
      <p:graphicFrame>
        <p:nvGraphicFramePr>
          <p:cNvPr id="4" name="Marcador de contenido 3"/>
          <p:cNvGraphicFramePr>
            <a:graphicFrameLocks noGrp="1"/>
          </p:cNvGraphicFramePr>
          <p:nvPr>
            <p:ph idx="1"/>
          </p:nvPr>
        </p:nvGraphicFramePr>
        <p:xfrm>
          <a:off x="43066" y="1056997"/>
          <a:ext cx="10956238" cy="377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redondeado 4"/>
          <p:cNvSpPr/>
          <p:nvPr/>
        </p:nvSpPr>
        <p:spPr>
          <a:xfrm>
            <a:off x="341063" y="4279008"/>
            <a:ext cx="2190750" cy="762724"/>
          </a:xfrm>
          <a:prstGeom prst="roundRect">
            <a:avLst/>
          </a:prstGeom>
          <a:solidFill>
            <a:srgbClr val="E917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solidFill>
                <a:latin typeface="Montserrat" panose="00000700000000000000" pitchFamily="2" charset="0"/>
              </a:rPr>
              <a:t>Esta dirección solicita al comité de transparencia pronunciarse </a:t>
            </a:r>
            <a:endParaRPr lang="es-MX" sz="1100" b="1" dirty="0">
              <a:latin typeface="Montserrat" panose="00000700000000000000" pitchFamily="2" charset="0"/>
            </a:endParaRPr>
          </a:p>
        </p:txBody>
      </p:sp>
      <p:sp>
        <p:nvSpPr>
          <p:cNvPr id="7" name="Rectángulo redondeado 6"/>
          <p:cNvSpPr/>
          <p:nvPr/>
        </p:nvSpPr>
        <p:spPr>
          <a:xfrm>
            <a:off x="3099509" y="4988066"/>
            <a:ext cx="1552574" cy="669965"/>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8" name="CuadroTexto 7"/>
          <p:cNvSpPr txBox="1"/>
          <p:nvPr/>
        </p:nvSpPr>
        <p:spPr>
          <a:xfrm>
            <a:off x="3250955" y="5007374"/>
            <a:ext cx="1401128" cy="646331"/>
          </a:xfrm>
          <a:prstGeom prst="rect">
            <a:avLst/>
          </a:prstGeom>
          <a:noFill/>
        </p:spPr>
        <p:txBody>
          <a:bodyPr wrap="square" rtlCol="0">
            <a:spAutoFit/>
          </a:bodyPr>
          <a:lstStyle/>
          <a:p>
            <a:r>
              <a:rPr lang="es-MX" sz="1200" b="1" dirty="0">
                <a:solidFill>
                  <a:schemeClr val="bg1"/>
                </a:solidFill>
                <a:latin typeface="Montserrat" panose="00000700000000000000" pitchFamily="2" charset="0"/>
              </a:rPr>
              <a:t>Realiza una </a:t>
            </a:r>
            <a:r>
              <a:rPr lang="es-MX" sz="1200" b="1" dirty="0">
                <a:solidFill>
                  <a:schemeClr val="bg1"/>
                </a:solidFill>
                <a:latin typeface="Montserrat" panose="00000700000000000000" pitchFamily="2" charset="0"/>
                <a:hlinkClick r:id="" action="ppaction://hlinkshowjump?jump=nextslide"/>
              </a:rPr>
              <a:t>PRUEBA DEL DAÑO</a:t>
            </a:r>
            <a:endParaRPr lang="es-MX" sz="1200" b="1" dirty="0">
              <a:solidFill>
                <a:schemeClr val="bg1"/>
              </a:solidFill>
              <a:latin typeface="Montserrat" panose="00000700000000000000" pitchFamily="2" charset="0"/>
            </a:endParaRPr>
          </a:p>
        </p:txBody>
      </p:sp>
      <p:sp>
        <p:nvSpPr>
          <p:cNvPr id="11" name="Flecha doblada hacia arriba 10"/>
          <p:cNvSpPr/>
          <p:nvPr/>
        </p:nvSpPr>
        <p:spPr>
          <a:xfrm rot="5400000">
            <a:off x="2329515" y="4845023"/>
            <a:ext cx="338017" cy="857909"/>
          </a:xfrm>
          <a:prstGeom prst="bentUpArrow">
            <a:avLst>
              <a:gd name="adj1" fmla="val 27818"/>
              <a:gd name="adj2" fmla="val 40498"/>
              <a:gd name="adj3" fmla="val 50000"/>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12" name="Flecha abajo 11"/>
          <p:cNvSpPr/>
          <p:nvPr/>
        </p:nvSpPr>
        <p:spPr>
          <a:xfrm>
            <a:off x="1026581" y="4048487"/>
            <a:ext cx="266700" cy="334568"/>
          </a:xfrm>
          <a:prstGeom prst="downArrow">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13" name="Nube 12"/>
          <p:cNvSpPr/>
          <p:nvPr/>
        </p:nvSpPr>
        <p:spPr>
          <a:xfrm>
            <a:off x="8240364" y="3431283"/>
            <a:ext cx="1600200" cy="847725"/>
          </a:xfrm>
          <a:prstGeom prst="cloud">
            <a:avLst/>
          </a:prstGeom>
          <a:solidFill>
            <a:srgbClr val="B81B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latin typeface="Montserrat" panose="00000700000000000000" pitchFamily="2" charset="0"/>
              </a:rPr>
              <a:t>SEMESTRAL</a:t>
            </a:r>
          </a:p>
        </p:txBody>
      </p:sp>
      <p:sp>
        <p:nvSpPr>
          <p:cNvPr id="15" name="Cilindro 14">
            <a:hlinkClick r:id="" action="ppaction://noaction"/>
          </p:cNvPr>
          <p:cNvSpPr/>
          <p:nvPr/>
        </p:nvSpPr>
        <p:spPr>
          <a:xfrm>
            <a:off x="10304390" y="4616591"/>
            <a:ext cx="323850" cy="371475"/>
          </a:xfrm>
          <a:prstGeom prst="can">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14" name="Flecha abajo 11"/>
          <p:cNvSpPr/>
          <p:nvPr/>
        </p:nvSpPr>
        <p:spPr>
          <a:xfrm rot="10800000">
            <a:off x="3875796" y="3942998"/>
            <a:ext cx="266700" cy="1035414"/>
          </a:xfrm>
          <a:prstGeom prst="downArrow">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3" name="2 Rectángulo redondeado"/>
          <p:cNvSpPr/>
          <p:nvPr/>
        </p:nvSpPr>
        <p:spPr>
          <a:xfrm>
            <a:off x="431269" y="745688"/>
            <a:ext cx="1457325" cy="561975"/>
          </a:xfrm>
          <a:prstGeom prst="roundRect">
            <a:avLst/>
          </a:prstGeom>
          <a:solidFill>
            <a:srgbClr val="8017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a:t>UT</a:t>
            </a:r>
          </a:p>
        </p:txBody>
      </p:sp>
      <p:sp>
        <p:nvSpPr>
          <p:cNvPr id="17" name="Flecha abajo 11"/>
          <p:cNvSpPr/>
          <p:nvPr/>
        </p:nvSpPr>
        <p:spPr>
          <a:xfrm>
            <a:off x="1026581" y="1357868"/>
            <a:ext cx="266700" cy="334568"/>
          </a:xfrm>
          <a:prstGeom prst="downArrow">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34315"/>
            <a:ext cx="10515600" cy="1325563"/>
          </a:xfrm>
        </p:spPr>
        <p:txBody>
          <a:bodyPr/>
          <a:lstStyle/>
          <a:p>
            <a:r>
              <a:rPr lang="es-ES" sz="2400" b="1" dirty="0">
                <a:solidFill>
                  <a:schemeClr val="accent4">
                    <a:lumMod val="75000"/>
                  </a:schemeClr>
                </a:solidFill>
                <a:latin typeface="Montserrat" panose="00000700000000000000" pitchFamily="2" charset="0"/>
                <a:cs typeface="Montserrat" panose="00000700000000000000" pitchFamily="2" charset="0"/>
              </a:rPr>
              <a:t>1. Periodo de reserva Art. 124 de la Ley de Transparencia, Acceso a la Información Pública del Estado de Quintana Roo.</a:t>
            </a:r>
          </a:p>
        </p:txBody>
      </p:sp>
      <p:sp>
        <p:nvSpPr>
          <p:cNvPr id="3" name="Marcador de contenido 2"/>
          <p:cNvSpPr>
            <a:spLocks noGrp="1"/>
          </p:cNvSpPr>
          <p:nvPr>
            <p:ph idx="1"/>
          </p:nvPr>
        </p:nvSpPr>
        <p:spPr>
          <a:xfrm>
            <a:off x="705678" y="2243327"/>
            <a:ext cx="10515600" cy="2889123"/>
          </a:xfrm>
        </p:spPr>
        <p:txBody>
          <a:bodyPr>
            <a:normAutofit/>
          </a:bodyPr>
          <a:lstStyle/>
          <a:p>
            <a:pPr algn="just"/>
            <a:r>
              <a:rPr lang="es-ES" sz="1600" dirty="0">
                <a:solidFill>
                  <a:schemeClr val="tx1"/>
                </a:solidFill>
                <a:latin typeface="Montserrat" panose="00000700000000000000" pitchFamily="2" charset="0"/>
                <a:cs typeface="Montserrat" panose="00000700000000000000" pitchFamily="2" charset="0"/>
              </a:rPr>
              <a:t>El periodo máximo por el que podría reservarse la información será de </a:t>
            </a:r>
            <a:r>
              <a:rPr lang="es-ES" sz="1600" b="1" dirty="0">
                <a:solidFill>
                  <a:schemeClr val="tx1"/>
                </a:solidFill>
                <a:latin typeface="Montserrat" panose="00000700000000000000" pitchFamily="2" charset="0"/>
                <a:cs typeface="Montserrat" panose="00000700000000000000" pitchFamily="2" charset="0"/>
              </a:rPr>
              <a:t>cinco años</a:t>
            </a:r>
            <a:r>
              <a:rPr lang="es-ES" sz="1600" dirty="0">
                <a:solidFill>
                  <a:schemeClr val="tx1"/>
                </a:solidFill>
                <a:latin typeface="Montserrat" panose="00000700000000000000" pitchFamily="2" charset="0"/>
                <a:cs typeface="Montserrat" panose="00000700000000000000" pitchFamily="2" charset="0"/>
              </a:rPr>
              <a:t>. El periodo de reserva </a:t>
            </a:r>
            <a:r>
              <a:rPr lang="es-ES" sz="1600" b="1" dirty="0">
                <a:solidFill>
                  <a:schemeClr val="tx1"/>
                </a:solidFill>
                <a:latin typeface="Montserrat" panose="00000700000000000000" pitchFamily="2" charset="0"/>
                <a:cs typeface="Montserrat" panose="00000700000000000000" pitchFamily="2" charset="0"/>
              </a:rPr>
              <a:t>correrá a partir de la fecha en que el Comité de Transparencia confirme la clasificación del expediente o documento</a:t>
            </a:r>
            <a:r>
              <a:rPr lang="es-ES" sz="1600" dirty="0">
                <a:solidFill>
                  <a:schemeClr val="tx1"/>
                </a:solidFill>
                <a:latin typeface="Montserrat" panose="00000700000000000000" pitchFamily="2" charset="0"/>
                <a:cs typeface="Montserrat" panose="00000700000000000000" pitchFamily="2" charset="0"/>
              </a:rPr>
              <a:t>.</a:t>
            </a:r>
          </a:p>
          <a:p>
            <a:pPr algn="just"/>
            <a:endParaRPr lang="es-ES" sz="1600" dirty="0">
              <a:latin typeface="Montserrat" panose="00000700000000000000" pitchFamily="2" charset="0"/>
              <a:cs typeface="Montserrat" panose="00000700000000000000" pitchFamily="2" charset="0"/>
            </a:endParaRPr>
          </a:p>
          <a:p>
            <a:pPr algn="just"/>
            <a:endParaRPr lang="es-ES" sz="1600" dirty="0">
              <a:latin typeface="Montserrat" panose="00000700000000000000" pitchFamily="2" charset="0"/>
              <a:cs typeface="Montserrat" panose="00000700000000000000" pitchFamily="2" charset="0"/>
            </a:endParaRPr>
          </a:p>
          <a:p>
            <a:pPr marL="0" indent="0" algn="just">
              <a:buNone/>
            </a:pPr>
            <a:endParaRPr lang="es-ES" sz="1800" dirty="0">
              <a:solidFill>
                <a:schemeClr val="tx1"/>
              </a:solidFill>
              <a:latin typeface="Montserrat" panose="00000700000000000000" pitchFamily="2" charset="0"/>
              <a:cs typeface="Montserrat" panose="00000700000000000000" pitchFamily="2"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5377" y="3429000"/>
            <a:ext cx="3234752" cy="111297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779464"/>
          </a:xfrm>
        </p:spPr>
        <p:txBody>
          <a:bodyPr>
            <a:normAutofit/>
          </a:bodyPr>
          <a:lstStyle/>
          <a:p>
            <a:pPr algn="ctr"/>
            <a:r>
              <a:rPr lang="es-MX" sz="2400" b="1" dirty="0">
                <a:solidFill>
                  <a:schemeClr val="accent4">
                    <a:lumMod val="75000"/>
                  </a:schemeClr>
                </a:solidFill>
                <a:latin typeface="Montserrat" panose="00000700000000000000" pitchFamily="2" charset="0"/>
                <a:cs typeface="Montserrat" panose="00000700000000000000" pitchFamily="2" charset="0"/>
              </a:rPr>
              <a:t>ÍNDICE DE EXPEDIENTES CLASIFICADOS</a:t>
            </a:r>
          </a:p>
        </p:txBody>
      </p:sp>
      <p:sp>
        <p:nvSpPr>
          <p:cNvPr id="4" name="Redondear rectángulo de esquina diagonal 3"/>
          <p:cNvSpPr/>
          <p:nvPr/>
        </p:nvSpPr>
        <p:spPr>
          <a:xfrm>
            <a:off x="603943" y="1031781"/>
            <a:ext cx="4163300" cy="3503210"/>
          </a:xfrm>
          <a:prstGeom prst="round2DiagRect">
            <a:avLst>
              <a:gd name="adj1" fmla="val 16667"/>
              <a:gd name="adj2" fmla="val 2821"/>
            </a:avLst>
          </a:prstGeom>
          <a:solidFill>
            <a:srgbClr val="9D24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500" b="1" dirty="0">
                <a:latin typeface="Montserrat" panose="00000700000000000000" pitchFamily="2" charset="0"/>
              </a:rPr>
              <a:t>Indicara:</a:t>
            </a:r>
          </a:p>
          <a:p>
            <a:pPr marL="257175" indent="-257175">
              <a:buAutoNum type="arabicPeriod"/>
            </a:pPr>
            <a:r>
              <a:rPr lang="es-MX" sz="1500" b="1" dirty="0">
                <a:latin typeface="Montserrat" panose="00000700000000000000" pitchFamily="2" charset="0"/>
              </a:rPr>
              <a:t>El área que género la información.</a:t>
            </a:r>
          </a:p>
          <a:p>
            <a:pPr marL="257175" indent="-257175">
              <a:buAutoNum type="arabicPeriod"/>
            </a:pPr>
            <a:r>
              <a:rPr lang="es-MX" sz="1500" b="1" dirty="0">
                <a:latin typeface="Montserrat" panose="00000700000000000000" pitchFamily="2" charset="0"/>
              </a:rPr>
              <a:t>Nombre del documento.</a:t>
            </a:r>
          </a:p>
          <a:p>
            <a:pPr marL="257175" indent="-257175">
              <a:buAutoNum type="arabicPeriod"/>
            </a:pPr>
            <a:r>
              <a:rPr lang="es-MX" sz="1500" b="1" dirty="0">
                <a:latin typeface="Montserrat" panose="00000700000000000000" pitchFamily="2" charset="0"/>
              </a:rPr>
              <a:t>Si se trata de una reserva total o parcial</a:t>
            </a:r>
          </a:p>
          <a:p>
            <a:pPr marL="257175" indent="-257175">
              <a:buAutoNum type="arabicPeriod"/>
            </a:pPr>
            <a:r>
              <a:rPr lang="es-MX" sz="1500" b="1" dirty="0">
                <a:latin typeface="Montserrat" panose="00000700000000000000" pitchFamily="2" charset="0"/>
              </a:rPr>
              <a:t>Fecha que inicia y finaliza la reserva.</a:t>
            </a:r>
          </a:p>
          <a:p>
            <a:pPr marL="257175" indent="-257175">
              <a:buAutoNum type="arabicPeriod"/>
            </a:pPr>
            <a:r>
              <a:rPr lang="es-MX" sz="1500" b="1" dirty="0">
                <a:latin typeface="Montserrat" panose="00000700000000000000" pitchFamily="2" charset="0"/>
              </a:rPr>
              <a:t>Justificación, debidamente motivada y fundada.</a:t>
            </a:r>
          </a:p>
          <a:p>
            <a:pPr marL="257175" indent="-257175">
              <a:buAutoNum type="arabicPeriod"/>
            </a:pPr>
            <a:r>
              <a:rPr lang="es-MX" sz="1500" b="1" dirty="0">
                <a:latin typeface="Montserrat" panose="00000700000000000000" pitchFamily="2" charset="0"/>
              </a:rPr>
              <a:t>El plazo de reserva.</a:t>
            </a:r>
          </a:p>
          <a:p>
            <a:pPr marL="257175" indent="-257175">
              <a:buAutoNum type="arabicPeriod"/>
            </a:pPr>
            <a:r>
              <a:rPr lang="es-MX" sz="1500" b="1" dirty="0">
                <a:latin typeface="Montserrat" panose="00000700000000000000" pitchFamily="2" charset="0"/>
              </a:rPr>
              <a:t>Las partes del documento que se reservan (si es el caso).</a:t>
            </a:r>
          </a:p>
          <a:p>
            <a:pPr marL="257175" indent="-257175">
              <a:buAutoNum type="arabicPeriod"/>
            </a:pPr>
            <a:r>
              <a:rPr lang="es-MX" sz="1500" b="1" dirty="0">
                <a:latin typeface="Montserrat" panose="00000700000000000000" pitchFamily="2" charset="0"/>
              </a:rPr>
              <a:t>Y si se encuentra en prorroga.</a:t>
            </a:r>
          </a:p>
        </p:txBody>
      </p:sp>
      <p:sp>
        <p:nvSpPr>
          <p:cNvPr id="5" name="Cilindro 4">
            <a:hlinkClick r:id="rId2" action="ppaction://hlinksldjump"/>
          </p:cNvPr>
          <p:cNvSpPr/>
          <p:nvPr/>
        </p:nvSpPr>
        <p:spPr>
          <a:xfrm>
            <a:off x="7653318" y="3774386"/>
            <a:ext cx="323850" cy="371475"/>
          </a:xfrm>
          <a:prstGeom prst="can">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6" name="Nube 5"/>
          <p:cNvSpPr/>
          <p:nvPr/>
        </p:nvSpPr>
        <p:spPr>
          <a:xfrm>
            <a:off x="5024419" y="1526485"/>
            <a:ext cx="2371725" cy="1257300"/>
          </a:xfrm>
          <a:prstGeom prst="cloud">
            <a:avLst/>
          </a:prstGeom>
          <a:solidFill>
            <a:srgbClr val="B38E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latin typeface="Montserrat" panose="00000700000000000000" pitchFamily="2" charset="0"/>
              </a:rPr>
              <a:t>Por ningún motivo el Índice se clasificará como reservado.</a:t>
            </a:r>
          </a:p>
        </p:txBody>
      </p:sp>
      <p:sp>
        <p:nvSpPr>
          <p:cNvPr id="7" name="Datos 6"/>
          <p:cNvSpPr/>
          <p:nvPr/>
        </p:nvSpPr>
        <p:spPr>
          <a:xfrm>
            <a:off x="5030974" y="3402910"/>
            <a:ext cx="2510132" cy="1485900"/>
          </a:xfrm>
          <a:prstGeom prst="flowChartInputOutp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latin typeface="Montserrat" panose="00000700000000000000" pitchFamily="2" charset="0"/>
              </a:rPr>
              <a:t>Cuando se trate de violaciones graves a derechos humanos o delitos contra la humanidad.</a:t>
            </a:r>
          </a:p>
        </p:txBody>
      </p:sp>
      <p:sp>
        <p:nvSpPr>
          <p:cNvPr id="8" name="CuadroTexto 7"/>
          <p:cNvSpPr txBox="1"/>
          <p:nvPr/>
        </p:nvSpPr>
        <p:spPr>
          <a:xfrm rot="17328635">
            <a:off x="4346049" y="3860966"/>
            <a:ext cx="1430303" cy="507831"/>
          </a:xfrm>
          <a:prstGeom prst="rect">
            <a:avLst/>
          </a:prstGeom>
          <a:noFill/>
        </p:spPr>
        <p:txBody>
          <a:bodyPr wrap="square" rtlCol="0">
            <a:spAutoFit/>
          </a:bodyPr>
          <a:lstStyle/>
          <a:p>
            <a:r>
              <a:rPr lang="es-MX" sz="1350" b="1">
                <a:latin typeface="Futura Bk BT" panose="020B0502020204020303"/>
              </a:rPr>
              <a:t>NO RESERVADO</a:t>
            </a:r>
          </a:p>
        </p:txBody>
      </p:sp>
      <p:sp>
        <p:nvSpPr>
          <p:cNvPr id="3" name="CuadroTexto 2"/>
          <p:cNvSpPr txBox="1"/>
          <p:nvPr/>
        </p:nvSpPr>
        <p:spPr>
          <a:xfrm>
            <a:off x="8753552" y="3278238"/>
            <a:ext cx="2949383" cy="783590"/>
          </a:xfrm>
          <a:prstGeom prst="rect">
            <a:avLst/>
          </a:prstGeom>
          <a:noFill/>
        </p:spPr>
        <p:txBody>
          <a:bodyPr wrap="square" rtlCol="0">
            <a:spAutoFit/>
          </a:bodyPr>
          <a:lstStyle/>
          <a:p>
            <a:r>
              <a:rPr lang="es-MX" sz="900" b="1" dirty="0">
                <a:solidFill>
                  <a:schemeClr val="accent4">
                    <a:lumMod val="50000"/>
                  </a:schemeClr>
                </a:solidFill>
                <a:latin typeface="Montserrat" panose="00000700000000000000" pitchFamily="2" charset="0"/>
              </a:rPr>
              <a:t>ÍNDICES DE EXPEDIENTES CLASIFICADOS DE LAS INSTITUCIONES DEL PODER EJECUTIVO DEL ESTADO: </a:t>
            </a:r>
            <a:r>
              <a:rPr lang="en-US" altLang="es-MX" sz="900" b="1" dirty="0">
                <a:solidFill>
                  <a:schemeClr val="tx1">
                    <a:lumMod val="75000"/>
                    <a:lumOff val="25000"/>
                  </a:schemeClr>
                </a:solidFill>
                <a:latin typeface="Montserrat" panose="00000700000000000000" pitchFamily="2" charset="0"/>
              </a:rPr>
              <a:t>https://transparenciafocalizada.qroo.gob.mx/transparencia/articulo-131</a:t>
            </a:r>
          </a:p>
        </p:txBody>
      </p:sp>
      <p:pic>
        <p:nvPicPr>
          <p:cNvPr id="9" name="Imagen 8" descr="qr-code (8)"/>
          <p:cNvPicPr>
            <a:picLocks noChangeAspect="1"/>
          </p:cNvPicPr>
          <p:nvPr/>
        </p:nvPicPr>
        <p:blipFill>
          <a:blip r:embed="rId3"/>
          <a:stretch>
            <a:fillRect/>
          </a:stretch>
        </p:blipFill>
        <p:spPr>
          <a:xfrm>
            <a:off x="8995410" y="812800"/>
            <a:ext cx="2465705" cy="246570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69687"/>
            <a:ext cx="10515600" cy="1144589"/>
          </a:xfrm>
        </p:spPr>
        <p:txBody>
          <a:bodyPr>
            <a:normAutofit/>
          </a:bodyPr>
          <a:lstStyle/>
          <a:p>
            <a:pPr algn="ctr"/>
            <a:r>
              <a:rPr lang="es-MX" sz="2200" b="1" dirty="0">
                <a:solidFill>
                  <a:schemeClr val="accent4">
                    <a:lumMod val="75000"/>
                  </a:schemeClr>
                </a:solidFill>
                <a:latin typeface="Montserrat" panose="00000700000000000000" pitchFamily="2" charset="0"/>
                <a:cs typeface="Montserrat" panose="00000700000000000000" pitchFamily="2" charset="0"/>
              </a:rPr>
              <a:t>DE LA ELABORACIÓN DE VERSIONES PÚBLICAS DE LA INFORMACIÓN CONTENIDA EN LAS OBLIGACIONES DE TRANSPARENCIA, EN CASOS DE EXCEPCIÓN </a:t>
            </a:r>
          </a:p>
        </p:txBody>
      </p:sp>
      <p:sp>
        <p:nvSpPr>
          <p:cNvPr id="3" name="Marcador de contenido 2"/>
          <p:cNvSpPr>
            <a:spLocks noGrp="1"/>
          </p:cNvSpPr>
          <p:nvPr>
            <p:ph idx="1"/>
          </p:nvPr>
        </p:nvSpPr>
        <p:spPr>
          <a:xfrm>
            <a:off x="838200" y="1588135"/>
            <a:ext cx="10515600" cy="4351338"/>
          </a:xfrm>
        </p:spPr>
        <p:txBody>
          <a:bodyPr>
            <a:normAutofit/>
          </a:bodyPr>
          <a:lstStyle/>
          <a:p>
            <a:pPr algn="just"/>
            <a:r>
              <a:rPr lang="es-MX" sz="1800" b="1" dirty="0">
                <a:latin typeface="Montserrat" panose="00000700000000000000" pitchFamily="2" charset="0"/>
                <a:cs typeface="Montserrat" panose="00000700000000000000" pitchFamily="2" charset="0"/>
              </a:rPr>
              <a:t>Sexagésimo segundo</a:t>
            </a:r>
            <a:r>
              <a:rPr lang="es-MX" sz="1800" dirty="0">
                <a:latin typeface="Montserrat" panose="00000700000000000000" pitchFamily="2" charset="0"/>
                <a:cs typeface="Montserrat" panose="00000700000000000000" pitchFamily="2" charset="0"/>
              </a:rPr>
              <a:t>. Además de los requisitos establecidos con anterioridad, </a:t>
            </a:r>
            <a:r>
              <a:rPr lang="es-MX" sz="1800" b="1" dirty="0">
                <a:latin typeface="Montserrat" panose="00000700000000000000" pitchFamily="2" charset="0"/>
                <a:cs typeface="Montserrat" panose="00000700000000000000" pitchFamily="2" charset="0"/>
              </a:rPr>
              <a:t>no se podrán omitir de las versiones públicas, los elementos esenciales que muestren la información contenida en las obligaciones de transparencia </a:t>
            </a:r>
            <a:r>
              <a:rPr lang="es-MX" sz="1800" dirty="0">
                <a:latin typeface="Montserrat" panose="00000700000000000000" pitchFamily="2" charset="0"/>
                <a:cs typeface="Montserrat" panose="00000700000000000000" pitchFamily="2" charset="0"/>
              </a:rPr>
              <a:t>y </a:t>
            </a:r>
            <a:r>
              <a:rPr lang="es-MX" sz="1800" u="sng" dirty="0">
                <a:latin typeface="Montserrat" panose="00000700000000000000" pitchFamily="2" charset="0"/>
                <a:cs typeface="Montserrat" panose="00000700000000000000" pitchFamily="2" charset="0"/>
              </a:rPr>
              <a:t>deberán ser aprobadas por el Comité de Transparencia respectivo</a:t>
            </a:r>
            <a:r>
              <a:rPr lang="es-MX" sz="1800" dirty="0">
                <a:latin typeface="Montserrat" panose="00000700000000000000" pitchFamily="2" charset="0"/>
                <a:cs typeface="Montserrat" panose="00000700000000000000" pitchFamily="2" charset="0"/>
              </a:rPr>
              <a:t>.</a:t>
            </a:r>
          </a:p>
          <a:p>
            <a:pPr algn="just"/>
            <a:endParaRPr lang="es-MX" sz="1800" b="1" dirty="0">
              <a:latin typeface="Montserrat" panose="00000700000000000000" pitchFamily="2" charset="0"/>
              <a:cs typeface="Montserrat" panose="00000700000000000000" pitchFamily="2" charset="0"/>
            </a:endParaRPr>
          </a:p>
          <a:p>
            <a:pPr algn="just"/>
            <a:r>
              <a:rPr lang="es-MX" sz="1800" b="1" dirty="0">
                <a:latin typeface="Montserrat" panose="00000700000000000000" pitchFamily="2" charset="0"/>
                <a:cs typeface="Montserrat" panose="00000700000000000000" pitchFamily="2" charset="0"/>
              </a:rPr>
              <a:t>Sexagésimo tercero. </a:t>
            </a:r>
            <a:r>
              <a:rPr lang="es-MX" sz="1800" dirty="0">
                <a:latin typeface="Montserrat" panose="00000700000000000000" pitchFamily="2" charset="0"/>
                <a:cs typeface="Montserrat" panose="00000700000000000000" pitchFamily="2" charset="0"/>
              </a:rPr>
              <a:t>La información contenida en las obligaciones de transparencia se regirá por lo dispuesto en la Ley General y en las leyes aplicables que deberán observar los sujetos obligados. </a:t>
            </a:r>
          </a:p>
        </p:txBody>
      </p:sp>
      <p:sp>
        <p:nvSpPr>
          <p:cNvPr id="5" name="CuadroTexto 4"/>
          <p:cNvSpPr txBox="1"/>
          <p:nvPr/>
        </p:nvSpPr>
        <p:spPr>
          <a:xfrm>
            <a:off x="1495993" y="5286438"/>
            <a:ext cx="4691270" cy="507831"/>
          </a:xfrm>
          <a:prstGeom prst="rect">
            <a:avLst/>
          </a:prstGeom>
          <a:noFill/>
        </p:spPr>
        <p:txBody>
          <a:bodyPr wrap="square" rtlCol="0">
            <a:spAutoFit/>
          </a:bodyPr>
          <a:lstStyle/>
          <a:p>
            <a:pPr algn="just"/>
            <a:r>
              <a:rPr lang="es-MX" sz="900" b="1" dirty="0">
                <a:solidFill>
                  <a:srgbClr val="B68400"/>
                </a:solidFill>
                <a:latin typeface="Montserrat" panose="00000700000000000000" pitchFamily="2" charset="0"/>
              </a:rPr>
              <a:t>LOS LINEAMIENTOS GENERALES EN MATERIA DE CLASIFICACIÓN Y DESCLASIFICACIÓN DE LA INFORMACIÓN, ASÍ COMO PARA LA ELABORACIÓN DE VERSIONES PÚBLICAS. </a:t>
            </a:r>
          </a:p>
        </p:txBody>
      </p:sp>
      <p:pic>
        <p:nvPicPr>
          <p:cNvPr id="4" name="Imagen 3" descr="Código QR&#10;&#10;Descripción generada automáticamen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0044" y="3802562"/>
            <a:ext cx="1396881" cy="139688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7"/>
          <p:cNvPicPr/>
          <p:nvPr/>
        </p:nvPicPr>
        <p:blipFill>
          <a:blip r:embed="rId2" cstate="print"/>
          <a:stretch>
            <a:fillRect/>
          </a:stretch>
        </p:blipFill>
        <p:spPr>
          <a:xfrm>
            <a:off x="397564" y="117940"/>
            <a:ext cx="6599583" cy="4160444"/>
          </a:xfrm>
          <a:prstGeom prst="rect">
            <a:avLst/>
          </a:prstGeom>
        </p:spPr>
      </p:pic>
      <p:sp>
        <p:nvSpPr>
          <p:cNvPr id="12" name="object 12"/>
          <p:cNvSpPr txBox="1"/>
          <p:nvPr/>
        </p:nvSpPr>
        <p:spPr>
          <a:xfrm>
            <a:off x="3733960" y="1797505"/>
            <a:ext cx="1784605" cy="109645"/>
          </a:xfrm>
          <a:prstGeom prst="rect">
            <a:avLst/>
          </a:prstGeom>
          <a:solidFill>
            <a:srgbClr val="000000"/>
          </a:solidFill>
        </p:spPr>
        <p:txBody>
          <a:bodyPr vert="horz" wrap="square" lIns="0" tIns="17145" rIns="0" bIns="0" rtlCol="0">
            <a:spAutoFit/>
          </a:bodyPr>
          <a:lstStyle/>
          <a:p>
            <a:pPr algn="ctr">
              <a:spcBef>
                <a:spcPts val="135"/>
              </a:spcBef>
            </a:pPr>
            <a:r>
              <a:rPr sz="600">
                <a:solidFill>
                  <a:srgbClr val="FFFFFF"/>
                </a:solidFill>
                <a:latin typeface="Arial" panose="020B0604020202090204"/>
                <a:cs typeface="Arial" panose="020B0604020202090204"/>
              </a:rPr>
              <a:t>1</a:t>
            </a:r>
            <a:endParaRPr sz="600">
              <a:latin typeface="Arial" panose="020B0604020202090204"/>
              <a:cs typeface="Arial" panose="020B0604020202090204"/>
            </a:endParaRPr>
          </a:p>
        </p:txBody>
      </p:sp>
      <p:pic>
        <p:nvPicPr>
          <p:cNvPr id="13" name="object 13"/>
          <p:cNvPicPr/>
          <p:nvPr/>
        </p:nvPicPr>
        <p:blipFill>
          <a:blip r:embed="rId3" cstate="print"/>
          <a:stretch>
            <a:fillRect/>
          </a:stretch>
        </p:blipFill>
        <p:spPr>
          <a:xfrm>
            <a:off x="4052338" y="1928285"/>
            <a:ext cx="832119" cy="164591"/>
          </a:xfrm>
          <a:prstGeom prst="rect">
            <a:avLst/>
          </a:prstGeom>
        </p:spPr>
      </p:pic>
      <p:sp>
        <p:nvSpPr>
          <p:cNvPr id="14" name="object 14"/>
          <p:cNvSpPr txBox="1"/>
          <p:nvPr/>
        </p:nvSpPr>
        <p:spPr>
          <a:xfrm>
            <a:off x="4052338" y="2050201"/>
            <a:ext cx="832119" cy="102592"/>
          </a:xfrm>
          <a:prstGeom prst="rect">
            <a:avLst/>
          </a:prstGeom>
          <a:solidFill>
            <a:srgbClr val="000000"/>
          </a:solidFill>
        </p:spPr>
        <p:txBody>
          <a:bodyPr vert="horz" wrap="square" lIns="0" tIns="0" rIns="0" bIns="0" rtlCol="0">
            <a:spAutoFit/>
          </a:bodyPr>
          <a:lstStyle/>
          <a:p>
            <a:pPr marL="1905" algn="ctr">
              <a:lnSpc>
                <a:spcPts val="800"/>
              </a:lnSpc>
            </a:pPr>
            <a:r>
              <a:rPr sz="675">
                <a:solidFill>
                  <a:srgbClr val="FFFFFF"/>
                </a:solidFill>
                <a:latin typeface="Arial" panose="020B0604020202090204"/>
                <a:cs typeface="Arial" panose="020B0604020202090204"/>
              </a:rPr>
              <a:t>3</a:t>
            </a:r>
            <a:endParaRPr sz="675">
              <a:latin typeface="Arial" panose="020B0604020202090204"/>
              <a:cs typeface="Arial" panose="020B0604020202090204"/>
            </a:endParaRPr>
          </a:p>
        </p:txBody>
      </p:sp>
      <p:sp>
        <p:nvSpPr>
          <p:cNvPr id="15" name="object 15"/>
          <p:cNvSpPr/>
          <p:nvPr/>
        </p:nvSpPr>
        <p:spPr>
          <a:xfrm>
            <a:off x="3733960" y="2661527"/>
            <a:ext cx="2663190" cy="114300"/>
          </a:xfrm>
          <a:custGeom>
            <a:avLst/>
            <a:gdLst/>
            <a:ahLst/>
            <a:cxnLst/>
            <a:rect l="l" t="t" r="r" b="b"/>
            <a:pathLst>
              <a:path w="3550920" h="152400">
                <a:moveTo>
                  <a:pt x="3525520" y="0"/>
                </a:moveTo>
                <a:lnTo>
                  <a:pt x="25400" y="0"/>
                </a:lnTo>
                <a:lnTo>
                  <a:pt x="15537" y="2004"/>
                </a:lnTo>
                <a:lnTo>
                  <a:pt x="7461" y="7461"/>
                </a:lnTo>
                <a:lnTo>
                  <a:pt x="2004" y="15537"/>
                </a:lnTo>
                <a:lnTo>
                  <a:pt x="0" y="25400"/>
                </a:lnTo>
                <a:lnTo>
                  <a:pt x="0" y="127000"/>
                </a:lnTo>
                <a:lnTo>
                  <a:pt x="2004" y="136862"/>
                </a:lnTo>
                <a:lnTo>
                  <a:pt x="7461" y="144938"/>
                </a:lnTo>
                <a:lnTo>
                  <a:pt x="15537" y="150395"/>
                </a:lnTo>
                <a:lnTo>
                  <a:pt x="25400" y="152400"/>
                </a:lnTo>
                <a:lnTo>
                  <a:pt x="3525520" y="152400"/>
                </a:lnTo>
                <a:lnTo>
                  <a:pt x="3535382" y="150395"/>
                </a:lnTo>
                <a:lnTo>
                  <a:pt x="3543458" y="144938"/>
                </a:lnTo>
                <a:lnTo>
                  <a:pt x="3548915" y="136862"/>
                </a:lnTo>
                <a:lnTo>
                  <a:pt x="3550920" y="127000"/>
                </a:lnTo>
                <a:lnTo>
                  <a:pt x="3550920" y="25400"/>
                </a:lnTo>
                <a:lnTo>
                  <a:pt x="3548915" y="15537"/>
                </a:lnTo>
                <a:lnTo>
                  <a:pt x="3543458" y="7461"/>
                </a:lnTo>
                <a:lnTo>
                  <a:pt x="3535382" y="2004"/>
                </a:lnTo>
                <a:lnTo>
                  <a:pt x="3525520" y="0"/>
                </a:lnTo>
                <a:close/>
              </a:path>
            </a:pathLst>
          </a:custGeom>
          <a:solidFill>
            <a:srgbClr val="000000"/>
          </a:solidFill>
        </p:spPr>
        <p:txBody>
          <a:bodyPr wrap="square" lIns="0" tIns="0" rIns="0" bIns="0" rtlCol="0"/>
          <a:lstStyle/>
          <a:p>
            <a:r>
              <a:rPr lang="es-MX" sz="300" dirty="0">
                <a:solidFill>
                  <a:schemeClr val="bg1"/>
                </a:solidFill>
              </a:rPr>
              <a:t>4</a:t>
            </a:r>
            <a:r>
              <a:rPr lang="es-MX" sz="900" dirty="0">
                <a:solidFill>
                  <a:schemeClr val="bg1"/>
                </a:solidFill>
              </a:rPr>
              <a:t>4 </a:t>
            </a:r>
            <a:endParaRPr sz="1350" dirty="0">
              <a:solidFill>
                <a:schemeClr val="bg1"/>
              </a:solidFill>
            </a:endParaRPr>
          </a:p>
        </p:txBody>
      </p:sp>
      <p:sp>
        <p:nvSpPr>
          <p:cNvPr id="17" name="object 17"/>
          <p:cNvSpPr txBox="1"/>
          <p:nvPr/>
        </p:nvSpPr>
        <p:spPr>
          <a:xfrm>
            <a:off x="0" y="4278384"/>
            <a:ext cx="6891130" cy="717504"/>
          </a:xfrm>
          <a:prstGeom prst="rect">
            <a:avLst/>
          </a:prstGeom>
          <a:solidFill>
            <a:schemeClr val="tx1"/>
          </a:solidFill>
        </p:spPr>
        <p:txBody>
          <a:bodyPr vert="horz" wrap="square" lIns="0" tIns="9525" rIns="0" bIns="0" rtlCol="0">
            <a:spAutoFit/>
          </a:bodyPr>
          <a:lstStyle/>
          <a:p>
            <a:pPr marL="9525" marR="3810" algn="just">
              <a:spcBef>
                <a:spcPts val="75"/>
              </a:spcBef>
            </a:pPr>
            <a:r>
              <a:rPr lang="es-MX" sz="900" b="1" spc="-4" dirty="0">
                <a:solidFill>
                  <a:schemeClr val="bg1"/>
                </a:solidFill>
                <a:latin typeface="Montserrat" panose="00000700000000000000" pitchFamily="2" charset="0"/>
                <a:cs typeface="Arial Narrow" panose="020B0606020202030204"/>
              </a:rPr>
              <a:t>CONFIDENCIAL: </a:t>
            </a:r>
            <a:r>
              <a:rPr lang="es-MX" sz="900" b="1" dirty="0">
                <a:solidFill>
                  <a:schemeClr val="bg1"/>
                </a:solidFill>
                <a:latin typeface="Montserrat" panose="00000700000000000000" pitchFamily="2" charset="0"/>
                <a:cs typeface="Arial Narrow" panose="020B0606020202030204"/>
              </a:rPr>
              <a:t>Se </a:t>
            </a:r>
            <a:r>
              <a:rPr lang="es-MX" sz="900" b="1" spc="-4" dirty="0">
                <a:solidFill>
                  <a:schemeClr val="bg1"/>
                </a:solidFill>
                <a:latin typeface="Montserrat" panose="00000700000000000000" pitchFamily="2" charset="0"/>
                <a:cs typeface="Arial Narrow" panose="020B0606020202030204"/>
              </a:rPr>
              <a:t>eliminaron 1-4 por contener </a:t>
            </a:r>
            <a:r>
              <a:rPr lang="es-MX" sz="900" b="1" dirty="0">
                <a:solidFill>
                  <a:schemeClr val="bg1"/>
                </a:solidFill>
                <a:latin typeface="Montserrat" panose="00000700000000000000" pitchFamily="2" charset="0"/>
                <a:cs typeface="Arial Narrow" panose="020B0606020202030204"/>
              </a:rPr>
              <a:t>datos </a:t>
            </a:r>
            <a:r>
              <a:rPr lang="es-MX" sz="900" b="1" spc="-4" dirty="0">
                <a:solidFill>
                  <a:schemeClr val="bg1"/>
                </a:solidFill>
                <a:latin typeface="Montserrat" panose="00000700000000000000" pitchFamily="2" charset="0"/>
                <a:cs typeface="Arial Narrow" panose="020B0606020202030204"/>
              </a:rPr>
              <a:t>personales </a:t>
            </a:r>
            <a:r>
              <a:rPr lang="es-MX" sz="900" b="1" dirty="0">
                <a:solidFill>
                  <a:schemeClr val="bg1"/>
                </a:solidFill>
                <a:latin typeface="Montserrat" panose="00000700000000000000" pitchFamily="2" charset="0"/>
                <a:cs typeface="Arial Narrow" panose="020B0606020202030204"/>
              </a:rPr>
              <a:t>como: RFC, CURP, NSS y </a:t>
            </a:r>
            <a:r>
              <a:rPr lang="es-MX" sz="900" b="1" spc="-4" dirty="0">
                <a:solidFill>
                  <a:schemeClr val="bg1"/>
                </a:solidFill>
                <a:latin typeface="Montserrat" panose="00000700000000000000" pitchFamily="2" charset="0"/>
                <a:cs typeface="Arial Narrow" panose="020B0606020202030204"/>
              </a:rPr>
              <a:t>Descuentos Personales, en términos de lo dispuesto </a:t>
            </a:r>
            <a:r>
              <a:rPr lang="es-MX" sz="900" b="1" dirty="0">
                <a:solidFill>
                  <a:schemeClr val="bg1"/>
                </a:solidFill>
                <a:latin typeface="Montserrat" panose="00000700000000000000" pitchFamily="2" charset="0"/>
                <a:cs typeface="Arial Narrow" panose="020B0606020202030204"/>
              </a:rPr>
              <a:t>en </a:t>
            </a:r>
            <a:r>
              <a:rPr lang="es-MX" sz="900" b="1" spc="-4" dirty="0">
                <a:solidFill>
                  <a:schemeClr val="bg1"/>
                </a:solidFill>
                <a:latin typeface="Montserrat" panose="00000700000000000000" pitchFamily="2" charset="0"/>
                <a:cs typeface="Arial Narrow" panose="020B0606020202030204"/>
              </a:rPr>
              <a:t>los artículos 44 fracción </a:t>
            </a:r>
            <a:r>
              <a:rPr lang="es-MX" sz="900" b="1" dirty="0">
                <a:solidFill>
                  <a:schemeClr val="bg1"/>
                </a:solidFill>
                <a:latin typeface="Montserrat" panose="00000700000000000000" pitchFamily="2" charset="0"/>
                <a:cs typeface="Arial Narrow" panose="020B0606020202030204"/>
              </a:rPr>
              <a:t>II, </a:t>
            </a:r>
            <a:r>
              <a:rPr lang="es-MX" sz="900" b="1" spc="-4" dirty="0">
                <a:solidFill>
                  <a:schemeClr val="bg1"/>
                </a:solidFill>
                <a:latin typeface="Montserrat" panose="00000700000000000000" pitchFamily="2" charset="0"/>
                <a:cs typeface="Arial Narrow" panose="020B0606020202030204"/>
              </a:rPr>
              <a:t>art. </a:t>
            </a:r>
            <a:r>
              <a:rPr lang="es-MX" sz="900" b="1" spc="4" dirty="0">
                <a:solidFill>
                  <a:schemeClr val="bg1"/>
                </a:solidFill>
                <a:latin typeface="Montserrat" panose="00000700000000000000" pitchFamily="2" charset="0"/>
                <a:cs typeface="Arial Narrow" panose="020B0606020202030204"/>
              </a:rPr>
              <a:t>116 </a:t>
            </a:r>
            <a:r>
              <a:rPr lang="es-MX" sz="900" b="1" spc="-4" dirty="0">
                <a:solidFill>
                  <a:schemeClr val="bg1"/>
                </a:solidFill>
                <a:latin typeface="Montserrat" panose="00000700000000000000" pitchFamily="2" charset="0"/>
                <a:cs typeface="Arial Narrow" panose="020B0606020202030204"/>
              </a:rPr>
              <a:t>de la LGTAIP; art. </a:t>
            </a:r>
            <a:r>
              <a:rPr lang="es-MX" sz="900" b="1" spc="4" dirty="0">
                <a:solidFill>
                  <a:schemeClr val="bg1"/>
                </a:solidFill>
                <a:latin typeface="Montserrat" panose="00000700000000000000" pitchFamily="2" charset="0"/>
                <a:cs typeface="Arial Narrow" panose="020B0606020202030204"/>
              </a:rPr>
              <a:t>137 </a:t>
            </a:r>
            <a:r>
              <a:rPr lang="es-MX" sz="900" b="1" dirty="0">
                <a:solidFill>
                  <a:schemeClr val="bg1"/>
                </a:solidFill>
                <a:latin typeface="Montserrat" panose="00000700000000000000" pitchFamily="2" charset="0"/>
                <a:cs typeface="Arial Narrow" panose="020B0606020202030204"/>
              </a:rPr>
              <a:t>LTAIPQROO; </a:t>
            </a:r>
            <a:r>
              <a:rPr lang="es-MX" sz="900" b="1" spc="-4" dirty="0">
                <a:solidFill>
                  <a:schemeClr val="bg1"/>
                </a:solidFill>
                <a:latin typeface="Montserrat" panose="00000700000000000000" pitchFamily="2" charset="0"/>
                <a:cs typeface="Arial Narrow" panose="020B0606020202030204"/>
              </a:rPr>
              <a:t>los numerales </a:t>
            </a:r>
            <a:r>
              <a:rPr lang="es-MX" sz="900" b="1"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Quincuagésimo</a:t>
            </a:r>
            <a:r>
              <a:rPr lang="es-MX" sz="900" b="1" spc="19"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sexto,</a:t>
            </a:r>
            <a:r>
              <a:rPr lang="es-MX" sz="900" b="1" spc="11" dirty="0">
                <a:solidFill>
                  <a:schemeClr val="bg1"/>
                </a:solidFill>
                <a:latin typeface="Montserrat" panose="00000700000000000000" pitchFamily="2" charset="0"/>
                <a:cs typeface="Arial Narrow" panose="020B0606020202030204"/>
              </a:rPr>
              <a:t> </a:t>
            </a:r>
            <a:r>
              <a:rPr lang="es-MX" sz="900" b="1" dirty="0">
                <a:solidFill>
                  <a:schemeClr val="bg1"/>
                </a:solidFill>
                <a:latin typeface="Montserrat" panose="00000700000000000000" pitchFamily="2" charset="0"/>
                <a:cs typeface="Arial Narrow" panose="020B0606020202030204"/>
              </a:rPr>
              <a:t>el</a:t>
            </a:r>
            <a:r>
              <a:rPr lang="es-MX" sz="900" b="1" spc="11" dirty="0">
                <a:solidFill>
                  <a:schemeClr val="bg1"/>
                </a:solidFill>
                <a:latin typeface="Montserrat" panose="00000700000000000000" pitchFamily="2" charset="0"/>
                <a:cs typeface="Arial Narrow" panose="020B0606020202030204"/>
              </a:rPr>
              <a:t> </a:t>
            </a:r>
            <a:r>
              <a:rPr lang="es-MX" sz="900" b="1" spc="-8" dirty="0">
                <a:solidFill>
                  <a:schemeClr val="bg1"/>
                </a:solidFill>
                <a:latin typeface="Montserrat" panose="00000700000000000000" pitchFamily="2" charset="0"/>
                <a:cs typeface="Arial Narrow" panose="020B0606020202030204"/>
              </a:rPr>
              <a:t>sexagésimo</a:t>
            </a:r>
            <a:r>
              <a:rPr lang="es-MX" sz="900" b="1" spc="23" dirty="0">
                <a:solidFill>
                  <a:schemeClr val="bg1"/>
                </a:solidFill>
                <a:latin typeface="Montserrat" panose="00000700000000000000" pitchFamily="2" charset="0"/>
                <a:cs typeface="Arial Narrow" panose="020B0606020202030204"/>
              </a:rPr>
              <a:t> </a:t>
            </a:r>
            <a:r>
              <a:rPr lang="es-MX" sz="900" b="1" dirty="0">
                <a:solidFill>
                  <a:schemeClr val="bg1"/>
                </a:solidFill>
                <a:latin typeface="Montserrat" panose="00000700000000000000" pitchFamily="2" charset="0"/>
                <a:cs typeface="Arial Narrow" panose="020B0606020202030204"/>
              </a:rPr>
              <a:t>y</a:t>
            </a:r>
            <a:r>
              <a:rPr lang="es-MX" sz="900" b="1" spc="8"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sexagésimo</a:t>
            </a:r>
            <a:r>
              <a:rPr lang="es-MX" sz="900" b="1" spc="19" dirty="0">
                <a:solidFill>
                  <a:schemeClr val="bg1"/>
                </a:solidFill>
                <a:latin typeface="Montserrat" panose="00000700000000000000" pitchFamily="2" charset="0"/>
                <a:cs typeface="Arial Narrow" panose="020B0606020202030204"/>
              </a:rPr>
              <a:t> </a:t>
            </a:r>
            <a:r>
              <a:rPr lang="es-MX" sz="900" b="1" spc="-8" dirty="0">
                <a:solidFill>
                  <a:schemeClr val="bg1"/>
                </a:solidFill>
                <a:latin typeface="Montserrat" panose="00000700000000000000" pitchFamily="2" charset="0"/>
                <a:cs typeface="Arial Narrow" panose="020B0606020202030204"/>
              </a:rPr>
              <a:t>segundo</a:t>
            </a:r>
            <a:r>
              <a:rPr lang="es-MX" sz="900" b="1" spc="23"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de</a:t>
            </a:r>
            <a:r>
              <a:rPr lang="es-MX" sz="900" b="1" spc="15"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los</a:t>
            </a:r>
            <a:r>
              <a:rPr lang="es-MX" sz="900" b="1" spc="8"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Lineamientos</a:t>
            </a:r>
            <a:r>
              <a:rPr lang="es-MX" sz="900" b="1" spc="15"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Generales</a:t>
            </a:r>
            <a:r>
              <a:rPr lang="es-MX" sz="900" b="1" spc="11"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en</a:t>
            </a:r>
            <a:r>
              <a:rPr lang="es-MX" sz="900" b="1" spc="15"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Materia</a:t>
            </a:r>
            <a:r>
              <a:rPr lang="es-MX" sz="900" b="1" spc="23"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de</a:t>
            </a:r>
            <a:r>
              <a:rPr lang="es-MX" sz="900" b="1" spc="15"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Clasificación</a:t>
            </a:r>
            <a:r>
              <a:rPr lang="es-MX" sz="900" b="1" spc="19" dirty="0">
                <a:solidFill>
                  <a:schemeClr val="bg1"/>
                </a:solidFill>
                <a:latin typeface="Montserrat" panose="00000700000000000000" pitchFamily="2" charset="0"/>
                <a:cs typeface="Arial Narrow" panose="020B0606020202030204"/>
              </a:rPr>
              <a:t> </a:t>
            </a:r>
            <a:r>
              <a:rPr lang="es-MX" sz="900" b="1" dirty="0">
                <a:solidFill>
                  <a:schemeClr val="bg1"/>
                </a:solidFill>
                <a:latin typeface="Montserrat" panose="00000700000000000000" pitchFamily="2" charset="0"/>
                <a:cs typeface="Arial Narrow" panose="020B0606020202030204"/>
              </a:rPr>
              <a:t>y</a:t>
            </a:r>
            <a:r>
              <a:rPr lang="es-MX" sz="900" b="1" spc="11"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Desclasificación</a:t>
            </a:r>
            <a:r>
              <a:rPr lang="es-MX" sz="900" b="1" spc="11"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de</a:t>
            </a:r>
            <a:r>
              <a:rPr lang="es-MX" sz="900" b="1" spc="15"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la</a:t>
            </a:r>
            <a:r>
              <a:rPr lang="es-MX" sz="900" b="1" spc="15"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Información,</a:t>
            </a:r>
            <a:r>
              <a:rPr lang="es-MX" sz="900" b="1" spc="15"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así</a:t>
            </a:r>
            <a:r>
              <a:rPr lang="es-MX" sz="900" b="1" spc="11"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como</a:t>
            </a:r>
            <a:r>
              <a:rPr lang="es-MX" sz="900" b="1" spc="19"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para</a:t>
            </a:r>
            <a:r>
              <a:rPr lang="es-MX" sz="900" b="1" spc="19"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la</a:t>
            </a:r>
            <a:r>
              <a:rPr lang="es-MX" sz="900" b="1" spc="15"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Elaboración</a:t>
            </a:r>
            <a:r>
              <a:rPr lang="es-MX" sz="900" b="1" spc="11"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de</a:t>
            </a:r>
            <a:r>
              <a:rPr lang="es-MX" sz="900" b="1" spc="19"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Versiones</a:t>
            </a:r>
            <a:r>
              <a:rPr lang="es-MX" sz="900" b="1" spc="11"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Públicas</a:t>
            </a:r>
            <a:r>
              <a:rPr lang="es-MX" sz="900" b="1" spc="11" dirty="0">
                <a:solidFill>
                  <a:schemeClr val="bg1"/>
                </a:solidFill>
                <a:latin typeface="Montserrat" panose="00000700000000000000" pitchFamily="2" charset="0"/>
                <a:cs typeface="Arial Narrow" panose="020B0606020202030204"/>
              </a:rPr>
              <a:t> </a:t>
            </a:r>
            <a:r>
              <a:rPr lang="es-MX" sz="900" b="1" dirty="0">
                <a:solidFill>
                  <a:schemeClr val="bg1"/>
                </a:solidFill>
                <a:latin typeface="Montserrat" panose="00000700000000000000" pitchFamily="2" charset="0"/>
                <a:cs typeface="Arial Narrow" panose="020B0606020202030204"/>
              </a:rPr>
              <a:t>y</a:t>
            </a:r>
            <a:r>
              <a:rPr lang="es-MX" sz="900" b="1" spc="11" dirty="0">
                <a:solidFill>
                  <a:schemeClr val="bg1"/>
                </a:solidFill>
                <a:latin typeface="Montserrat" panose="00000700000000000000" pitchFamily="2" charset="0"/>
                <a:cs typeface="Arial Narrow" panose="020B0606020202030204"/>
              </a:rPr>
              <a:t> </a:t>
            </a:r>
            <a:r>
              <a:rPr lang="es-MX" sz="900" b="1" dirty="0">
                <a:solidFill>
                  <a:schemeClr val="bg1"/>
                </a:solidFill>
                <a:latin typeface="Montserrat" panose="00000700000000000000" pitchFamily="2" charset="0"/>
                <a:cs typeface="Arial Narrow" panose="020B0606020202030204"/>
              </a:rPr>
              <a:t>al</a:t>
            </a:r>
            <a:r>
              <a:rPr lang="es-MX" sz="900" b="1" spc="11"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acuerdo</a:t>
            </a:r>
            <a:r>
              <a:rPr lang="es-MX" sz="900" b="1" spc="19"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EXT-2/CT/30/01/19.02 </a:t>
            </a:r>
            <a:r>
              <a:rPr lang="es-MX" sz="900" b="1" dirty="0">
                <a:solidFill>
                  <a:schemeClr val="bg1"/>
                </a:solidFill>
                <a:latin typeface="Montserrat" panose="00000700000000000000" pitchFamily="2" charset="0"/>
                <a:cs typeface="Arial Narrow" panose="020B0606020202030204"/>
              </a:rPr>
              <a:t> de</a:t>
            </a:r>
            <a:r>
              <a:rPr lang="es-MX" sz="900" b="1" spc="-8"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la</a:t>
            </a:r>
            <a:r>
              <a:rPr lang="es-MX" sz="900" b="1"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segunda</a:t>
            </a:r>
            <a:r>
              <a:rPr lang="es-MX" sz="900" b="1" spc="-26"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sesión</a:t>
            </a:r>
            <a:r>
              <a:rPr lang="es-MX" sz="900" b="1" spc="-8"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extraordinaria</a:t>
            </a:r>
            <a:r>
              <a:rPr lang="es-MX" sz="900" b="1" spc="-26" dirty="0">
                <a:solidFill>
                  <a:schemeClr val="bg1"/>
                </a:solidFill>
                <a:latin typeface="Montserrat" panose="00000700000000000000" pitchFamily="2" charset="0"/>
                <a:cs typeface="Arial Narrow" panose="020B0606020202030204"/>
              </a:rPr>
              <a:t> </a:t>
            </a:r>
            <a:r>
              <a:rPr lang="es-MX" sz="900" b="1" dirty="0">
                <a:solidFill>
                  <a:schemeClr val="bg1"/>
                </a:solidFill>
                <a:latin typeface="Montserrat" panose="00000700000000000000" pitchFamily="2" charset="0"/>
                <a:cs typeface="Arial Narrow" panose="020B0606020202030204"/>
              </a:rPr>
              <a:t>del</a:t>
            </a:r>
            <a:r>
              <a:rPr lang="es-MX" sz="900" b="1" spc="-4" dirty="0">
                <a:solidFill>
                  <a:schemeClr val="bg1"/>
                </a:solidFill>
                <a:latin typeface="Montserrat" panose="00000700000000000000" pitchFamily="2" charset="0"/>
                <a:cs typeface="Arial Narrow" panose="020B0606020202030204"/>
              </a:rPr>
              <a:t> comité</a:t>
            </a:r>
            <a:r>
              <a:rPr lang="es-MX" sz="900" b="1" dirty="0">
                <a:solidFill>
                  <a:schemeClr val="bg1"/>
                </a:solidFill>
                <a:latin typeface="Montserrat" panose="00000700000000000000" pitchFamily="2" charset="0"/>
                <a:cs typeface="Arial Narrow" panose="020B0606020202030204"/>
              </a:rPr>
              <a:t> de</a:t>
            </a:r>
            <a:r>
              <a:rPr lang="es-MX" sz="900" b="1" spc="-8" dirty="0">
                <a:solidFill>
                  <a:schemeClr val="bg1"/>
                </a:solidFill>
                <a:latin typeface="Montserrat" panose="00000700000000000000" pitchFamily="2" charset="0"/>
                <a:cs typeface="Arial Narrow" panose="020B0606020202030204"/>
              </a:rPr>
              <a:t> </a:t>
            </a:r>
            <a:r>
              <a:rPr lang="es-MX" sz="900" b="1" spc="-4" dirty="0">
                <a:solidFill>
                  <a:schemeClr val="bg1"/>
                </a:solidFill>
                <a:latin typeface="Montserrat" panose="00000700000000000000" pitchFamily="2" charset="0"/>
                <a:cs typeface="Arial Narrow" panose="020B0606020202030204"/>
              </a:rPr>
              <a:t>transparencia</a:t>
            </a:r>
            <a:r>
              <a:rPr lang="es-MX" sz="900" b="1" spc="-15" dirty="0">
                <a:solidFill>
                  <a:schemeClr val="bg1"/>
                </a:solidFill>
                <a:latin typeface="Montserrat" panose="00000700000000000000" pitchFamily="2" charset="0"/>
                <a:cs typeface="Arial Narrow" panose="020B0606020202030204"/>
              </a:rPr>
              <a:t> </a:t>
            </a:r>
            <a:r>
              <a:rPr lang="es-MX" sz="900" b="1" dirty="0">
                <a:solidFill>
                  <a:schemeClr val="bg1"/>
                </a:solidFill>
                <a:latin typeface="Montserrat" panose="00000700000000000000" pitchFamily="2" charset="0"/>
                <a:cs typeface="Arial Narrow" panose="020B0606020202030204"/>
              </a:rPr>
              <a:t>del</a:t>
            </a:r>
            <a:r>
              <a:rPr lang="es-MX" sz="900" b="1" spc="-15" dirty="0">
                <a:solidFill>
                  <a:schemeClr val="bg1"/>
                </a:solidFill>
                <a:latin typeface="Montserrat" panose="00000700000000000000" pitchFamily="2" charset="0"/>
                <a:cs typeface="Arial Narrow" panose="020B0606020202030204"/>
              </a:rPr>
              <a:t> </a:t>
            </a:r>
            <a:r>
              <a:rPr lang="es-MX" sz="900" b="1" dirty="0">
                <a:solidFill>
                  <a:schemeClr val="bg1"/>
                </a:solidFill>
                <a:latin typeface="Montserrat" panose="00000700000000000000" pitchFamily="2" charset="0"/>
                <a:cs typeface="Arial Narrow" panose="020B0606020202030204"/>
              </a:rPr>
              <a:t>IDAIPQROO</a:t>
            </a:r>
            <a:r>
              <a:rPr lang="es-MX" sz="1000" b="1" dirty="0">
                <a:solidFill>
                  <a:schemeClr val="bg1"/>
                </a:solidFill>
                <a:latin typeface="Montserrat" panose="00000700000000000000" pitchFamily="2" charset="0"/>
                <a:cs typeface="Arial Narrow" panose="020B0606020202030204"/>
              </a:rPr>
              <a:t>.</a:t>
            </a:r>
          </a:p>
        </p:txBody>
      </p:sp>
      <p:sp>
        <p:nvSpPr>
          <p:cNvPr id="20" name="Rectángulo 19"/>
          <p:cNvSpPr/>
          <p:nvPr/>
        </p:nvSpPr>
        <p:spPr>
          <a:xfrm>
            <a:off x="8012366" y="80022"/>
            <a:ext cx="2954227" cy="4778231"/>
          </a:xfrm>
          <a:prstGeom prst="rect">
            <a:avLst/>
          </a:prstGeom>
        </p:spPr>
        <p:txBody>
          <a:bodyPr wrap="square">
            <a:spAutoFit/>
          </a:bodyPr>
          <a:lstStyle/>
          <a:p>
            <a:r>
              <a:rPr lang="es-MX" sz="1450" b="1" dirty="0">
                <a:solidFill>
                  <a:srgbClr val="B68400"/>
                </a:solidFill>
                <a:latin typeface="Montserrat" panose="00000700000000000000" pitchFamily="2" charset="0"/>
              </a:rPr>
              <a:t>Quincuagésimo primero. </a:t>
            </a:r>
          </a:p>
          <a:p>
            <a:endParaRPr lang="es-MX" sz="1450" dirty="0">
              <a:solidFill>
                <a:srgbClr val="B68400"/>
              </a:solidFill>
              <a:latin typeface="Montserrat" panose="00000700000000000000" pitchFamily="2" charset="0"/>
            </a:endParaRPr>
          </a:p>
          <a:p>
            <a:r>
              <a:rPr lang="es-MX" sz="1450" b="1" dirty="0">
                <a:solidFill>
                  <a:srgbClr val="B68400"/>
                </a:solidFill>
                <a:latin typeface="Montserrat" panose="00000700000000000000" pitchFamily="2" charset="0"/>
              </a:rPr>
              <a:t>La leyenda en los documentos clasificados indicará: </a:t>
            </a:r>
          </a:p>
          <a:p>
            <a:endParaRPr lang="es-MX" sz="1450" dirty="0">
              <a:solidFill>
                <a:srgbClr val="B68400"/>
              </a:solidFill>
              <a:latin typeface="Montserrat" panose="00000700000000000000" pitchFamily="2" charset="0"/>
            </a:endParaRPr>
          </a:p>
          <a:p>
            <a:pPr marL="400050" indent="-400050">
              <a:buAutoNum type="romanUcPeriod"/>
            </a:pPr>
            <a:r>
              <a:rPr lang="es-MX" sz="1450" dirty="0">
                <a:solidFill>
                  <a:srgbClr val="B68400"/>
                </a:solidFill>
                <a:latin typeface="Montserrat" panose="00000700000000000000" pitchFamily="2" charset="0"/>
              </a:rPr>
              <a:t>La fecha de sesión del Comité de Transparencia en donde se confirmó la clasificación, en su caso; </a:t>
            </a:r>
          </a:p>
          <a:p>
            <a:pPr marL="400050" indent="-400050">
              <a:buAutoNum type="romanUcPeriod"/>
            </a:pPr>
            <a:r>
              <a:rPr lang="es-MX" sz="1450" dirty="0">
                <a:solidFill>
                  <a:srgbClr val="B68400"/>
                </a:solidFill>
                <a:latin typeface="Montserrat" panose="00000700000000000000" pitchFamily="2" charset="0"/>
              </a:rPr>
              <a:t>El nombre del área; </a:t>
            </a:r>
          </a:p>
          <a:p>
            <a:pPr marL="400050" indent="-400050">
              <a:buAutoNum type="romanUcPeriod"/>
            </a:pPr>
            <a:r>
              <a:rPr lang="es-MX" sz="1450" dirty="0">
                <a:solidFill>
                  <a:srgbClr val="B68400"/>
                </a:solidFill>
                <a:latin typeface="Montserrat" panose="00000700000000000000" pitchFamily="2" charset="0"/>
              </a:rPr>
              <a:t>La palabra reservado o confidencial; </a:t>
            </a:r>
          </a:p>
          <a:p>
            <a:pPr marL="400050" indent="-400050">
              <a:buAutoNum type="romanUcPeriod"/>
            </a:pPr>
            <a:r>
              <a:rPr lang="es-MX" sz="1450" dirty="0">
                <a:solidFill>
                  <a:srgbClr val="B68400"/>
                </a:solidFill>
                <a:latin typeface="Montserrat" panose="00000700000000000000" pitchFamily="2" charset="0"/>
              </a:rPr>
              <a:t>Las partes o secciones reservadas o confidenciales, en su caso; </a:t>
            </a:r>
          </a:p>
          <a:p>
            <a:pPr marL="400050" indent="-400050">
              <a:buAutoNum type="romanUcPeriod"/>
            </a:pPr>
            <a:r>
              <a:rPr lang="es-MX" sz="1450" dirty="0">
                <a:solidFill>
                  <a:srgbClr val="B68400"/>
                </a:solidFill>
                <a:latin typeface="Montserrat" panose="00000700000000000000" pitchFamily="2" charset="0"/>
              </a:rPr>
              <a:t>El fundamento legal; </a:t>
            </a:r>
          </a:p>
          <a:p>
            <a:pPr marL="400050" indent="-400050">
              <a:buAutoNum type="romanUcPeriod"/>
            </a:pPr>
            <a:r>
              <a:rPr lang="es-MX" sz="1450" dirty="0">
                <a:solidFill>
                  <a:srgbClr val="B68400"/>
                </a:solidFill>
                <a:latin typeface="Montserrat" panose="00000700000000000000" pitchFamily="2" charset="0"/>
              </a:rPr>
              <a:t>El periodo de reserva, y </a:t>
            </a:r>
          </a:p>
          <a:p>
            <a:pPr marL="400050" indent="-400050">
              <a:buAutoNum type="romanUcPeriod"/>
            </a:pPr>
            <a:r>
              <a:rPr lang="es-MX" sz="1450" dirty="0">
                <a:solidFill>
                  <a:srgbClr val="B68400"/>
                </a:solidFill>
                <a:latin typeface="Montserrat" panose="00000700000000000000" pitchFamily="2" charset="0"/>
              </a:rPr>
              <a:t>La rúbrica del titular del área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a:normAutofit/>
          </a:bodyPr>
          <a:lstStyle/>
          <a:p>
            <a:r>
              <a:rPr lang="es-ES" sz="2700" b="1" dirty="0">
                <a:solidFill>
                  <a:schemeClr val="accent4">
                    <a:lumMod val="75000"/>
                  </a:schemeClr>
                </a:solidFill>
                <a:latin typeface="Montserrat" panose="00000700000000000000" pitchFamily="2" charset="0"/>
                <a:cs typeface="Montserrat" panose="00000700000000000000" pitchFamily="2" charset="0"/>
              </a:rPr>
              <a:t>Sobre la información entregada por los particulares a los sujetos obligados con carácter de confidencial</a:t>
            </a:r>
          </a:p>
        </p:txBody>
      </p:sp>
      <p:sp>
        <p:nvSpPr>
          <p:cNvPr id="4" name="Rectangle 1"/>
          <p:cNvSpPr>
            <a:spLocks noChangeArrowheads="1"/>
          </p:cNvSpPr>
          <p:nvPr/>
        </p:nvSpPr>
        <p:spPr bwMode="auto">
          <a:xfrm>
            <a:off x="838200" y="1095787"/>
            <a:ext cx="10515600" cy="4301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7132" tIns="0" rIns="57132" bIns="114264" numCol="1" anchor="ctr"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algn="just" defTabSz="685800"/>
            <a:r>
              <a:rPr lang="en-US" altLang="en-US" sz="1600" b="1" dirty="0">
                <a:latin typeface="Montserrat" panose="00000700000000000000" pitchFamily="2" charset="0"/>
                <a:cs typeface="Arial" panose="020B0604020202090204" pitchFamily="34" charset="0"/>
              </a:rPr>
              <a:t>El </a:t>
            </a:r>
            <a:r>
              <a:rPr lang="es-MX" altLang="en-US" sz="1600" b="1" dirty="0">
                <a:latin typeface="Montserrat" panose="00000700000000000000" pitchFamily="2" charset="0"/>
                <a:cs typeface="Arial" panose="020B0604020202090204" pitchFamily="34" charset="0"/>
              </a:rPr>
              <a:t>hecho</a:t>
            </a:r>
            <a:r>
              <a:rPr lang="en-US" altLang="en-US" sz="1600" b="1" dirty="0">
                <a:latin typeface="Montserrat" panose="00000700000000000000" pitchFamily="2" charset="0"/>
                <a:cs typeface="Arial" panose="020B0604020202090204" pitchFamily="34" charset="0"/>
              </a:rPr>
              <a:t> de que </a:t>
            </a:r>
            <a:r>
              <a:rPr lang="es-MX" altLang="en-US" sz="1600" b="1" dirty="0">
                <a:latin typeface="Montserrat" panose="00000700000000000000" pitchFamily="2" charset="0"/>
                <a:cs typeface="Arial" panose="020B0604020202090204" pitchFamily="34" charset="0"/>
              </a:rPr>
              <a:t>los</a:t>
            </a:r>
            <a:r>
              <a:rPr lang="en-US" altLang="en-US" sz="1600" b="1" dirty="0">
                <a:latin typeface="Montserrat" panose="00000700000000000000" pitchFamily="2" charset="0"/>
                <a:cs typeface="Arial" panose="020B0604020202090204" pitchFamily="34" charset="0"/>
              </a:rPr>
              <a:t> </a:t>
            </a:r>
            <a:r>
              <a:rPr lang="es-MX" altLang="en-US" sz="1600" b="1" dirty="0">
                <a:latin typeface="Montserrat" panose="00000700000000000000" pitchFamily="2" charset="0"/>
                <a:cs typeface="Arial" panose="020B0604020202090204" pitchFamily="34" charset="0"/>
              </a:rPr>
              <a:t>particulares</a:t>
            </a:r>
            <a:r>
              <a:rPr lang="en-US" altLang="en-US" sz="1600" b="1" dirty="0">
                <a:latin typeface="Montserrat" panose="00000700000000000000" pitchFamily="2" charset="0"/>
                <a:cs typeface="Arial" panose="020B0604020202090204" pitchFamily="34" charset="0"/>
              </a:rPr>
              <a:t> la </a:t>
            </a:r>
            <a:r>
              <a:rPr lang="es-MX" altLang="en-US" sz="1600" b="1" dirty="0">
                <a:latin typeface="Montserrat" panose="00000700000000000000" pitchFamily="2" charset="0"/>
                <a:cs typeface="Arial" panose="020B0604020202090204" pitchFamily="34" charset="0"/>
              </a:rPr>
              <a:t>entreguen</a:t>
            </a:r>
            <a:r>
              <a:rPr lang="en-US" altLang="en-US" sz="1600" b="1" dirty="0">
                <a:latin typeface="Montserrat" panose="00000700000000000000" pitchFamily="2" charset="0"/>
                <a:cs typeface="Arial" panose="020B0604020202090204" pitchFamily="34" charset="0"/>
              </a:rPr>
              <a:t> con ese </a:t>
            </a:r>
            <a:r>
              <a:rPr lang="es-MX" altLang="en-US" sz="1600" b="1" dirty="0">
                <a:latin typeface="Montserrat" panose="00000700000000000000" pitchFamily="2" charset="0"/>
                <a:cs typeface="Arial" panose="020B0604020202090204" pitchFamily="34" charset="0"/>
              </a:rPr>
              <a:t>carácter</a:t>
            </a:r>
            <a:r>
              <a:rPr lang="en-US" altLang="en-US" sz="1600" b="1" dirty="0">
                <a:latin typeface="Montserrat" panose="00000700000000000000" pitchFamily="2" charset="0"/>
                <a:cs typeface="Arial" panose="020B0604020202090204" pitchFamily="34" charset="0"/>
              </a:rPr>
              <a:t> no </a:t>
            </a:r>
            <a:r>
              <a:rPr lang="es-MX" altLang="en-US" sz="1600" b="1" dirty="0">
                <a:latin typeface="Montserrat" panose="00000700000000000000" pitchFamily="2" charset="0"/>
                <a:cs typeface="Arial" panose="020B0604020202090204" pitchFamily="34" charset="0"/>
              </a:rPr>
              <a:t>es</a:t>
            </a:r>
            <a:r>
              <a:rPr lang="en-US" altLang="en-US" sz="1600" b="1" dirty="0">
                <a:latin typeface="Montserrat" panose="00000700000000000000" pitchFamily="2" charset="0"/>
                <a:cs typeface="Arial" panose="020B0604020202090204" pitchFamily="34" charset="0"/>
              </a:rPr>
              <a:t> </a:t>
            </a:r>
            <a:r>
              <a:rPr lang="es-MX" altLang="en-US" sz="1600" b="1" dirty="0">
                <a:latin typeface="Montserrat" panose="00000700000000000000" pitchFamily="2" charset="0"/>
                <a:cs typeface="Arial" panose="020B0604020202090204" pitchFamily="34" charset="0"/>
              </a:rPr>
              <a:t>suficiente</a:t>
            </a:r>
            <a:r>
              <a:rPr lang="en-US" altLang="en-US" sz="1600" b="1" dirty="0">
                <a:latin typeface="Montserrat" panose="00000700000000000000" pitchFamily="2" charset="0"/>
                <a:cs typeface="Arial" panose="020B0604020202090204" pitchFamily="34" charset="0"/>
              </a:rPr>
              <a:t> para </a:t>
            </a:r>
            <a:r>
              <a:rPr lang="es-MX" altLang="en-US" sz="1600" b="1" dirty="0">
                <a:latin typeface="Montserrat" panose="00000700000000000000" pitchFamily="2" charset="0"/>
                <a:cs typeface="Arial" panose="020B0604020202090204" pitchFamily="34" charset="0"/>
              </a:rPr>
              <a:t>considerarla</a:t>
            </a:r>
            <a:r>
              <a:rPr lang="en-US" altLang="en-US" sz="1600" b="1" dirty="0">
                <a:latin typeface="Montserrat" panose="00000700000000000000" pitchFamily="2" charset="0"/>
                <a:cs typeface="Arial" panose="020B0604020202090204" pitchFamily="34" charset="0"/>
              </a:rPr>
              <a:t> </a:t>
            </a:r>
            <a:r>
              <a:rPr lang="es-MX" altLang="en-US" sz="1600" b="1" dirty="0">
                <a:latin typeface="Montserrat" panose="00000700000000000000" pitchFamily="2" charset="0"/>
                <a:cs typeface="Arial" panose="020B0604020202090204" pitchFamily="34" charset="0"/>
              </a:rPr>
              <a:t>como</a:t>
            </a:r>
            <a:r>
              <a:rPr lang="en-US" altLang="en-US" sz="1600" b="1" dirty="0">
                <a:latin typeface="Montserrat" panose="00000700000000000000" pitchFamily="2" charset="0"/>
                <a:cs typeface="Arial" panose="020B0604020202090204" pitchFamily="34" charset="0"/>
              </a:rPr>
              <a:t> </a:t>
            </a:r>
            <a:r>
              <a:rPr lang="es-MX" altLang="en-US" sz="1600" b="1" dirty="0">
                <a:latin typeface="Montserrat" panose="00000700000000000000" pitchFamily="2" charset="0"/>
                <a:cs typeface="Arial" panose="020B0604020202090204" pitchFamily="34" charset="0"/>
              </a:rPr>
              <a:t>confidencial</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ya</a:t>
            </a:r>
            <a:r>
              <a:rPr lang="en-US" altLang="en-US" sz="1600" dirty="0">
                <a:latin typeface="Montserrat" panose="00000700000000000000" pitchFamily="2" charset="0"/>
                <a:cs typeface="Arial" panose="020B0604020202090204" pitchFamily="34" charset="0"/>
              </a:rPr>
              <a:t> que </a:t>
            </a:r>
            <a:r>
              <a:rPr lang="es-MX" altLang="en-US" sz="1600" dirty="0">
                <a:latin typeface="Montserrat" panose="00000700000000000000" pitchFamily="2" charset="0"/>
                <a:cs typeface="Arial" panose="020B0604020202090204" pitchFamily="34" charset="0"/>
              </a:rPr>
              <a:t>los</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sujetos</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obligados</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deben</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determinar</a:t>
            </a:r>
            <a:r>
              <a:rPr lang="en-US" altLang="en-US" sz="1600" dirty="0">
                <a:latin typeface="Montserrat" panose="00000700000000000000" pitchFamily="2" charset="0"/>
                <a:cs typeface="Arial" panose="020B0604020202090204" pitchFamily="34" charset="0"/>
              </a:rPr>
              <a:t>:</a:t>
            </a:r>
          </a:p>
          <a:p>
            <a:pPr algn="just" defTabSz="685800"/>
            <a:endParaRPr lang="en-US" altLang="en-US" sz="1600" dirty="0">
              <a:latin typeface="Montserrat" panose="00000700000000000000" pitchFamily="2" charset="0"/>
              <a:cs typeface="Arial" panose="020B0604020202090204" pitchFamily="34" charset="0"/>
            </a:endParaRPr>
          </a:p>
          <a:p>
            <a:pPr algn="just" defTabSz="685800">
              <a:buFontTx/>
              <a:buChar char="•"/>
            </a:pPr>
            <a:r>
              <a:rPr lang="en-US" altLang="en-US" sz="1600" dirty="0">
                <a:latin typeface="Montserrat" panose="00000700000000000000" pitchFamily="2" charset="0"/>
                <a:cs typeface="Arial" panose="020B0604020202090204" pitchFamily="34" charset="0"/>
              </a:rPr>
              <a:t>Si </a:t>
            </a:r>
            <a:r>
              <a:rPr lang="es-MX" altLang="en-US" sz="1600" dirty="0">
                <a:latin typeface="Montserrat" panose="00000700000000000000" pitchFamily="2" charset="0"/>
                <a:cs typeface="Arial" panose="020B0604020202090204" pitchFamily="34" charset="0"/>
              </a:rPr>
              <a:t>quien</a:t>
            </a:r>
            <a:r>
              <a:rPr lang="en-US" altLang="en-US" sz="1600" dirty="0">
                <a:latin typeface="Montserrat" panose="00000700000000000000" pitchFamily="2" charset="0"/>
                <a:cs typeface="Arial" panose="020B0604020202090204" pitchFamily="34" charset="0"/>
              </a:rPr>
              <a:t> se la </a:t>
            </a:r>
            <a:r>
              <a:rPr lang="es-MX" altLang="en-US" sz="1600" dirty="0">
                <a:latin typeface="Montserrat" panose="00000700000000000000" pitchFamily="2" charset="0"/>
                <a:cs typeface="Arial" panose="020B0604020202090204" pitchFamily="34" charset="0"/>
              </a:rPr>
              <a:t>entregó</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es</a:t>
            </a:r>
            <a:r>
              <a:rPr lang="en-US" altLang="en-US" sz="1600" dirty="0">
                <a:latin typeface="Montserrat" panose="00000700000000000000" pitchFamily="2" charset="0"/>
                <a:cs typeface="Arial" panose="020B0604020202090204" pitchFamily="34" charset="0"/>
              </a:rPr>
              <a:t> titular de la </a:t>
            </a:r>
            <a:r>
              <a:rPr lang="es-MX" altLang="en-US" sz="1600" dirty="0">
                <a:latin typeface="Montserrat" panose="00000700000000000000" pitchFamily="2" charset="0"/>
                <a:cs typeface="Arial" panose="020B0604020202090204" pitchFamily="34" charset="0"/>
              </a:rPr>
              <a:t>información</a:t>
            </a:r>
            <a:r>
              <a:rPr lang="en-US" altLang="en-US" sz="1600" dirty="0">
                <a:latin typeface="Montserrat" panose="00000700000000000000" pitchFamily="2" charset="0"/>
                <a:cs typeface="Arial" panose="020B0604020202090204" pitchFamily="34" charset="0"/>
              </a:rPr>
              <a:t>.</a:t>
            </a:r>
          </a:p>
          <a:p>
            <a:pPr algn="just" defTabSz="685800">
              <a:buFontTx/>
              <a:buChar char="•"/>
            </a:pPr>
            <a:r>
              <a:rPr lang="en-US" altLang="en-US" sz="1600" dirty="0">
                <a:latin typeface="Montserrat" panose="00000700000000000000" pitchFamily="2" charset="0"/>
                <a:cs typeface="Arial" panose="020B0604020202090204" pitchFamily="34" charset="0"/>
              </a:rPr>
              <a:t>Si </a:t>
            </a:r>
            <a:r>
              <a:rPr lang="es-MX" altLang="en-US" sz="1600" dirty="0">
                <a:latin typeface="Montserrat" panose="00000700000000000000" pitchFamily="2" charset="0"/>
                <a:cs typeface="Arial" panose="020B0604020202090204" pitchFamily="34" charset="0"/>
              </a:rPr>
              <a:t>tiene</a:t>
            </a:r>
            <a:r>
              <a:rPr lang="en-US" altLang="en-US" sz="1600" dirty="0">
                <a:latin typeface="Montserrat" panose="00000700000000000000" pitchFamily="2" charset="0"/>
                <a:cs typeface="Arial" panose="020B0604020202090204" pitchFamily="34" charset="0"/>
              </a:rPr>
              <a:t> el derecho de que se </a:t>
            </a:r>
            <a:r>
              <a:rPr lang="es-MX" altLang="en-US" sz="1600" dirty="0">
                <a:latin typeface="Montserrat" panose="00000700000000000000" pitchFamily="2" charset="0"/>
                <a:cs typeface="Arial" panose="020B0604020202090204" pitchFamily="34" charset="0"/>
              </a:rPr>
              <a:t>considere</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clasificada</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debiendo</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fundar</a:t>
            </a:r>
            <a:r>
              <a:rPr lang="en-US" altLang="en-US" sz="1600" dirty="0">
                <a:latin typeface="Montserrat" panose="00000700000000000000" pitchFamily="2" charset="0"/>
                <a:cs typeface="Arial" panose="020B0604020202090204" pitchFamily="34" charset="0"/>
              </a:rPr>
              <a:t> y </a:t>
            </a:r>
            <a:r>
              <a:rPr lang="es-MX" altLang="en-US" sz="1600" dirty="0">
                <a:latin typeface="Montserrat" panose="00000700000000000000" pitchFamily="2" charset="0"/>
                <a:cs typeface="Arial" panose="020B0604020202090204" pitchFamily="34" charset="0"/>
              </a:rPr>
              <a:t>motivar</a:t>
            </a:r>
            <a:r>
              <a:rPr lang="en-US" altLang="en-US" sz="1600" dirty="0">
                <a:latin typeface="Montserrat" panose="00000700000000000000" pitchFamily="2" charset="0"/>
                <a:cs typeface="Arial" panose="020B0604020202090204" pitchFamily="34" charset="0"/>
              </a:rPr>
              <a:t> la </a:t>
            </a:r>
            <a:r>
              <a:rPr lang="es-MX" altLang="en-US" sz="1600" dirty="0">
                <a:latin typeface="Montserrat" panose="00000700000000000000" pitchFamily="2" charset="0"/>
                <a:cs typeface="Arial" panose="020B0604020202090204" pitchFamily="34" charset="0"/>
              </a:rPr>
              <a:t>confidencialidad</a:t>
            </a:r>
            <a:r>
              <a:rPr lang="en-US" altLang="en-US" sz="1600" dirty="0">
                <a:latin typeface="Montserrat" panose="00000700000000000000" pitchFamily="2" charset="0"/>
                <a:cs typeface="Arial" panose="020B0604020202090204" pitchFamily="34" charset="0"/>
              </a:rPr>
              <a:t> </a:t>
            </a:r>
          </a:p>
          <a:p>
            <a:pPr algn="just" defTabSz="685800">
              <a:buFontTx/>
              <a:buChar char="•"/>
            </a:pPr>
            <a:endParaRPr lang="en-US" altLang="en-US" sz="1600" dirty="0">
              <a:latin typeface="Montserrat" panose="00000700000000000000" pitchFamily="2" charset="0"/>
              <a:cs typeface="Arial" panose="020B0604020202090204" pitchFamily="34" charset="0"/>
            </a:endParaRPr>
          </a:p>
          <a:p>
            <a:pPr algn="just" defTabSz="685800"/>
            <a:r>
              <a:rPr lang="en-US" altLang="en-US" sz="1600" b="1" i="1" dirty="0">
                <a:latin typeface="Montserrat" panose="00000700000000000000" pitchFamily="2" charset="0"/>
                <a:cs typeface="Arial" panose="020B0604020202090204" pitchFamily="34" charset="0"/>
              </a:rPr>
              <a:t>(Del </a:t>
            </a:r>
            <a:r>
              <a:rPr lang="es-MX" altLang="en-US" sz="1600" b="1" i="1" dirty="0">
                <a:latin typeface="Montserrat" panose="00000700000000000000" pitchFamily="2" charset="0"/>
                <a:cs typeface="Arial" panose="020B0604020202090204" pitchFamily="34" charset="0"/>
              </a:rPr>
              <a:t>Cuadragésimo</a:t>
            </a:r>
            <a:r>
              <a:rPr lang="en-US" altLang="en-US" sz="1600" b="1" i="1" dirty="0">
                <a:latin typeface="Montserrat" panose="00000700000000000000" pitchFamily="2" charset="0"/>
                <a:cs typeface="Arial" panose="020B0604020202090204" pitchFamily="34" charset="0"/>
              </a:rPr>
              <a:t> de LGMCDI)</a:t>
            </a:r>
            <a:r>
              <a:rPr lang="en-US" altLang="en-US" sz="1600" dirty="0">
                <a:latin typeface="Montserrat" panose="00000700000000000000" pitchFamily="2" charset="0"/>
                <a:cs typeface="Arial" panose="020B0604020202090204" pitchFamily="34" charset="0"/>
              </a:rPr>
              <a:t>.</a:t>
            </a:r>
          </a:p>
          <a:p>
            <a:pPr algn="just" defTabSz="685800">
              <a:buFontTx/>
              <a:buChar char="•"/>
            </a:pPr>
            <a:endParaRPr lang="en-US" altLang="en-US" sz="1600" dirty="0">
              <a:latin typeface="Montserrat" panose="00000700000000000000" pitchFamily="2" charset="0"/>
              <a:cs typeface="Arial" panose="020B0604020202090204" pitchFamily="34" charset="0"/>
            </a:endParaRPr>
          </a:p>
          <a:p>
            <a:pPr algn="just" defTabSz="685800"/>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Así</a:t>
            </a:r>
            <a:r>
              <a:rPr lang="en-US" altLang="en-US" sz="1600" dirty="0">
                <a:latin typeface="Montserrat" panose="00000700000000000000" pitchFamily="2" charset="0"/>
                <a:cs typeface="Arial" panose="020B0604020202090204" pitchFamily="34" charset="0"/>
              </a:rPr>
              <a:t>, la </a:t>
            </a:r>
            <a:r>
              <a:rPr lang="es-MX" altLang="en-US" sz="1600" dirty="0">
                <a:latin typeface="Montserrat" panose="00000700000000000000" pitchFamily="2" charset="0"/>
                <a:cs typeface="Arial" panose="020B0604020202090204" pitchFamily="34" charset="0"/>
              </a:rPr>
              <a:t>información</a:t>
            </a:r>
            <a:r>
              <a:rPr lang="en-US" altLang="en-US" sz="1600" dirty="0">
                <a:latin typeface="Montserrat" panose="00000700000000000000" pitchFamily="2" charset="0"/>
                <a:cs typeface="Arial" panose="020B0604020202090204" pitchFamily="34" charset="0"/>
              </a:rPr>
              <a:t> que </a:t>
            </a:r>
            <a:r>
              <a:rPr lang="es-MX" altLang="en-US" sz="1600" dirty="0">
                <a:latin typeface="Montserrat" panose="00000700000000000000" pitchFamily="2" charset="0"/>
                <a:cs typeface="Arial" panose="020B0604020202090204" pitchFamily="34" charset="0"/>
              </a:rPr>
              <a:t>puede</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ser</a:t>
            </a:r>
            <a:r>
              <a:rPr lang="en-US" altLang="en-US" sz="1600" dirty="0">
                <a:latin typeface="Montserrat" panose="00000700000000000000" pitchFamily="2" charset="0"/>
                <a:cs typeface="Arial" panose="020B0604020202090204" pitchFamily="34" charset="0"/>
              </a:rPr>
              <a:t> susceptible de </a:t>
            </a:r>
            <a:r>
              <a:rPr lang="es-MX" altLang="en-US" sz="1600" dirty="0">
                <a:latin typeface="Montserrat" panose="00000700000000000000" pitchFamily="2" charset="0"/>
                <a:cs typeface="Arial" panose="020B0604020202090204" pitchFamily="34" charset="0"/>
              </a:rPr>
              <a:t>clasificarse</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como</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confidencial</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bajo</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este</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supuesto</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es</a:t>
            </a:r>
            <a:r>
              <a:rPr lang="en-US" altLang="en-US" sz="1600" dirty="0">
                <a:latin typeface="Montserrat" panose="00000700000000000000" pitchFamily="2" charset="0"/>
                <a:cs typeface="Arial" panose="020B0604020202090204" pitchFamily="34" charset="0"/>
              </a:rPr>
              <a:t>:</a:t>
            </a:r>
          </a:p>
          <a:p>
            <a:pPr algn="just" defTabSz="685800"/>
            <a:endParaRPr lang="en-US" altLang="en-US" sz="1600" dirty="0">
              <a:latin typeface="Montserrat" panose="00000700000000000000" pitchFamily="2" charset="0"/>
              <a:cs typeface="Arial" panose="020B0604020202090204" pitchFamily="34" charset="0"/>
            </a:endParaRPr>
          </a:p>
          <a:p>
            <a:pPr algn="just" defTabSz="685800">
              <a:buFontTx/>
              <a:buChar char="•"/>
            </a:pPr>
            <a:r>
              <a:rPr lang="en-US" altLang="en-US" sz="1600" dirty="0">
                <a:latin typeface="Montserrat" panose="00000700000000000000" pitchFamily="2" charset="0"/>
                <a:cs typeface="Arial" panose="020B0604020202090204" pitchFamily="34" charset="0"/>
              </a:rPr>
              <a:t>La que se </a:t>
            </a:r>
            <a:r>
              <a:rPr lang="es-MX" altLang="en-US" sz="1600" dirty="0">
                <a:latin typeface="Montserrat" panose="00000700000000000000" pitchFamily="2" charset="0"/>
                <a:cs typeface="Arial" panose="020B0604020202090204" pitchFamily="34" charset="0"/>
              </a:rPr>
              <a:t>refiera</a:t>
            </a:r>
            <a:r>
              <a:rPr lang="en-US" altLang="en-US" sz="1600" dirty="0">
                <a:latin typeface="Montserrat" panose="00000700000000000000" pitchFamily="2" charset="0"/>
                <a:cs typeface="Arial" panose="020B0604020202090204" pitchFamily="34" charset="0"/>
              </a:rPr>
              <a:t> al </a:t>
            </a:r>
            <a:r>
              <a:rPr lang="es-MX" altLang="en-US" sz="1600" b="1" dirty="0">
                <a:latin typeface="Montserrat" panose="00000700000000000000" pitchFamily="2" charset="0"/>
                <a:cs typeface="Arial" panose="020B0604020202090204" pitchFamily="34" charset="0"/>
              </a:rPr>
              <a:t>patrimonio</a:t>
            </a:r>
            <a:r>
              <a:rPr lang="en-US" altLang="en-US" sz="1600" b="1" dirty="0">
                <a:latin typeface="Montserrat" panose="00000700000000000000" pitchFamily="2" charset="0"/>
                <a:cs typeface="Arial" panose="020B0604020202090204" pitchFamily="34" charset="0"/>
              </a:rPr>
              <a:t> de </a:t>
            </a:r>
            <a:r>
              <a:rPr lang="es-MX" altLang="en-US" sz="1600" b="1" dirty="0">
                <a:latin typeface="Montserrat" panose="00000700000000000000" pitchFamily="2" charset="0"/>
                <a:cs typeface="Arial" panose="020B0604020202090204" pitchFamily="34" charset="0"/>
              </a:rPr>
              <a:t>una</a:t>
            </a:r>
            <a:r>
              <a:rPr lang="en-US" altLang="en-US" sz="1600" b="1" dirty="0">
                <a:latin typeface="Montserrat" panose="00000700000000000000" pitchFamily="2" charset="0"/>
                <a:cs typeface="Arial" panose="020B0604020202090204" pitchFamily="34" charset="0"/>
              </a:rPr>
              <a:t> persona moral</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entendiendo</a:t>
            </a:r>
            <a:r>
              <a:rPr lang="en-US" altLang="en-US" sz="1600" dirty="0">
                <a:latin typeface="Montserrat" panose="00000700000000000000" pitchFamily="2" charset="0"/>
                <a:cs typeface="Arial" panose="020B0604020202090204" pitchFamily="34" charset="0"/>
              </a:rPr>
              <a:t> al </a:t>
            </a:r>
            <a:r>
              <a:rPr lang="es-MX" altLang="en-US" sz="1600" dirty="0">
                <a:latin typeface="Montserrat" panose="00000700000000000000" pitchFamily="2" charset="0"/>
                <a:cs typeface="Arial" panose="020B0604020202090204" pitchFamily="34" charset="0"/>
              </a:rPr>
              <a:t>patrimonio</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como</a:t>
            </a:r>
            <a:r>
              <a:rPr lang="en-US" altLang="en-US" sz="1600" dirty="0">
                <a:latin typeface="Montserrat" panose="00000700000000000000" pitchFamily="2" charset="0"/>
                <a:cs typeface="Arial" panose="020B0604020202090204" pitchFamily="34" charset="0"/>
              </a:rPr>
              <a:t> el </a:t>
            </a:r>
            <a:r>
              <a:rPr lang="es-MX" altLang="en-US" sz="1600" dirty="0">
                <a:latin typeface="Montserrat" panose="00000700000000000000" pitchFamily="2" charset="0"/>
                <a:cs typeface="Arial" panose="020B0604020202090204" pitchFamily="34" charset="0"/>
              </a:rPr>
              <a:t>conjunto</a:t>
            </a:r>
            <a:r>
              <a:rPr lang="en-US" altLang="en-US" sz="1600" dirty="0">
                <a:latin typeface="Montserrat" panose="00000700000000000000" pitchFamily="2" charset="0"/>
                <a:cs typeface="Arial" panose="020B0604020202090204" pitchFamily="34" charset="0"/>
              </a:rPr>
              <a:t> de </a:t>
            </a:r>
            <a:r>
              <a:rPr lang="es-MX" altLang="en-US" sz="1600" dirty="0">
                <a:latin typeface="Montserrat" panose="00000700000000000000" pitchFamily="2" charset="0"/>
                <a:cs typeface="Arial" panose="020B0604020202090204" pitchFamily="34" charset="0"/>
              </a:rPr>
              <a:t>bienes</a:t>
            </a:r>
            <a:r>
              <a:rPr lang="en-US" altLang="en-US" sz="1600" dirty="0">
                <a:latin typeface="Montserrat" panose="00000700000000000000" pitchFamily="2" charset="0"/>
                <a:cs typeface="Arial" panose="020B0604020202090204" pitchFamily="34" charset="0"/>
              </a:rPr>
              <a:t>, derechos y </a:t>
            </a:r>
            <a:r>
              <a:rPr lang="es-MX" altLang="en-US" sz="1600" dirty="0">
                <a:latin typeface="Montserrat" panose="00000700000000000000" pitchFamily="2" charset="0"/>
                <a:cs typeface="Arial" panose="020B0604020202090204" pitchFamily="34" charset="0"/>
              </a:rPr>
              <a:t>obligaciones</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correspondientes</a:t>
            </a:r>
            <a:r>
              <a:rPr lang="en-US" altLang="en-US" sz="1600" dirty="0">
                <a:latin typeface="Montserrat" panose="00000700000000000000" pitchFamily="2" charset="0"/>
                <a:cs typeface="Arial" panose="020B0604020202090204" pitchFamily="34" charset="0"/>
              </a:rPr>
              <a:t> a </a:t>
            </a:r>
            <a:r>
              <a:rPr lang="es-MX" altLang="en-US" sz="1600" dirty="0">
                <a:latin typeface="Montserrat" panose="00000700000000000000" pitchFamily="2" charset="0"/>
                <a:cs typeface="Arial" panose="020B0604020202090204" pitchFamily="34" charset="0"/>
              </a:rPr>
              <a:t>una</a:t>
            </a:r>
            <a:r>
              <a:rPr lang="en-US" altLang="en-US" sz="1600" dirty="0">
                <a:latin typeface="Montserrat" panose="00000700000000000000" pitchFamily="2" charset="0"/>
                <a:cs typeface="Arial" panose="020B0604020202090204" pitchFamily="34" charset="0"/>
              </a:rPr>
              <a:t> persona moral y que </a:t>
            </a:r>
            <a:r>
              <a:rPr lang="es-MX" altLang="en-US" sz="1600" dirty="0">
                <a:latin typeface="Montserrat" panose="00000700000000000000" pitchFamily="2" charset="0"/>
                <a:cs typeface="Arial" panose="020B0604020202090204" pitchFamily="34" charset="0"/>
              </a:rPr>
              <a:t>constituyen</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una</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universalidad</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jurídica</a:t>
            </a:r>
            <a:r>
              <a:rPr lang="en-US" altLang="en-US" sz="1600" dirty="0">
                <a:latin typeface="Montserrat" panose="00000700000000000000" pitchFamily="2" charset="0"/>
                <a:cs typeface="Arial" panose="020B0604020202090204" pitchFamily="34" charset="0"/>
              </a:rPr>
              <a:t>.</a:t>
            </a:r>
          </a:p>
          <a:p>
            <a:pPr algn="just" defTabSz="685800">
              <a:buFontTx/>
              <a:buChar char="•"/>
            </a:pPr>
            <a:endParaRPr lang="en-US" altLang="en-US" sz="1600" dirty="0">
              <a:latin typeface="Montserrat" panose="00000700000000000000" pitchFamily="2" charset="0"/>
              <a:cs typeface="Arial" panose="020B0604020202090204" pitchFamily="34" charset="0"/>
            </a:endParaRPr>
          </a:p>
          <a:p>
            <a:pPr algn="just" defTabSz="685800">
              <a:buFontTx/>
              <a:buChar char="•"/>
            </a:pPr>
            <a:r>
              <a:rPr lang="en-US" altLang="en-US" sz="1600" dirty="0">
                <a:latin typeface="Montserrat" panose="00000700000000000000" pitchFamily="2" charset="0"/>
                <a:cs typeface="Arial" panose="020B0604020202090204" pitchFamily="34" charset="0"/>
              </a:rPr>
              <a:t>La que </a:t>
            </a:r>
            <a:r>
              <a:rPr lang="es-MX" altLang="en-US" sz="1600" b="1" dirty="0">
                <a:latin typeface="Montserrat" panose="00000700000000000000" pitchFamily="2" charset="0"/>
                <a:cs typeface="Arial" panose="020B0604020202090204" pitchFamily="34" charset="0"/>
              </a:rPr>
              <a:t>comprenda</a:t>
            </a:r>
            <a:r>
              <a:rPr lang="en-US" altLang="en-US" sz="1600" b="1" dirty="0">
                <a:latin typeface="Montserrat" panose="00000700000000000000" pitchFamily="2" charset="0"/>
                <a:cs typeface="Arial" panose="020B0604020202090204" pitchFamily="34" charset="0"/>
              </a:rPr>
              <a:t> </a:t>
            </a:r>
            <a:r>
              <a:rPr lang="es-MX" altLang="en-US" sz="1600" b="1" dirty="0">
                <a:latin typeface="Montserrat" panose="00000700000000000000" pitchFamily="2" charset="0"/>
                <a:cs typeface="Arial" panose="020B0604020202090204" pitchFamily="34" charset="0"/>
              </a:rPr>
              <a:t>hechos</a:t>
            </a:r>
            <a:r>
              <a:rPr lang="en-US" altLang="en-US" sz="1600" b="1" dirty="0">
                <a:latin typeface="Montserrat" panose="00000700000000000000" pitchFamily="2" charset="0"/>
                <a:cs typeface="Arial" panose="020B0604020202090204" pitchFamily="34" charset="0"/>
              </a:rPr>
              <a:t> y </a:t>
            </a:r>
            <a:r>
              <a:rPr lang="es-MX" altLang="en-US" sz="1600" b="1" dirty="0">
                <a:latin typeface="Montserrat" panose="00000700000000000000" pitchFamily="2" charset="0"/>
                <a:cs typeface="Arial" panose="020B0604020202090204" pitchFamily="34" charset="0"/>
              </a:rPr>
              <a:t>actos</a:t>
            </a:r>
            <a:r>
              <a:rPr lang="en-US" altLang="en-US" sz="1600" b="1" dirty="0">
                <a:latin typeface="Montserrat" panose="00000700000000000000" pitchFamily="2" charset="0"/>
                <a:cs typeface="Arial" panose="020B0604020202090204" pitchFamily="34" charset="0"/>
              </a:rPr>
              <a:t> de </a:t>
            </a:r>
            <a:r>
              <a:rPr lang="es-MX" altLang="en-US" sz="1600" b="1" dirty="0">
                <a:latin typeface="Montserrat" panose="00000700000000000000" pitchFamily="2" charset="0"/>
                <a:cs typeface="Arial" panose="020B0604020202090204" pitchFamily="34" charset="0"/>
              </a:rPr>
              <a:t>carácter</a:t>
            </a:r>
            <a:r>
              <a:rPr lang="en-US" altLang="en-US" sz="1600" b="1" dirty="0">
                <a:latin typeface="Montserrat" panose="00000700000000000000" pitchFamily="2" charset="0"/>
                <a:cs typeface="Arial" panose="020B0604020202090204" pitchFamily="34" charset="0"/>
              </a:rPr>
              <a:t> </a:t>
            </a:r>
            <a:r>
              <a:rPr lang="es-MX" altLang="en-US" sz="1600" b="1" dirty="0">
                <a:latin typeface="Montserrat" panose="00000700000000000000" pitchFamily="2" charset="0"/>
                <a:cs typeface="Arial" panose="020B0604020202090204" pitchFamily="34" charset="0"/>
              </a:rPr>
              <a:t>económico</a:t>
            </a:r>
            <a:r>
              <a:rPr lang="en-US" altLang="en-US" sz="1600" b="1" dirty="0">
                <a:latin typeface="Montserrat" panose="00000700000000000000" pitchFamily="2" charset="0"/>
                <a:cs typeface="Arial" panose="020B0604020202090204" pitchFamily="34" charset="0"/>
              </a:rPr>
              <a:t>, </a:t>
            </a:r>
            <a:r>
              <a:rPr lang="es-MX" altLang="en-US" sz="1600" b="1" dirty="0">
                <a:latin typeface="Montserrat" panose="00000700000000000000" pitchFamily="2" charset="0"/>
                <a:cs typeface="Arial" panose="020B0604020202090204" pitchFamily="34" charset="0"/>
              </a:rPr>
              <a:t>contable</a:t>
            </a:r>
            <a:r>
              <a:rPr lang="en-US" altLang="en-US" sz="1600" b="1" dirty="0">
                <a:latin typeface="Montserrat" panose="00000700000000000000" pitchFamily="2" charset="0"/>
                <a:cs typeface="Arial" panose="020B0604020202090204" pitchFamily="34" charset="0"/>
              </a:rPr>
              <a:t>, </a:t>
            </a:r>
            <a:r>
              <a:rPr lang="es-MX" altLang="en-US" sz="1600" b="1" dirty="0">
                <a:latin typeface="Montserrat" panose="00000700000000000000" pitchFamily="2" charset="0"/>
                <a:cs typeface="Arial" panose="020B0604020202090204" pitchFamily="34" charset="0"/>
              </a:rPr>
              <a:t>jurídico</a:t>
            </a:r>
            <a:r>
              <a:rPr lang="en-US" altLang="en-US" sz="1600" b="1" dirty="0">
                <a:latin typeface="Montserrat" panose="00000700000000000000" pitchFamily="2" charset="0"/>
                <a:cs typeface="Arial" panose="020B0604020202090204" pitchFamily="34" charset="0"/>
              </a:rPr>
              <a:t> o </a:t>
            </a:r>
            <a:r>
              <a:rPr lang="es-MX" altLang="en-US" sz="1600" b="1" dirty="0">
                <a:latin typeface="Montserrat" panose="00000700000000000000" pitchFamily="2" charset="0"/>
                <a:cs typeface="Arial" panose="020B0604020202090204" pitchFamily="34" charset="0"/>
              </a:rPr>
              <a:t>administrativo</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relativos</a:t>
            </a:r>
            <a:r>
              <a:rPr lang="en-US" altLang="en-US" sz="1600" dirty="0">
                <a:latin typeface="Montserrat" panose="00000700000000000000" pitchFamily="2" charset="0"/>
                <a:cs typeface="Arial" panose="020B0604020202090204" pitchFamily="34" charset="0"/>
              </a:rPr>
              <a:t> a </a:t>
            </a:r>
            <a:r>
              <a:rPr lang="es-MX" altLang="en-US" sz="1600" dirty="0">
                <a:latin typeface="Montserrat" panose="00000700000000000000" pitchFamily="2" charset="0"/>
                <a:cs typeface="Arial" panose="020B0604020202090204" pitchFamily="34" charset="0"/>
              </a:rPr>
              <a:t>una</a:t>
            </a:r>
            <a:r>
              <a:rPr lang="en-US" altLang="en-US" sz="1600" dirty="0">
                <a:latin typeface="Montserrat" panose="00000700000000000000" pitchFamily="2" charset="0"/>
                <a:cs typeface="Arial" panose="020B0604020202090204" pitchFamily="34" charset="0"/>
              </a:rPr>
              <a:t> persona, que </a:t>
            </a:r>
            <a:r>
              <a:rPr lang="es-MX" altLang="en-US" sz="1600" dirty="0">
                <a:latin typeface="Montserrat" panose="00000700000000000000" pitchFamily="2" charset="0"/>
                <a:cs typeface="Arial" panose="020B0604020202090204" pitchFamily="34" charset="0"/>
              </a:rPr>
              <a:t>pudiera</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ser</a:t>
            </a:r>
            <a:r>
              <a:rPr lang="en-US" altLang="en-US" sz="1600" dirty="0">
                <a:latin typeface="Montserrat" panose="00000700000000000000" pitchFamily="2" charset="0"/>
                <a:cs typeface="Arial" panose="020B0604020202090204" pitchFamily="34" charset="0"/>
              </a:rPr>
              <a:t> </a:t>
            </a:r>
            <a:r>
              <a:rPr lang="es-MX" altLang="en-US" sz="1600" dirty="0">
                <a:latin typeface="Montserrat" panose="00000700000000000000" pitchFamily="2" charset="0"/>
                <a:cs typeface="Arial" panose="020B0604020202090204" pitchFamily="34" charset="0"/>
              </a:rPr>
              <a:t>útil</a:t>
            </a:r>
            <a:r>
              <a:rPr lang="en-US" altLang="en-US" sz="1600" dirty="0">
                <a:latin typeface="Montserrat" panose="00000700000000000000" pitchFamily="2" charset="0"/>
                <a:cs typeface="Arial" panose="020B0604020202090204" pitchFamily="34" charset="0"/>
              </a:rPr>
              <a:t> para un </a:t>
            </a:r>
            <a:r>
              <a:rPr lang="es-MX" altLang="en-US" sz="1600" dirty="0">
                <a:latin typeface="Montserrat" panose="00000700000000000000" pitchFamily="2" charset="0"/>
                <a:cs typeface="Arial" panose="020B0604020202090204" pitchFamily="34" charset="0"/>
              </a:rPr>
              <a:t>competidor</a:t>
            </a:r>
            <a:r>
              <a:rPr lang="en-US" altLang="en-US" sz="1600" dirty="0">
                <a:latin typeface="Montserrat" panose="00000700000000000000" pitchFamily="2" charset="0"/>
                <a:cs typeface="Arial" panose="020B0604020202090204" pitchFamily="34" charset="0"/>
              </a:rPr>
              <a:t>.</a:t>
            </a:r>
          </a:p>
          <a:p>
            <a:pPr algn="just" defTabSz="685800"/>
            <a:endParaRPr lang="en-US" altLang="en-US" sz="1600" dirty="0">
              <a:latin typeface="Montserrat" panose="00000700000000000000" pitchFamily="2" charset="0"/>
              <a:cs typeface="Arial" panose="020B0604020202090204" pitchFamily="34" charset="0"/>
            </a:endParaRPr>
          </a:p>
        </p:txBody>
      </p:sp>
      <p:sp>
        <p:nvSpPr>
          <p:cNvPr id="5" name="AutoShape 2" descr="https://cevifaipublica.inai.org.mx/cursos/curso2_CDI/img/mod-03-ite-01-img-02.svg"/>
          <p:cNvSpPr>
            <a:spLocks noChangeAspect="1" noChangeArrowheads="1"/>
          </p:cNvSpPr>
          <p:nvPr/>
        </p:nvSpPr>
        <p:spPr bwMode="auto">
          <a:xfrm>
            <a:off x="1991174" y="301775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en-US" sz="135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1205" y="234315"/>
            <a:ext cx="10515600" cy="1325563"/>
          </a:xfrm>
        </p:spPr>
        <p:txBody>
          <a:bodyPr>
            <a:normAutofit/>
          </a:bodyPr>
          <a:lstStyle/>
          <a:p>
            <a:r>
              <a:rPr lang="es-ES" sz="2400" b="1" dirty="0">
                <a:solidFill>
                  <a:schemeClr val="accent4">
                    <a:lumMod val="75000"/>
                  </a:schemeClr>
                </a:solidFill>
                <a:latin typeface="Montserrat" panose="00000700000000000000" pitchFamily="2" charset="0"/>
                <a:cs typeface="Montserrat" panose="00000700000000000000" pitchFamily="2" charset="0"/>
              </a:rPr>
              <a:t>No es necesario el consentimiento de los titulares para permitir el acceso a su información confidencial</a:t>
            </a:r>
          </a:p>
        </p:txBody>
      </p:sp>
      <p:sp>
        <p:nvSpPr>
          <p:cNvPr id="3" name="Marcador de contenido 2"/>
          <p:cNvSpPr>
            <a:spLocks noGrp="1"/>
          </p:cNvSpPr>
          <p:nvPr>
            <p:ph idx="1"/>
          </p:nvPr>
        </p:nvSpPr>
        <p:spPr>
          <a:xfrm>
            <a:off x="838200" y="1322043"/>
            <a:ext cx="10515600" cy="3770652"/>
          </a:xfrm>
        </p:spPr>
        <p:txBody>
          <a:bodyPr>
            <a:normAutofit/>
          </a:bodyPr>
          <a:lstStyle/>
          <a:p>
            <a:pPr marL="0" indent="0" algn="just">
              <a:buNone/>
            </a:pPr>
            <a:r>
              <a:rPr lang="es-ES" sz="1500" dirty="0">
                <a:latin typeface="Montserrat" panose="00000700000000000000" pitchFamily="2" charset="0"/>
                <a:cs typeface="Montserrat" panose="00000700000000000000" pitchFamily="2" charset="0"/>
              </a:rPr>
              <a:t>No obstante, existen casos en que no es necesario el consentimiento de los titulares para permitir el acceso a su información confidencial, mismos que son cuando:</a:t>
            </a:r>
          </a:p>
          <a:p>
            <a:pPr marL="0" indent="0" algn="just">
              <a:buNone/>
            </a:pPr>
            <a:endParaRPr lang="es-ES" sz="1500" dirty="0">
              <a:latin typeface="Montserrat" panose="00000700000000000000" pitchFamily="2" charset="0"/>
              <a:cs typeface="Montserrat" panose="00000700000000000000" pitchFamily="2" charset="0"/>
            </a:endParaRPr>
          </a:p>
          <a:p>
            <a:pPr algn="just">
              <a:buFont typeface="Wingdings" panose="05000000000000000000" pitchFamily="2" charset="2"/>
              <a:buChar char="Ø"/>
            </a:pPr>
            <a:r>
              <a:rPr lang="es-ES" sz="1500" dirty="0">
                <a:latin typeface="Montserrat" panose="00000700000000000000" pitchFamily="2" charset="0"/>
                <a:cs typeface="Montserrat" panose="00000700000000000000" pitchFamily="2" charset="0"/>
              </a:rPr>
              <a:t> </a:t>
            </a:r>
            <a:r>
              <a:rPr lang="es-ES" sz="1500" b="1" dirty="0">
                <a:latin typeface="Montserrat" panose="00000700000000000000" pitchFamily="2" charset="0"/>
                <a:cs typeface="Montserrat" panose="00000700000000000000" pitchFamily="2" charset="0"/>
              </a:rPr>
              <a:t>La información se encuentre en registros públicos, o fuentes de acceso público.</a:t>
            </a:r>
          </a:p>
          <a:p>
            <a:pPr algn="just">
              <a:buFont typeface="Wingdings" panose="05000000000000000000" pitchFamily="2" charset="2"/>
              <a:buChar char="Ø"/>
            </a:pPr>
            <a:r>
              <a:rPr lang="es-ES" sz="1500" b="1" dirty="0">
                <a:latin typeface="Montserrat" panose="00000700000000000000" pitchFamily="2" charset="0"/>
                <a:cs typeface="Montserrat" panose="00000700000000000000" pitchFamily="2" charset="0"/>
              </a:rPr>
              <a:t>La información tiene carácter de pública por la ley</a:t>
            </a:r>
          </a:p>
          <a:p>
            <a:pPr algn="just">
              <a:buFont typeface="Wingdings" panose="05000000000000000000" pitchFamily="2" charset="2"/>
              <a:buChar char="Ø"/>
            </a:pPr>
            <a:r>
              <a:rPr lang="es-ES" sz="1500" b="1" dirty="0">
                <a:latin typeface="Montserrat" panose="00000700000000000000" pitchFamily="2" charset="0"/>
                <a:cs typeface="Montserrat" panose="00000700000000000000" pitchFamily="2" charset="0"/>
              </a:rPr>
              <a:t>Existe una orden judicial</a:t>
            </a:r>
          </a:p>
          <a:p>
            <a:pPr algn="just">
              <a:buFont typeface="Wingdings" panose="05000000000000000000" pitchFamily="2" charset="2"/>
              <a:buChar char="Ø"/>
            </a:pPr>
            <a:r>
              <a:rPr lang="es-MX" sz="1500" b="1" dirty="0">
                <a:latin typeface="Montserrat" panose="00000700000000000000" pitchFamily="2" charset="0"/>
                <a:cs typeface="Montserrat" panose="00000700000000000000" pitchFamily="2" charset="0"/>
              </a:rPr>
              <a:t>Por razones de seguridad nacional y salubridad general, o para proteger los derechos de terceros, se requiera su publicación.</a:t>
            </a:r>
          </a:p>
          <a:p>
            <a:pPr algn="just">
              <a:buFont typeface="Wingdings" panose="05000000000000000000" pitchFamily="2" charset="2"/>
              <a:buChar char="Ø"/>
            </a:pPr>
            <a:r>
              <a:rPr lang="es-MX" sz="1500" b="1" dirty="0">
                <a:latin typeface="Montserrat" panose="00000700000000000000" pitchFamily="2" charset="0"/>
                <a:cs typeface="Montserrat" panose="00000700000000000000" pitchFamily="2" charset="0"/>
              </a:rPr>
              <a:t>Se transmita entre sujetos obligados y entre éstos y los derechos subjetivos de Derecho Internacional, (Siempre y cuando se utilice para el ejercicio de facultades propias de los mismos)</a:t>
            </a:r>
            <a:endParaRPr lang="en-US" sz="1500" b="1" dirty="0">
              <a:latin typeface="Montserrat" panose="00000700000000000000" pitchFamily="2" charset="0"/>
              <a:cs typeface="Montserrat" panose="00000700000000000000" pitchFamily="2"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57374" y="2173764"/>
            <a:ext cx="2868788" cy="859178"/>
          </a:xfrm>
        </p:spPr>
        <p:txBody>
          <a:bodyPr>
            <a:normAutofit fontScale="92500"/>
          </a:bodyPr>
          <a:lstStyle/>
          <a:p>
            <a:pPr marL="0" indent="0" algn="just">
              <a:buNone/>
            </a:pPr>
            <a:r>
              <a:rPr lang="es-MX" b="1" dirty="0">
                <a:solidFill>
                  <a:srgbClr val="A78E47"/>
                </a:solidFill>
                <a:latin typeface="Montserrat Black" panose="00000700000000000000" pitchFamily="2" charset="0"/>
              </a:rPr>
              <a:t>Subsistema de transparencia</a:t>
            </a:r>
          </a:p>
          <a:p>
            <a:pPr marL="0" indent="0">
              <a:buNone/>
            </a:pPr>
            <a:endParaRPr lang="es-MX" sz="2800" dirty="0">
              <a:latin typeface="Montserrat" panose="00000700000000000000" pitchFamily="2" charset="0"/>
            </a:endParaRPr>
          </a:p>
          <a:p>
            <a:pPr marL="0" indent="0">
              <a:buNone/>
            </a:pPr>
            <a:endParaRPr lang="es-MX" sz="2800" dirty="0">
              <a:latin typeface="Montserrat" panose="00000700000000000000" pitchFamily="2" charset="0"/>
            </a:endParaRPr>
          </a:p>
          <a:p>
            <a:endParaRPr lang="es-MX" sz="2800" dirty="0">
              <a:latin typeface="Montserrat" panose="00000700000000000000" pitchFamily="2" charset="0"/>
            </a:endParaRPr>
          </a:p>
          <a:p>
            <a:endParaRPr lang="es-MX" sz="2800" dirty="0">
              <a:latin typeface="Montserrat" panose="00000700000000000000" pitchFamily="2" charset="0"/>
            </a:endParaRPr>
          </a:p>
          <a:p>
            <a:endParaRPr lang="es-MX" dirty="0"/>
          </a:p>
        </p:txBody>
      </p:sp>
      <p:sp>
        <p:nvSpPr>
          <p:cNvPr id="7" name="Marcador de contenido 2"/>
          <p:cNvSpPr txBox="1"/>
          <p:nvPr/>
        </p:nvSpPr>
        <p:spPr>
          <a:xfrm>
            <a:off x="7202386" y="1786244"/>
            <a:ext cx="4693440" cy="2511044"/>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lgn="just"/>
            <a:r>
              <a:rPr lang="es-MX" sz="7200" dirty="0">
                <a:latin typeface="Montserrat" panose="00000700000000000000" pitchFamily="2" charset="0"/>
              </a:rPr>
              <a:t>Poder Ejecutivo</a:t>
            </a:r>
          </a:p>
          <a:p>
            <a:pPr algn="just"/>
            <a:r>
              <a:rPr lang="es-MX" sz="7200" dirty="0">
                <a:latin typeface="Montserrat" panose="00000700000000000000" pitchFamily="2" charset="0"/>
              </a:rPr>
              <a:t>Poder Legislativo</a:t>
            </a:r>
          </a:p>
          <a:p>
            <a:pPr algn="just"/>
            <a:r>
              <a:rPr lang="es-MX" sz="7200" dirty="0">
                <a:latin typeface="Montserrat" panose="00000700000000000000" pitchFamily="2" charset="0"/>
              </a:rPr>
              <a:t>Poder Judicial </a:t>
            </a:r>
          </a:p>
          <a:p>
            <a:pPr algn="just"/>
            <a:r>
              <a:rPr lang="es-MX" sz="7200" dirty="0">
                <a:latin typeface="Montserrat" panose="00000700000000000000" pitchFamily="2" charset="0"/>
              </a:rPr>
              <a:t>Cada uno de los organismos autónomos</a:t>
            </a:r>
          </a:p>
          <a:p>
            <a:pPr algn="just"/>
            <a:r>
              <a:rPr lang="es-ES" sz="7200" dirty="0">
                <a:latin typeface="Montserrat" panose="00000700000000000000" pitchFamily="2" charset="0"/>
              </a:rPr>
              <a:t>También tendrá como integrantes a los representantes de municipios de la entidad federativa</a:t>
            </a:r>
            <a:endParaRPr lang="es-MX" sz="7200" dirty="0">
              <a:latin typeface="Montserrat" panose="00000700000000000000" pitchFamily="2" charset="0"/>
            </a:endParaRPr>
          </a:p>
          <a:p>
            <a:pPr marL="0" indent="0">
              <a:buFont typeface="Arial" panose="020B0604020202090204" pitchFamily="34" charset="0"/>
              <a:buNone/>
            </a:pPr>
            <a:endParaRPr lang="es-MX" dirty="0">
              <a:latin typeface="Montserrat" panose="00000700000000000000" pitchFamily="2" charset="0"/>
            </a:endParaRPr>
          </a:p>
          <a:p>
            <a:pPr marL="0" indent="0">
              <a:buFont typeface="Arial" panose="020B0604020202090204" pitchFamily="34" charset="0"/>
              <a:buNone/>
            </a:pPr>
            <a:endParaRPr lang="es-MX" dirty="0">
              <a:latin typeface="Montserrat" panose="00000700000000000000" pitchFamily="2" charset="0"/>
            </a:endParaRPr>
          </a:p>
          <a:p>
            <a:endParaRPr lang="es-MX" dirty="0">
              <a:latin typeface="Montserrat" panose="00000700000000000000" pitchFamily="2" charset="0"/>
            </a:endParaRPr>
          </a:p>
          <a:p>
            <a:endParaRPr lang="es-MX" dirty="0">
              <a:latin typeface="Montserrat" panose="00000700000000000000" pitchFamily="2" charset="0"/>
            </a:endParaRPr>
          </a:p>
          <a:p>
            <a:endParaRPr lang="es-MX" dirty="0"/>
          </a:p>
        </p:txBody>
      </p:sp>
      <p:sp>
        <p:nvSpPr>
          <p:cNvPr id="2" name="CuadroTexto 1"/>
          <p:cNvSpPr txBox="1"/>
          <p:nvPr/>
        </p:nvSpPr>
        <p:spPr>
          <a:xfrm>
            <a:off x="1157373" y="2998542"/>
            <a:ext cx="2486029" cy="646331"/>
          </a:xfrm>
          <a:prstGeom prst="rect">
            <a:avLst/>
          </a:prstGeom>
          <a:noFill/>
        </p:spPr>
        <p:txBody>
          <a:bodyPr wrap="square" rtlCol="0">
            <a:spAutoFit/>
          </a:bodyPr>
          <a:lstStyle/>
          <a:p>
            <a:pPr algn="ctr"/>
            <a:r>
              <a:rPr lang="es-MX" dirty="0">
                <a:latin typeface="Montserrat" panose="00000700000000000000" pitchFamily="2" charset="0"/>
              </a:rPr>
              <a:t>Por cada Entidad federativa</a:t>
            </a:r>
          </a:p>
        </p:txBody>
      </p:sp>
      <p:sp>
        <p:nvSpPr>
          <p:cNvPr id="9" name="Marcador de contenido 2"/>
          <p:cNvSpPr txBox="1"/>
          <p:nvPr/>
        </p:nvSpPr>
        <p:spPr>
          <a:xfrm>
            <a:off x="5085108" y="2122008"/>
            <a:ext cx="1626248" cy="5611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lgn="just">
              <a:buFont typeface="Arial" panose="020B0604020202090204" pitchFamily="34" charset="0"/>
              <a:buNone/>
            </a:pPr>
            <a:r>
              <a:rPr lang="es-MX" b="1" dirty="0">
                <a:solidFill>
                  <a:srgbClr val="A78E47"/>
                </a:solidFill>
                <a:latin typeface="Montserrat Black" panose="00000700000000000000" pitchFamily="2" charset="0"/>
              </a:rPr>
              <a:t>Comité</a:t>
            </a:r>
          </a:p>
          <a:p>
            <a:pPr marL="0" indent="0">
              <a:buFont typeface="Arial" panose="020B0604020202090204" pitchFamily="34" charset="0"/>
              <a:buNone/>
            </a:pPr>
            <a:endParaRPr lang="es-MX" dirty="0">
              <a:latin typeface="Montserrat" panose="00000700000000000000" pitchFamily="2" charset="0"/>
            </a:endParaRPr>
          </a:p>
          <a:p>
            <a:pPr marL="0" indent="0">
              <a:buFont typeface="Arial" panose="020B0604020202090204" pitchFamily="34" charset="0"/>
              <a:buNone/>
            </a:pPr>
            <a:endParaRPr lang="es-MX" dirty="0">
              <a:latin typeface="Montserrat" panose="00000700000000000000" pitchFamily="2" charset="0"/>
            </a:endParaRPr>
          </a:p>
          <a:p>
            <a:endParaRPr lang="es-MX" dirty="0">
              <a:latin typeface="Montserrat" panose="00000700000000000000" pitchFamily="2" charset="0"/>
            </a:endParaRPr>
          </a:p>
          <a:p>
            <a:endParaRPr lang="es-MX" dirty="0">
              <a:latin typeface="Montserrat" panose="00000700000000000000" pitchFamily="2" charset="0"/>
            </a:endParaRPr>
          </a:p>
          <a:p>
            <a:endParaRPr lang="es-MX" dirty="0"/>
          </a:p>
        </p:txBody>
      </p:sp>
      <p:sp>
        <p:nvSpPr>
          <p:cNvPr id="10" name="CuadroTexto 9"/>
          <p:cNvSpPr txBox="1"/>
          <p:nvPr/>
        </p:nvSpPr>
        <p:spPr>
          <a:xfrm>
            <a:off x="4655217" y="2551597"/>
            <a:ext cx="2486029" cy="1754326"/>
          </a:xfrm>
          <a:prstGeom prst="rect">
            <a:avLst/>
          </a:prstGeom>
          <a:noFill/>
        </p:spPr>
        <p:txBody>
          <a:bodyPr wrap="square" rtlCol="0">
            <a:spAutoFit/>
          </a:bodyPr>
          <a:lstStyle/>
          <a:p>
            <a:pPr algn="ctr"/>
            <a:r>
              <a:rPr lang="es-MX" dirty="0">
                <a:latin typeface="Montserrat" panose="00000700000000000000" pitchFamily="2" charset="0"/>
              </a:rPr>
              <a:t>Se integrara por un representante de contralorías u homólogos en las entidades federativas</a:t>
            </a:r>
          </a:p>
        </p:txBody>
      </p:sp>
      <p:cxnSp>
        <p:nvCxnSpPr>
          <p:cNvPr id="11" name="Conector recto 10"/>
          <p:cNvCxnSpPr/>
          <p:nvPr/>
        </p:nvCxnSpPr>
        <p:spPr>
          <a:xfrm>
            <a:off x="7141246" y="1624218"/>
            <a:ext cx="0" cy="2713935"/>
          </a:xfrm>
          <a:prstGeom prst="line">
            <a:avLst/>
          </a:prstGeom>
          <a:ln w="28575">
            <a:solidFill>
              <a:srgbClr val="A78E47"/>
            </a:solidFill>
          </a:ln>
        </p:spPr>
        <p:style>
          <a:lnRef idx="1">
            <a:schemeClr val="accent1"/>
          </a:lnRef>
          <a:fillRef idx="0">
            <a:schemeClr val="accent1"/>
          </a:fillRef>
          <a:effectRef idx="0">
            <a:schemeClr val="accent1"/>
          </a:effectRef>
          <a:fontRef idx="minor">
            <a:schemeClr val="tx1"/>
          </a:fontRef>
        </p:style>
      </p:cxnSp>
      <p:sp>
        <p:nvSpPr>
          <p:cNvPr id="15" name="Abrir llave 14"/>
          <p:cNvSpPr/>
          <p:nvPr/>
        </p:nvSpPr>
        <p:spPr>
          <a:xfrm>
            <a:off x="3871266" y="1121434"/>
            <a:ext cx="508956" cy="3441940"/>
          </a:xfrm>
          <a:prstGeom prst="leftBrace">
            <a:avLst>
              <a:gd name="adj1" fmla="val 8333"/>
              <a:gd name="adj2" fmla="val 42577"/>
            </a:avLst>
          </a:prstGeom>
          <a:ln>
            <a:solidFill>
              <a:srgbClr val="A78E4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038F89-954A-2B6E-F58B-95BFC48DDC42}"/>
              </a:ext>
            </a:extLst>
          </p:cNvPr>
          <p:cNvSpPr>
            <a:spLocks noGrp="1"/>
          </p:cNvSpPr>
          <p:nvPr>
            <p:ph type="title"/>
          </p:nvPr>
        </p:nvSpPr>
        <p:spPr>
          <a:xfrm>
            <a:off x="838200" y="145669"/>
            <a:ext cx="9561576" cy="598043"/>
          </a:xfrm>
        </p:spPr>
        <p:txBody>
          <a:bodyPr>
            <a:normAutofit fontScale="90000"/>
          </a:bodyPr>
          <a:lstStyle/>
          <a:p>
            <a:r>
              <a:rPr lang="es-MX" b="1" dirty="0">
                <a:solidFill>
                  <a:srgbClr val="A78E47"/>
                </a:solidFill>
                <a:latin typeface="Montserrat Black" panose="00000700000000000000" pitchFamily="2" charset="0"/>
                <a:ea typeface="+mn-ea"/>
                <a:cs typeface="+mn-cs"/>
              </a:rPr>
              <a:t>Puntos clave de la reforma 2025 </a:t>
            </a:r>
          </a:p>
        </p:txBody>
      </p:sp>
      <p:sp>
        <p:nvSpPr>
          <p:cNvPr id="3" name="Marcador de contenido 2">
            <a:extLst>
              <a:ext uri="{FF2B5EF4-FFF2-40B4-BE49-F238E27FC236}">
                <a16:creationId xmlns:a16="http://schemas.microsoft.com/office/drawing/2014/main" id="{CCF414D1-0206-9C2D-16B5-22089C330461}"/>
              </a:ext>
            </a:extLst>
          </p:cNvPr>
          <p:cNvSpPr>
            <a:spLocks noGrp="1"/>
          </p:cNvSpPr>
          <p:nvPr>
            <p:ph idx="1"/>
          </p:nvPr>
        </p:nvSpPr>
        <p:spPr>
          <a:xfrm>
            <a:off x="838200" y="886206"/>
            <a:ext cx="10515600" cy="4351338"/>
          </a:xfrm>
        </p:spPr>
        <p:txBody>
          <a:bodyPr/>
          <a:lstStyle/>
          <a:p>
            <a:pPr marL="0" indent="0">
              <a:buNone/>
            </a:pPr>
            <a:r>
              <a:rPr lang="es-MX" dirty="0">
                <a:solidFill>
                  <a:srgbClr val="C00000"/>
                </a:solidFill>
              </a:rPr>
              <a:t>1. </a:t>
            </a:r>
            <a:r>
              <a:rPr lang="es-MX" dirty="0"/>
              <a:t>El artículo 7 de la nueva ley establece que la interpretación de la ley debe </a:t>
            </a:r>
            <a:r>
              <a:rPr lang="es-MX" b="1" dirty="0"/>
              <a:t>“favorecer la protección más amplia de los derechos de las personas” </a:t>
            </a:r>
            <a:r>
              <a:rPr lang="es-MX" dirty="0"/>
              <a:t>y el principio de máxima publicidad.</a:t>
            </a:r>
          </a:p>
          <a:p>
            <a:pPr>
              <a:buFont typeface="Wingdings" panose="05000000000000000000" pitchFamily="2" charset="2"/>
              <a:buChar char="Ø"/>
            </a:pPr>
            <a:r>
              <a:rPr lang="es-MX" dirty="0">
                <a:solidFill>
                  <a:srgbClr val="C00000"/>
                </a:solidFill>
              </a:rPr>
              <a:t>la clasificación de información debe ser </a:t>
            </a:r>
            <a:r>
              <a:rPr lang="es-MX" i="1" dirty="0">
                <a:solidFill>
                  <a:srgbClr val="C00000"/>
                </a:solidFill>
              </a:rPr>
              <a:t>la excepción</a:t>
            </a:r>
            <a:r>
              <a:rPr lang="es-MX" dirty="0">
                <a:solidFill>
                  <a:srgbClr val="C00000"/>
                </a:solidFill>
              </a:rPr>
              <a:t>, no la regla.</a:t>
            </a:r>
          </a:p>
          <a:p>
            <a:pPr marL="0" indent="0">
              <a:buNone/>
            </a:pPr>
            <a:r>
              <a:rPr lang="es-MX" dirty="0">
                <a:solidFill>
                  <a:srgbClr val="C00000"/>
                </a:solidFill>
              </a:rPr>
              <a:t>2. </a:t>
            </a:r>
            <a:r>
              <a:rPr lang="es-MX" dirty="0"/>
              <a:t>En el artículo 4 se señala que </a:t>
            </a:r>
            <a:r>
              <a:rPr lang="es-MX" b="1" dirty="0"/>
              <a:t>“toda la información generada… en posesión de los sujetos obligados es pública y accesible”</a:t>
            </a:r>
            <a:r>
              <a:rPr lang="es-MX" dirty="0"/>
              <a:t> salvo las excepciones previstas.</a:t>
            </a:r>
          </a:p>
          <a:p>
            <a:pPr marL="0" indent="0">
              <a:buNone/>
            </a:pPr>
            <a:r>
              <a:rPr lang="es-MX" dirty="0">
                <a:solidFill>
                  <a:srgbClr val="C00000"/>
                </a:solidFill>
              </a:rPr>
              <a:t>3. </a:t>
            </a:r>
            <a:r>
              <a:rPr lang="es-MX" dirty="0"/>
              <a:t>Artículo 113. Las causales de reserva previstas en el artículo anterior se deberán fundar y motivar, a través de la aplicación de la prueba de daño </a:t>
            </a:r>
            <a:endParaRPr lang="es-MX" dirty="0">
              <a:solidFill>
                <a:srgbClr val="C00000"/>
              </a:solidFill>
            </a:endParaRPr>
          </a:p>
        </p:txBody>
      </p:sp>
    </p:spTree>
    <p:extLst>
      <p:ext uri="{BB962C8B-B14F-4D97-AF65-F5344CB8AC3E}">
        <p14:creationId xmlns:p14="http://schemas.microsoft.com/office/powerpoint/2010/main" val="2358454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940279" y="76950"/>
          <a:ext cx="10101532" cy="5013824"/>
        </p:xfrm>
        <a:graphic>
          <a:graphicData uri="http://schemas.openxmlformats.org/drawingml/2006/table">
            <a:tbl>
              <a:tblPr/>
              <a:tblGrid>
                <a:gridCol w="5050766">
                  <a:extLst>
                    <a:ext uri="{9D8B030D-6E8A-4147-A177-3AD203B41FA5}">
                      <a16:colId xmlns:a16="http://schemas.microsoft.com/office/drawing/2014/main" val="20000"/>
                    </a:ext>
                  </a:extLst>
                </a:gridCol>
                <a:gridCol w="5050766">
                  <a:extLst>
                    <a:ext uri="{9D8B030D-6E8A-4147-A177-3AD203B41FA5}">
                      <a16:colId xmlns:a16="http://schemas.microsoft.com/office/drawing/2014/main" val="20001"/>
                    </a:ext>
                  </a:extLst>
                </a:gridCol>
              </a:tblGrid>
              <a:tr h="155405">
                <a:tc>
                  <a:txBody>
                    <a:bodyPr/>
                    <a:lstStyle/>
                    <a:p>
                      <a:pPr algn="ctr"/>
                      <a:r>
                        <a:rPr lang="es-MX" sz="2400" b="1" kern="1200" dirty="0">
                          <a:solidFill>
                            <a:srgbClr val="A78E47"/>
                          </a:solidFill>
                          <a:latin typeface="Montserrat Black" panose="00000700000000000000" pitchFamily="2" charset="0"/>
                          <a:ea typeface="+mn-ea"/>
                          <a:cs typeface="+mn-cs"/>
                        </a:rPr>
                        <a:t>Autoridad garante</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2400" b="1" kern="1200" dirty="0">
                          <a:solidFill>
                            <a:srgbClr val="A78E47"/>
                          </a:solidFill>
                          <a:latin typeface="Montserrat Black" panose="00000700000000000000" pitchFamily="2" charset="0"/>
                          <a:ea typeface="+mn-ea"/>
                          <a:cs typeface="+mn-cs"/>
                        </a:rPr>
                        <a:t>Sujeto Obligado</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55405">
                <a:tc>
                  <a:txBody>
                    <a:bodyPr/>
                    <a:lstStyle/>
                    <a:p>
                      <a:pPr algn="l"/>
                      <a:r>
                        <a:rPr lang="es-MX" sz="1050" b="1" dirty="0">
                          <a:effectLst/>
                          <a:latin typeface="Montserrat" panose="00000700000000000000"/>
                        </a:rPr>
                        <a:t>Contraloría Interna de la Cámara de Diputados</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tc>
                  <a:txBody>
                    <a:bodyPr/>
                    <a:lstStyle/>
                    <a:p>
                      <a:pPr algn="l"/>
                      <a:r>
                        <a:rPr lang="es-MX" sz="1050" b="1" dirty="0">
                          <a:effectLst/>
                          <a:latin typeface="Montserrat" panose="00000700000000000000"/>
                        </a:rPr>
                        <a:t>Cámara de Diputados</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55405">
                <a:tc>
                  <a:txBody>
                    <a:bodyPr/>
                    <a:lstStyle/>
                    <a:p>
                      <a:pPr algn="l"/>
                      <a:r>
                        <a:rPr lang="es-MX" sz="1050" dirty="0">
                          <a:effectLst/>
                          <a:latin typeface="Montserrat" panose="00000700000000000000"/>
                        </a:rPr>
                        <a:t>Contraloría Interna del Senado de la República</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tc>
                  <a:txBody>
                    <a:bodyPr/>
                    <a:lstStyle/>
                    <a:p>
                      <a:pPr algn="l"/>
                      <a:r>
                        <a:rPr lang="es-MX" sz="1050" dirty="0">
                          <a:effectLst/>
                          <a:latin typeface="Montserrat" panose="00000700000000000000"/>
                        </a:rPr>
                        <a:t>Senado de la República</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55405">
                <a:tc>
                  <a:txBody>
                    <a:bodyPr/>
                    <a:lstStyle/>
                    <a:p>
                      <a:pPr algn="l"/>
                      <a:r>
                        <a:rPr lang="es-MX" sz="1050" b="1" dirty="0">
                          <a:effectLst/>
                          <a:latin typeface="Montserrat" panose="00000700000000000000"/>
                        </a:rPr>
                        <a:t>Órgano de Control y Disciplina del Poder Judicial</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tc>
                  <a:txBody>
                    <a:bodyPr/>
                    <a:lstStyle/>
                    <a:p>
                      <a:pPr algn="l"/>
                      <a:r>
                        <a:rPr lang="es-MX" sz="1050" b="1" dirty="0">
                          <a:effectLst/>
                          <a:latin typeface="Montserrat" panose="00000700000000000000"/>
                        </a:rPr>
                        <a:t>Poder Judicial</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55405">
                <a:tc>
                  <a:txBody>
                    <a:bodyPr/>
                    <a:lstStyle/>
                    <a:p>
                      <a:pPr algn="l"/>
                      <a:r>
                        <a:rPr lang="es-MX" sz="1050" dirty="0">
                          <a:effectLst/>
                          <a:latin typeface="Montserrat" panose="00000700000000000000"/>
                        </a:rPr>
                        <a:t>Órgano Interno de Control del Instituto Nacional Electoral</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tc>
                  <a:txBody>
                    <a:bodyPr/>
                    <a:lstStyle/>
                    <a:p>
                      <a:pPr algn="l"/>
                      <a:r>
                        <a:rPr lang="es-MX" sz="1050" dirty="0">
                          <a:effectLst/>
                          <a:latin typeface="Montserrat" panose="00000700000000000000"/>
                        </a:rPr>
                        <a:t>Instituto Nacional Electoral</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55405">
                <a:tc>
                  <a:txBody>
                    <a:bodyPr/>
                    <a:lstStyle/>
                    <a:p>
                      <a:pPr algn="l"/>
                      <a:r>
                        <a:rPr lang="es-MX" sz="1050" dirty="0">
                          <a:effectLst/>
                          <a:latin typeface="Montserrat" panose="00000700000000000000"/>
                        </a:rPr>
                        <a:t>Órgano Interno de Control del Banco de México</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tc>
                  <a:txBody>
                    <a:bodyPr/>
                    <a:lstStyle/>
                    <a:p>
                      <a:pPr algn="l"/>
                      <a:r>
                        <a:rPr lang="es-MX" sz="1050" dirty="0">
                          <a:effectLst/>
                          <a:latin typeface="Montserrat" panose="00000700000000000000"/>
                        </a:rPr>
                        <a:t>Banco de México</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55308">
                <a:tc>
                  <a:txBody>
                    <a:bodyPr/>
                    <a:lstStyle/>
                    <a:p>
                      <a:pPr algn="l"/>
                      <a:r>
                        <a:rPr lang="es-MX" sz="1050" dirty="0">
                          <a:effectLst/>
                          <a:latin typeface="Montserrat" panose="00000700000000000000"/>
                        </a:rPr>
                        <a:t>Órgano Interno de Control de la Comisión Nacional de Derechos Humanos</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tc>
                  <a:txBody>
                    <a:bodyPr/>
                    <a:lstStyle/>
                    <a:p>
                      <a:pPr algn="l"/>
                      <a:r>
                        <a:rPr lang="es-MX" sz="1050" dirty="0">
                          <a:effectLst/>
                          <a:latin typeface="Montserrat" panose="00000700000000000000"/>
                        </a:rPr>
                        <a:t>Comisión Nacional de Derechos Humanos</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55308">
                <a:tc>
                  <a:txBody>
                    <a:bodyPr/>
                    <a:lstStyle/>
                    <a:p>
                      <a:pPr algn="l"/>
                      <a:r>
                        <a:rPr lang="es-MX" sz="1050" dirty="0">
                          <a:effectLst/>
                          <a:latin typeface="Montserrat" panose="00000700000000000000"/>
                        </a:rPr>
                        <a:t>Órgano Interno de Control del Instituto Nacional de Estadística y Geografía</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tc>
                  <a:txBody>
                    <a:bodyPr/>
                    <a:lstStyle/>
                    <a:p>
                      <a:pPr algn="l"/>
                      <a:r>
                        <a:rPr lang="es-MX" sz="1050" dirty="0">
                          <a:effectLst/>
                          <a:latin typeface="Montserrat" panose="00000700000000000000"/>
                        </a:rPr>
                        <a:t>Instituto Nacional de Estadística y Geografía</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55308">
                <a:tc>
                  <a:txBody>
                    <a:bodyPr/>
                    <a:lstStyle/>
                    <a:p>
                      <a:pPr algn="l"/>
                      <a:r>
                        <a:rPr lang="es-MX" sz="1050" b="1" dirty="0">
                          <a:effectLst/>
                          <a:latin typeface="Montserrat" panose="00000700000000000000"/>
                        </a:rPr>
                        <a:t>Órgano Interno de Control de la Fiscalía General de República.</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tc>
                  <a:txBody>
                    <a:bodyPr/>
                    <a:lstStyle/>
                    <a:p>
                      <a:pPr algn="l"/>
                      <a:r>
                        <a:rPr lang="es-MX" sz="1050" b="1" dirty="0">
                          <a:effectLst/>
                          <a:latin typeface="Montserrat" panose="00000700000000000000"/>
                        </a:rPr>
                        <a:t>Fiscalía General de República</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55308">
                <a:tc>
                  <a:txBody>
                    <a:bodyPr/>
                    <a:lstStyle/>
                    <a:p>
                      <a:pPr algn="l"/>
                      <a:r>
                        <a:rPr lang="es-MX" sz="1050" dirty="0">
                          <a:effectLst/>
                          <a:latin typeface="Montserrat" panose="00000700000000000000"/>
                        </a:rPr>
                        <a:t>Órgano Interno de Control de la Comisión Federal de Competencia Económica</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tc>
                  <a:txBody>
                    <a:bodyPr/>
                    <a:lstStyle/>
                    <a:p>
                      <a:pPr algn="l"/>
                      <a:r>
                        <a:rPr lang="es-MX" sz="1050" dirty="0">
                          <a:effectLst/>
                          <a:latin typeface="Montserrat" panose="00000700000000000000"/>
                        </a:rPr>
                        <a:t>Comisión Federal de Competencia Económica</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55308">
                <a:tc>
                  <a:txBody>
                    <a:bodyPr/>
                    <a:lstStyle/>
                    <a:p>
                      <a:pPr algn="l"/>
                      <a:r>
                        <a:rPr lang="es-MX" sz="1050" dirty="0">
                          <a:effectLst/>
                          <a:latin typeface="Montserrat" panose="00000700000000000000"/>
                        </a:rPr>
                        <a:t>Órgano Interno de Control del Instituto Federal de Telecomunicaciones</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tc>
                  <a:txBody>
                    <a:bodyPr/>
                    <a:lstStyle/>
                    <a:p>
                      <a:pPr algn="l"/>
                      <a:r>
                        <a:rPr lang="es-MX" sz="1050" dirty="0">
                          <a:effectLst/>
                          <a:latin typeface="Montserrat" panose="00000700000000000000"/>
                        </a:rPr>
                        <a:t>Instituto Federal de Telecomunicaciones</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55308">
                <a:tc>
                  <a:txBody>
                    <a:bodyPr/>
                    <a:lstStyle/>
                    <a:p>
                      <a:pPr algn="l"/>
                      <a:r>
                        <a:rPr lang="es-MX" sz="1050" b="1" dirty="0">
                          <a:effectLst/>
                          <a:latin typeface="Montserrat" panose="00000700000000000000"/>
                        </a:rPr>
                        <a:t>Órgano Interno de Control de la Auditoría Superior de la Federación</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tc>
                  <a:txBody>
                    <a:bodyPr/>
                    <a:lstStyle/>
                    <a:p>
                      <a:pPr algn="l"/>
                      <a:r>
                        <a:rPr lang="es-MX" sz="1050" b="1" dirty="0">
                          <a:effectLst/>
                          <a:latin typeface="Montserrat" panose="00000700000000000000"/>
                        </a:rPr>
                        <a:t>Auditoría Superior de la Federación</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55308">
                <a:tc>
                  <a:txBody>
                    <a:bodyPr/>
                    <a:lstStyle/>
                    <a:p>
                      <a:pPr algn="l"/>
                      <a:r>
                        <a:rPr lang="es-MX" sz="1050" dirty="0">
                          <a:effectLst/>
                          <a:latin typeface="Montserrat" panose="00000700000000000000"/>
                        </a:rPr>
                        <a:t>Órgano Interno de Control de la Universidad Nacional Autónoma de México</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tc>
                  <a:txBody>
                    <a:bodyPr/>
                    <a:lstStyle/>
                    <a:p>
                      <a:pPr algn="l"/>
                      <a:r>
                        <a:rPr lang="es-MX" sz="1050" dirty="0">
                          <a:effectLst/>
                          <a:latin typeface="Montserrat" panose="00000700000000000000"/>
                        </a:rPr>
                        <a:t>Universidad Nacional Autónoma de México</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55405">
                <a:tc>
                  <a:txBody>
                    <a:bodyPr/>
                    <a:lstStyle/>
                    <a:p>
                      <a:pPr algn="l"/>
                      <a:r>
                        <a:rPr lang="es-MX" sz="1050" b="1" dirty="0">
                          <a:effectLst/>
                          <a:latin typeface="Montserrat" panose="00000700000000000000"/>
                        </a:rPr>
                        <a:t>Instituto Nacional Electoral</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tc>
                  <a:txBody>
                    <a:bodyPr/>
                    <a:lstStyle/>
                    <a:p>
                      <a:pPr algn="l"/>
                      <a:r>
                        <a:rPr lang="es-MX" sz="1050" b="1" dirty="0">
                          <a:effectLst/>
                          <a:latin typeface="Montserrat" panose="00000700000000000000"/>
                        </a:rPr>
                        <a:t>Partidos Políticos</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355211">
                <a:tc>
                  <a:txBody>
                    <a:bodyPr/>
                    <a:lstStyle/>
                    <a:p>
                      <a:pPr algn="l"/>
                      <a:r>
                        <a:rPr lang="es-MX" sz="1050" dirty="0">
                          <a:effectLst/>
                          <a:latin typeface="Montserrat" panose="00000700000000000000"/>
                        </a:rPr>
                        <a:t>Tribunal Federal de Conciliación y Arbitraje</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tc>
                  <a:txBody>
                    <a:bodyPr/>
                    <a:lstStyle/>
                    <a:p>
                      <a:pPr algn="l"/>
                      <a:r>
                        <a:rPr lang="es-MX" sz="1050" dirty="0">
                          <a:effectLst/>
                          <a:latin typeface="Montserrat" panose="00000700000000000000"/>
                        </a:rPr>
                        <a:t>Sindicatos de los trabajadores al servicio del Estado, en términos del artículo 123, apartado B de la Constitución Política de los Estados Unidos Mexicano.</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355211">
                <a:tc>
                  <a:txBody>
                    <a:bodyPr/>
                    <a:lstStyle/>
                    <a:p>
                      <a:pPr algn="l"/>
                      <a:r>
                        <a:rPr lang="es-MX" sz="1050" dirty="0">
                          <a:effectLst/>
                          <a:latin typeface="Montserrat" panose="00000700000000000000"/>
                        </a:rPr>
                        <a:t>Centro Federal de Conciliación y Registro Laboral</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tc>
                  <a:txBody>
                    <a:bodyPr/>
                    <a:lstStyle/>
                    <a:p>
                      <a:pPr algn="l"/>
                      <a:r>
                        <a:rPr lang="es-MX" sz="1050" dirty="0">
                          <a:effectLst/>
                          <a:latin typeface="Montserrat" panose="00000700000000000000"/>
                        </a:rPr>
                        <a:t>Sindicatos constituidos en términos del artículo 123, apartado A de la Constitución Política de los Estados Unidos Mexicano.</a:t>
                      </a:r>
                    </a:p>
                  </a:txBody>
                  <a:tcPr marL="27751" marR="27751" marT="27751" marB="27751" anchor="ctr">
                    <a:lnL w="9525" cap="flat" cmpd="sng" algn="ctr">
                      <a:solidFill>
                        <a:srgbClr val="D3D3D3"/>
                      </a:solidFill>
                      <a:prstDash val="solid"/>
                      <a:round/>
                      <a:headEnd type="none" w="med" len="med"/>
                      <a:tailEnd type="none" w="med" len="med"/>
                    </a:lnL>
                    <a:lnR w="9525" cap="flat" cmpd="sng" algn="ctr">
                      <a:solidFill>
                        <a:srgbClr val="D3D3D3"/>
                      </a:solidFill>
                      <a:prstDash val="solid"/>
                      <a:round/>
                      <a:headEnd type="none" w="med" len="med"/>
                      <a:tailEnd type="none" w="med" len="med"/>
                    </a:lnR>
                    <a:lnT w="9525" cap="flat" cmpd="sng" algn="ctr">
                      <a:solidFill>
                        <a:srgbClr val="D3D3D3"/>
                      </a:solidFill>
                      <a:prstDash val="solid"/>
                      <a:round/>
                      <a:headEnd type="none" w="med" len="med"/>
                      <a:tailEnd type="none" w="med" len="med"/>
                    </a:lnT>
                    <a:lnB w="9525"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68082" y="1998152"/>
            <a:ext cx="8686801" cy="2487583"/>
          </a:xfrm>
        </p:spPr>
        <p:txBody>
          <a:bodyPr>
            <a:normAutofit/>
          </a:bodyPr>
          <a:lstStyle/>
          <a:p>
            <a:pPr marL="0" indent="0" algn="just">
              <a:buNone/>
            </a:pPr>
            <a:r>
              <a:rPr lang="es-MX" sz="2400" dirty="0">
                <a:latin typeface="Montserrat Regular" panose="00000700000000000000" charset="0"/>
                <a:cs typeface="Montserrat Regular" panose="00000700000000000000" charset="0"/>
              </a:rPr>
              <a:t>Las </a:t>
            </a:r>
            <a:r>
              <a:rPr lang="es-MX" sz="2400" u="sng" dirty="0">
                <a:latin typeface="Montserrat Regular" panose="00000700000000000000" charset="0"/>
                <a:cs typeface="Montserrat Regular" panose="00000700000000000000" charset="0"/>
              </a:rPr>
              <a:t>autoridades garantes </a:t>
            </a:r>
            <a:r>
              <a:rPr lang="es-MX" sz="2400" dirty="0">
                <a:latin typeface="Montserrat Regular" panose="00000700000000000000" charset="0"/>
                <a:cs typeface="Montserrat Regular" panose="00000700000000000000" charset="0"/>
              </a:rPr>
              <a:t>coadyuvaran con los </a:t>
            </a:r>
            <a:r>
              <a:rPr lang="es-MX" sz="2400" u="sng" dirty="0">
                <a:latin typeface="Montserrat Regular" panose="00000700000000000000" charset="0"/>
                <a:cs typeface="Montserrat Regular" panose="00000700000000000000" charset="0"/>
              </a:rPr>
              <a:t>sujetos obligados </a:t>
            </a:r>
            <a:r>
              <a:rPr lang="es-MX" sz="2400" dirty="0">
                <a:latin typeface="Montserrat Regular" panose="00000700000000000000" charset="0"/>
                <a:cs typeface="Montserrat Regular" panose="00000700000000000000" charset="0"/>
              </a:rPr>
              <a:t>y representantes de la sociedad civil en la construcción e implementación de mecanismos de colaboración para la promoción e implementación de políticas y mecanismos de apertura institucional.</a:t>
            </a:r>
          </a:p>
        </p:txBody>
      </p:sp>
      <p:sp>
        <p:nvSpPr>
          <p:cNvPr id="5" name="CuadroTexto 4"/>
          <p:cNvSpPr txBox="1"/>
          <p:nvPr/>
        </p:nvSpPr>
        <p:spPr>
          <a:xfrm>
            <a:off x="1381664" y="863445"/>
            <a:ext cx="6094562" cy="523220"/>
          </a:xfrm>
          <a:prstGeom prst="rect">
            <a:avLst/>
          </a:prstGeom>
          <a:noFill/>
        </p:spPr>
        <p:txBody>
          <a:bodyPr wrap="square">
            <a:spAutoFit/>
          </a:bodyPr>
          <a:lstStyle/>
          <a:p>
            <a:r>
              <a:rPr lang="es-MX" sz="2800" b="1" dirty="0">
                <a:solidFill>
                  <a:srgbClr val="A78E47"/>
                </a:solidFill>
                <a:latin typeface="Montserrat Black" panose="00000700000000000000" pitchFamily="2" charset="0"/>
              </a:rPr>
              <a:t>APERTURA INSTITUCIONAL</a:t>
            </a:r>
            <a:endParaRPr lang="es-MX"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7939" y="916124"/>
            <a:ext cx="10515600" cy="4351338"/>
          </a:xfrm>
        </p:spPr>
        <p:txBody>
          <a:bodyPr>
            <a:normAutofit/>
          </a:bodyPr>
          <a:lstStyle/>
          <a:p>
            <a:pPr marL="0" indent="0" algn="just">
              <a:buNone/>
            </a:pPr>
            <a:r>
              <a:rPr lang="es-MX" sz="1800" dirty="0">
                <a:latin typeface="Montserrat" panose="00000700000000000000" pitchFamily="2" charset="0"/>
              </a:rPr>
              <a:t>Los sujetos obligados, </a:t>
            </a:r>
            <a:r>
              <a:rPr lang="es-MX" sz="1800" b="1" dirty="0">
                <a:latin typeface="Montserrat" panose="00000700000000000000" pitchFamily="2" charset="0"/>
              </a:rPr>
              <a:t>en el ámbito de su competencia, en materia de apertura deben</a:t>
            </a:r>
            <a:r>
              <a:rPr lang="es-MX" sz="1800" dirty="0">
                <a:latin typeface="Montserrat" panose="00000700000000000000" pitchFamily="2" charset="0"/>
              </a:rPr>
              <a:t>: </a:t>
            </a:r>
          </a:p>
          <a:p>
            <a:pPr marL="571500" indent="-571500" algn="just">
              <a:buAutoNum type="romanUcPeriod"/>
            </a:pPr>
            <a:r>
              <a:rPr lang="es-MX" sz="1800" dirty="0">
                <a:latin typeface="Montserrat" panose="00000700000000000000" pitchFamily="2" charset="0"/>
              </a:rPr>
              <a:t>Garantizar el ejercicio y cumplimiento de los principios de </a:t>
            </a:r>
            <a:r>
              <a:rPr lang="es-MX" sz="1800" b="1" dirty="0">
                <a:solidFill>
                  <a:srgbClr val="C00000"/>
                </a:solidFill>
                <a:latin typeface="Montserrat" panose="00000700000000000000" pitchFamily="2" charset="0"/>
              </a:rPr>
              <a:t>transparencia con sentido social, la participación ciudadana, la rendición de cuentas, la innovación y el aprovechamiento de la tecnología que privilegie su diseño centrado en el usuario</a:t>
            </a:r>
            <a:r>
              <a:rPr lang="es-MX" sz="1800" dirty="0">
                <a:latin typeface="Montserrat" panose="00000700000000000000" pitchFamily="2" charset="0"/>
              </a:rPr>
              <a:t>; </a:t>
            </a:r>
          </a:p>
          <a:p>
            <a:pPr marL="571500" indent="-571500" algn="just">
              <a:buAutoNum type="romanUcPeriod"/>
            </a:pPr>
            <a:r>
              <a:rPr lang="es-MX" sz="1800" dirty="0">
                <a:latin typeface="Montserrat" panose="00000700000000000000" pitchFamily="2" charset="0"/>
              </a:rPr>
              <a:t>Implementar tecnología y datos abiertos incluyendo, en la </a:t>
            </a:r>
            <a:r>
              <a:rPr lang="es-MX" sz="1800" b="1" dirty="0">
                <a:latin typeface="Montserrat" panose="00000700000000000000" pitchFamily="2" charset="0"/>
              </a:rPr>
              <a:t>digitalización de información relativa a servicios públicos, trámites </a:t>
            </a:r>
            <a:r>
              <a:rPr lang="es-MX" sz="1800" dirty="0">
                <a:latin typeface="Montserrat" panose="00000700000000000000" pitchFamily="2" charset="0"/>
              </a:rPr>
              <a:t>y demás componentes del actuar gubernamental, la publicidad de datos de interés para la población, principalmente de manera automática y sin incremento de la carga administrativa, de conformidad con su disponibilidad presupuestaria, y </a:t>
            </a:r>
          </a:p>
          <a:p>
            <a:pPr marL="571500" indent="-571500" algn="just">
              <a:buAutoNum type="romanUcPeriod"/>
            </a:pPr>
            <a:r>
              <a:rPr lang="es-MX" sz="1800" b="1" dirty="0">
                <a:solidFill>
                  <a:srgbClr val="C00000"/>
                </a:solidFill>
                <a:latin typeface="Montserrat" panose="00000700000000000000" pitchFamily="2" charset="0"/>
              </a:rPr>
              <a:t>Procurar mecanismos que fortalezcan la participación y la colaboración de las personas particulares en asuntos económicos, sociales, culturales y políticos.</a:t>
            </a:r>
            <a:endParaRPr lang="es-MX" sz="1800" dirty="0">
              <a:latin typeface="Montserrat" panose="00000700000000000000" pitchFamily="2" charset="0"/>
            </a:endParaRPr>
          </a:p>
        </p:txBody>
      </p:sp>
      <p:sp>
        <p:nvSpPr>
          <p:cNvPr id="4" name="CuadroTexto 3"/>
          <p:cNvSpPr txBox="1"/>
          <p:nvPr/>
        </p:nvSpPr>
        <p:spPr>
          <a:xfrm>
            <a:off x="734683" y="197958"/>
            <a:ext cx="6094562" cy="523220"/>
          </a:xfrm>
          <a:prstGeom prst="rect">
            <a:avLst/>
          </a:prstGeom>
          <a:noFill/>
        </p:spPr>
        <p:txBody>
          <a:bodyPr wrap="square">
            <a:spAutoFit/>
          </a:bodyPr>
          <a:lstStyle/>
          <a:p>
            <a:r>
              <a:rPr lang="es-MX" sz="2800" b="1" dirty="0">
                <a:solidFill>
                  <a:srgbClr val="A78E47"/>
                </a:solidFill>
                <a:latin typeface="Montserrat Black" panose="00000700000000000000" pitchFamily="2" charset="0"/>
              </a:rPr>
              <a:t>APERTURA INSTITUCIONAL</a:t>
            </a:r>
            <a:endParaRPr lang="es-MX" sz="2800" dirty="0"/>
          </a:p>
        </p:txBody>
      </p:sp>
      <p:sp>
        <p:nvSpPr>
          <p:cNvPr id="5" name="CuadroTexto 4"/>
          <p:cNvSpPr txBox="1"/>
          <p:nvPr/>
        </p:nvSpPr>
        <p:spPr>
          <a:xfrm>
            <a:off x="838461" y="5185037"/>
            <a:ext cx="5818094" cy="261610"/>
          </a:xfrm>
          <a:prstGeom prst="rect">
            <a:avLst/>
          </a:prstGeom>
          <a:noFill/>
        </p:spPr>
        <p:txBody>
          <a:bodyPr wrap="square" rtlCol="0">
            <a:spAutoFit/>
          </a:bodyPr>
          <a:lstStyle/>
          <a:p>
            <a:r>
              <a:rPr lang="es-MX" sz="1100" dirty="0">
                <a:latin typeface="Montserrat" panose="00000700000000000000" pitchFamily="2" charset="0"/>
              </a:rPr>
              <a:t>Artículo 54 de la Ley General de Transparencia y Acceso a la Información Pública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64" y="326301"/>
            <a:ext cx="1905000" cy="1905000"/>
          </a:xfrm>
          <a:prstGeom prst="rect">
            <a:avLst/>
          </a:prstGeom>
        </p:spPr>
      </p:pic>
      <p:sp>
        <p:nvSpPr>
          <p:cNvPr id="8" name="CuadroTexto 7"/>
          <p:cNvSpPr txBox="1"/>
          <p:nvPr/>
        </p:nvSpPr>
        <p:spPr>
          <a:xfrm>
            <a:off x="156162" y="2073168"/>
            <a:ext cx="1547004" cy="646331"/>
          </a:xfrm>
          <a:prstGeom prst="rect">
            <a:avLst/>
          </a:prstGeom>
          <a:noFill/>
        </p:spPr>
        <p:txBody>
          <a:bodyPr wrap="square" rtlCol="0">
            <a:spAutoFit/>
          </a:bodyPr>
          <a:lstStyle/>
          <a:p>
            <a:r>
              <a:rPr lang="es-MX" dirty="0">
                <a:latin typeface="Montserrat" panose="00000700000000000000" pitchFamily="2" charset="0"/>
              </a:rPr>
              <a:t>Persona infractora</a:t>
            </a:r>
          </a:p>
        </p:txBody>
      </p:sp>
      <p:sp>
        <p:nvSpPr>
          <p:cNvPr id="10" name="CuadroTexto 9"/>
          <p:cNvSpPr txBox="1"/>
          <p:nvPr/>
        </p:nvSpPr>
        <p:spPr>
          <a:xfrm>
            <a:off x="3071004" y="1311606"/>
            <a:ext cx="1846053" cy="646331"/>
          </a:xfrm>
          <a:prstGeom prst="rect">
            <a:avLst/>
          </a:prstGeom>
          <a:noFill/>
        </p:spPr>
        <p:txBody>
          <a:bodyPr wrap="square" rtlCol="0">
            <a:spAutoFit/>
          </a:bodyPr>
          <a:lstStyle/>
          <a:p>
            <a:r>
              <a:rPr lang="es-MX" dirty="0">
                <a:latin typeface="Montserrat" panose="00000700000000000000" pitchFamily="2" charset="0"/>
              </a:rPr>
              <a:t>Unidad de Transparencia </a:t>
            </a:r>
          </a:p>
        </p:txBody>
      </p:sp>
      <p:sp>
        <p:nvSpPr>
          <p:cNvPr id="11" name="CuadroTexto 10"/>
          <p:cNvSpPr txBox="1"/>
          <p:nvPr/>
        </p:nvSpPr>
        <p:spPr>
          <a:xfrm>
            <a:off x="5819956" y="720001"/>
            <a:ext cx="1846053" cy="2585323"/>
          </a:xfrm>
          <a:prstGeom prst="rect">
            <a:avLst/>
          </a:prstGeom>
          <a:noFill/>
        </p:spPr>
        <p:txBody>
          <a:bodyPr wrap="square" rtlCol="0">
            <a:spAutoFit/>
          </a:bodyPr>
          <a:lstStyle/>
          <a:p>
            <a:r>
              <a:rPr lang="es-MX" dirty="0">
                <a:latin typeface="Montserrat" panose="00000700000000000000" pitchFamily="2" charset="0"/>
              </a:rPr>
              <a:t>Informará a su </a:t>
            </a:r>
            <a:r>
              <a:rPr lang="es-MX" b="1" dirty="0">
                <a:latin typeface="Montserrat" panose="00000700000000000000" pitchFamily="2" charset="0"/>
              </a:rPr>
              <a:t>superior jerárquico </a:t>
            </a:r>
            <a:r>
              <a:rPr lang="es-MX" dirty="0">
                <a:latin typeface="Montserrat" panose="00000700000000000000" pitchFamily="2" charset="0"/>
              </a:rPr>
              <a:t>para que le ordene realizar sin demora las acciones conducentes.</a:t>
            </a:r>
          </a:p>
        </p:txBody>
      </p:sp>
      <p:sp>
        <p:nvSpPr>
          <p:cNvPr id="14" name="CuadroTexto 13"/>
          <p:cNvSpPr txBox="1"/>
          <p:nvPr/>
        </p:nvSpPr>
        <p:spPr>
          <a:xfrm>
            <a:off x="8518742" y="1382934"/>
            <a:ext cx="1420481" cy="646331"/>
          </a:xfrm>
          <a:prstGeom prst="rect">
            <a:avLst/>
          </a:prstGeom>
          <a:noFill/>
        </p:spPr>
        <p:txBody>
          <a:bodyPr wrap="square" rtlCol="0">
            <a:spAutoFit/>
          </a:bodyPr>
          <a:lstStyle/>
          <a:p>
            <a:r>
              <a:rPr lang="es-MX" dirty="0">
                <a:latin typeface="Montserrat" panose="00000700000000000000" pitchFamily="2" charset="0"/>
              </a:rPr>
              <a:t>Persiste el infractor </a:t>
            </a:r>
          </a:p>
        </p:txBody>
      </p:sp>
      <p:sp>
        <p:nvSpPr>
          <p:cNvPr id="16" name="CuadroTexto 15"/>
          <p:cNvSpPr txBox="1"/>
          <p:nvPr/>
        </p:nvSpPr>
        <p:spPr>
          <a:xfrm>
            <a:off x="8798941" y="3133966"/>
            <a:ext cx="2380891" cy="1754326"/>
          </a:xfrm>
          <a:prstGeom prst="rect">
            <a:avLst/>
          </a:prstGeom>
          <a:noFill/>
        </p:spPr>
        <p:txBody>
          <a:bodyPr wrap="square">
            <a:spAutoFit/>
          </a:bodyPr>
          <a:lstStyle/>
          <a:p>
            <a:r>
              <a:rPr lang="es-MX" dirty="0">
                <a:latin typeface="Montserrat" panose="00000700000000000000" pitchFamily="2" charset="0"/>
              </a:rPr>
              <a:t>la Unidad de Transparencia lo hará del conocimiento de la </a:t>
            </a:r>
            <a:r>
              <a:rPr lang="es-MX" b="1" dirty="0">
                <a:solidFill>
                  <a:srgbClr val="A78E47"/>
                </a:solidFill>
                <a:latin typeface="Montserrat" panose="00000700000000000000" pitchFamily="2" charset="0"/>
              </a:rPr>
              <a:t>autoridad garante</a:t>
            </a:r>
          </a:p>
        </p:txBody>
      </p:sp>
      <p:sp>
        <p:nvSpPr>
          <p:cNvPr id="17" name="Flecha: a la derecha 16"/>
          <p:cNvSpPr/>
          <p:nvPr/>
        </p:nvSpPr>
        <p:spPr>
          <a:xfrm>
            <a:off x="1998776" y="1400587"/>
            <a:ext cx="1017917" cy="465827"/>
          </a:xfrm>
          <a:prstGeom prst="rightArrow">
            <a:avLst/>
          </a:prstGeom>
          <a:solidFill>
            <a:srgbClr val="A7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CuadroTexto 18"/>
          <p:cNvSpPr txBox="1"/>
          <p:nvPr/>
        </p:nvSpPr>
        <p:spPr>
          <a:xfrm>
            <a:off x="4712539" y="3559174"/>
            <a:ext cx="2511762" cy="1200329"/>
          </a:xfrm>
          <a:prstGeom prst="rect">
            <a:avLst/>
          </a:prstGeom>
          <a:noFill/>
        </p:spPr>
        <p:txBody>
          <a:bodyPr wrap="square">
            <a:spAutoFit/>
          </a:bodyPr>
          <a:lstStyle/>
          <a:p>
            <a:r>
              <a:rPr lang="es-MX" dirty="0">
                <a:latin typeface="Montserrat" panose="00000700000000000000" pitchFamily="2" charset="0"/>
              </a:rPr>
              <a:t>iniciar el procedimiento de responsabilidad respectivo</a:t>
            </a:r>
          </a:p>
        </p:txBody>
      </p:sp>
      <p:pic>
        <p:nvPicPr>
          <p:cNvPr id="21" name="Imagen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936" y="3559324"/>
            <a:ext cx="2511762" cy="1411610"/>
          </a:xfrm>
          <a:prstGeom prst="rect">
            <a:avLst/>
          </a:prstGeom>
        </p:spPr>
      </p:pic>
      <p:sp>
        <p:nvSpPr>
          <p:cNvPr id="23" name="Flecha: a la derecha 22"/>
          <p:cNvSpPr/>
          <p:nvPr/>
        </p:nvSpPr>
        <p:spPr>
          <a:xfrm rot="10800000">
            <a:off x="7157050" y="4259776"/>
            <a:ext cx="1017917" cy="465827"/>
          </a:xfrm>
          <a:prstGeom prst="rightArrow">
            <a:avLst/>
          </a:prstGeom>
          <a:solidFill>
            <a:srgbClr val="A7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4" name="Flecha: a la derecha 23"/>
          <p:cNvSpPr/>
          <p:nvPr/>
        </p:nvSpPr>
        <p:spPr>
          <a:xfrm>
            <a:off x="4859548" y="1401856"/>
            <a:ext cx="1017917" cy="465827"/>
          </a:xfrm>
          <a:prstGeom prst="rightArrow">
            <a:avLst/>
          </a:prstGeom>
          <a:solidFill>
            <a:srgbClr val="A7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Flecha: a la derecha 24"/>
          <p:cNvSpPr/>
          <p:nvPr/>
        </p:nvSpPr>
        <p:spPr>
          <a:xfrm>
            <a:off x="7513959" y="1401857"/>
            <a:ext cx="1017917" cy="465827"/>
          </a:xfrm>
          <a:prstGeom prst="rightArrow">
            <a:avLst/>
          </a:prstGeom>
          <a:solidFill>
            <a:srgbClr val="A7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8" name="CuadroTexto 27"/>
          <p:cNvSpPr txBox="1"/>
          <p:nvPr/>
        </p:nvSpPr>
        <p:spPr>
          <a:xfrm>
            <a:off x="2280129" y="326084"/>
            <a:ext cx="3597216" cy="523220"/>
          </a:xfrm>
          <a:prstGeom prst="rect">
            <a:avLst/>
          </a:prstGeom>
          <a:noFill/>
        </p:spPr>
        <p:txBody>
          <a:bodyPr wrap="square">
            <a:spAutoFit/>
          </a:bodyPr>
          <a:lstStyle/>
          <a:p>
            <a:r>
              <a:rPr lang="es-MX" sz="2800" b="1" dirty="0">
                <a:solidFill>
                  <a:srgbClr val="A78E47"/>
                </a:solidFill>
                <a:latin typeface="Montserrat Black" panose="00000700000000000000" pitchFamily="2" charset="0"/>
                <a:ea typeface="+mn-ea"/>
                <a:cs typeface="+mn-cs"/>
              </a:rPr>
              <a:t>Ejemplifiquemos</a:t>
            </a:r>
            <a:endParaRPr lang="es-MX" sz="2800" dirty="0"/>
          </a:p>
        </p:txBody>
      </p:sp>
      <p:sp>
        <p:nvSpPr>
          <p:cNvPr id="29" name="Flecha: a la derecha 28"/>
          <p:cNvSpPr/>
          <p:nvPr/>
        </p:nvSpPr>
        <p:spPr>
          <a:xfrm rot="5400000">
            <a:off x="9166848" y="2268428"/>
            <a:ext cx="1017872" cy="627205"/>
          </a:xfrm>
          <a:prstGeom prst="rightArrow">
            <a:avLst/>
          </a:prstGeom>
          <a:solidFill>
            <a:srgbClr val="A7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54133" y="2026393"/>
            <a:ext cx="1887029" cy="1569660"/>
          </a:xfrm>
          <a:prstGeom prst="rect">
            <a:avLst/>
          </a:prstGeom>
          <a:noFill/>
        </p:spPr>
        <p:txBody>
          <a:bodyPr wrap="square">
            <a:spAutoFit/>
          </a:bodyPr>
          <a:lstStyle/>
          <a:p>
            <a:r>
              <a:rPr lang="es-MX" sz="2400" b="1" dirty="0">
                <a:solidFill>
                  <a:srgbClr val="A78E47"/>
                </a:solidFill>
                <a:latin typeface="Montserrat" panose="00000700000000000000" pitchFamily="2" charset="0"/>
              </a:rPr>
              <a:t>Autoridad Garante</a:t>
            </a:r>
          </a:p>
          <a:p>
            <a:pPr algn="ctr"/>
            <a:r>
              <a:rPr lang="es-MX" sz="1600" b="1" dirty="0">
                <a:solidFill>
                  <a:srgbClr val="A78E47"/>
                </a:solidFill>
                <a:latin typeface="Montserrat" panose="00000700000000000000" pitchFamily="2" charset="0"/>
              </a:rPr>
              <a:t>(En su ámbito de competencia)</a:t>
            </a:r>
          </a:p>
        </p:txBody>
      </p:sp>
      <p:sp>
        <p:nvSpPr>
          <p:cNvPr id="6" name="Flecha: a la derecha con bandas 5"/>
          <p:cNvSpPr/>
          <p:nvPr/>
        </p:nvSpPr>
        <p:spPr>
          <a:xfrm>
            <a:off x="2675986" y="2487844"/>
            <a:ext cx="646981" cy="474453"/>
          </a:xfrm>
          <a:prstGeom prst="stripedRightArrow">
            <a:avLst/>
          </a:prstGeom>
          <a:solidFill>
            <a:srgbClr val="FFF2CA"/>
          </a:solidFill>
          <a:ln>
            <a:solidFill>
              <a:srgbClr val="A78E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CuadroTexto 7"/>
          <p:cNvSpPr txBox="1"/>
          <p:nvPr/>
        </p:nvSpPr>
        <p:spPr>
          <a:xfrm>
            <a:off x="3463539" y="1874727"/>
            <a:ext cx="1769493" cy="3108543"/>
          </a:xfrm>
          <a:prstGeom prst="rect">
            <a:avLst/>
          </a:prstGeom>
          <a:noFill/>
        </p:spPr>
        <p:txBody>
          <a:bodyPr wrap="square">
            <a:spAutoFit/>
          </a:bodyPr>
          <a:lstStyle/>
          <a:p>
            <a:pPr marL="285750" indent="-285750">
              <a:buFont typeface="Wingdings" panose="05000000000000000000" pitchFamily="2" charset="2"/>
              <a:buChar char="q"/>
            </a:pPr>
            <a:r>
              <a:rPr lang="es-MX" sz="1400" b="1" dirty="0">
                <a:latin typeface="Montserrat" panose="00000700000000000000" pitchFamily="2" charset="0"/>
              </a:rPr>
              <a:t>Personas servidores pública</a:t>
            </a:r>
          </a:p>
          <a:p>
            <a:pPr marL="285750" indent="-285750">
              <a:buFont typeface="Wingdings" panose="05000000000000000000" pitchFamily="2" charset="2"/>
              <a:buChar char="q"/>
            </a:pPr>
            <a:endParaRPr lang="es-MX" sz="1400" b="1" dirty="0">
              <a:latin typeface="Montserrat" panose="00000700000000000000" pitchFamily="2" charset="0"/>
            </a:endParaRPr>
          </a:p>
          <a:p>
            <a:pPr marL="285750" indent="-285750">
              <a:buFont typeface="Wingdings" panose="05000000000000000000" pitchFamily="2" charset="2"/>
              <a:buChar char="q"/>
            </a:pPr>
            <a:r>
              <a:rPr lang="es-MX" sz="1400" b="1" dirty="0">
                <a:latin typeface="Montserrat" panose="00000700000000000000" pitchFamily="2" charset="0"/>
              </a:rPr>
              <a:t>Miembros de sindicatos</a:t>
            </a:r>
          </a:p>
          <a:p>
            <a:pPr marL="285750" indent="-285750">
              <a:buFont typeface="Wingdings" panose="05000000000000000000" pitchFamily="2" charset="2"/>
              <a:buChar char="q"/>
            </a:pPr>
            <a:endParaRPr lang="es-MX" sz="1400" b="1" dirty="0">
              <a:latin typeface="Montserrat" panose="00000700000000000000" pitchFamily="2" charset="0"/>
            </a:endParaRPr>
          </a:p>
          <a:p>
            <a:pPr marL="285750" indent="-285750">
              <a:buFont typeface="Wingdings" panose="05000000000000000000" pitchFamily="2" charset="2"/>
              <a:buChar char="q"/>
            </a:pPr>
            <a:r>
              <a:rPr lang="es-MX" sz="1400" b="1" dirty="0">
                <a:latin typeface="Montserrat" panose="00000700000000000000" pitchFamily="2" charset="0"/>
              </a:rPr>
              <a:t>Partidos políticos </a:t>
            </a:r>
          </a:p>
          <a:p>
            <a:pPr marL="285750" indent="-285750">
              <a:buFont typeface="Wingdings" panose="05000000000000000000" pitchFamily="2" charset="2"/>
              <a:buChar char="q"/>
            </a:pPr>
            <a:endParaRPr lang="es-MX" sz="1400" b="1" dirty="0">
              <a:latin typeface="Montserrat" panose="00000700000000000000" pitchFamily="2" charset="0"/>
            </a:endParaRPr>
          </a:p>
          <a:p>
            <a:pPr marL="285750" indent="-285750">
              <a:buFont typeface="Wingdings" panose="05000000000000000000" pitchFamily="2" charset="2"/>
              <a:buChar char="q"/>
            </a:pPr>
            <a:r>
              <a:rPr lang="es-MX" sz="1400" b="1" dirty="0">
                <a:latin typeface="Montserrat" panose="00000700000000000000" pitchFamily="2" charset="0"/>
              </a:rPr>
              <a:t>Personas físicas o morales responsables</a:t>
            </a:r>
            <a:endParaRPr lang="es-MX" sz="1400" dirty="0"/>
          </a:p>
        </p:txBody>
      </p:sp>
      <p:sp>
        <p:nvSpPr>
          <p:cNvPr id="10" name="CuadroTexto 9"/>
          <p:cNvSpPr txBox="1"/>
          <p:nvPr/>
        </p:nvSpPr>
        <p:spPr>
          <a:xfrm>
            <a:off x="196191" y="144764"/>
            <a:ext cx="6514021" cy="769441"/>
          </a:xfrm>
          <a:prstGeom prst="rect">
            <a:avLst/>
          </a:prstGeom>
          <a:noFill/>
        </p:spPr>
        <p:txBody>
          <a:bodyPr wrap="square">
            <a:spAutoFit/>
          </a:bodyPr>
          <a:lstStyle/>
          <a:p>
            <a:r>
              <a:rPr lang="es-MX" sz="4400" b="1" dirty="0">
                <a:solidFill>
                  <a:srgbClr val="A78E47"/>
                </a:solidFill>
                <a:latin typeface="Montserrat Black" panose="00000700000000000000" pitchFamily="2" charset="0"/>
              </a:rPr>
              <a:t>Medidas de apremio </a:t>
            </a:r>
          </a:p>
        </p:txBody>
      </p:sp>
      <p:sp>
        <p:nvSpPr>
          <p:cNvPr id="12" name="CuadroTexto 11"/>
          <p:cNvSpPr txBox="1"/>
          <p:nvPr/>
        </p:nvSpPr>
        <p:spPr>
          <a:xfrm>
            <a:off x="6254846" y="1017051"/>
            <a:ext cx="363208" cy="3816429"/>
          </a:xfrm>
          <a:prstGeom prst="rect">
            <a:avLst/>
          </a:prstGeom>
          <a:noFill/>
        </p:spPr>
        <p:txBody>
          <a:bodyPr wrap="square">
            <a:spAutoFit/>
          </a:bodyPr>
          <a:lstStyle/>
          <a:p>
            <a:r>
              <a:rPr lang="es-MX" sz="1600" b="1" dirty="0">
                <a:solidFill>
                  <a:srgbClr val="A78E47"/>
                </a:solidFill>
                <a:latin typeface="Montserrat" panose="00000700000000000000" pitchFamily="2" charset="0"/>
              </a:rPr>
              <a:t>Determinaciones</a:t>
            </a:r>
            <a:r>
              <a:rPr lang="es-MX" b="1" dirty="0">
                <a:solidFill>
                  <a:srgbClr val="A78E47"/>
                </a:solidFill>
                <a:latin typeface="Montserrat" panose="00000700000000000000" pitchFamily="2" charset="0"/>
              </a:rPr>
              <a:t> </a:t>
            </a:r>
            <a:endParaRPr lang="es-MX" dirty="0"/>
          </a:p>
        </p:txBody>
      </p:sp>
      <p:sp>
        <p:nvSpPr>
          <p:cNvPr id="13" name="Flecha: a la derecha con bandas 12"/>
          <p:cNvSpPr/>
          <p:nvPr/>
        </p:nvSpPr>
        <p:spPr>
          <a:xfrm>
            <a:off x="5449019" y="2487843"/>
            <a:ext cx="646981" cy="474453"/>
          </a:xfrm>
          <a:prstGeom prst="stripedRightArrow">
            <a:avLst/>
          </a:prstGeom>
          <a:solidFill>
            <a:srgbClr val="FFF2CA"/>
          </a:solidFill>
          <a:ln>
            <a:solidFill>
              <a:srgbClr val="A78E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CuadroTexto 14"/>
          <p:cNvSpPr txBox="1"/>
          <p:nvPr/>
        </p:nvSpPr>
        <p:spPr>
          <a:xfrm>
            <a:off x="6942623" y="1115192"/>
            <a:ext cx="2889850" cy="1077218"/>
          </a:xfrm>
          <a:prstGeom prst="rect">
            <a:avLst/>
          </a:prstGeom>
          <a:noFill/>
        </p:spPr>
        <p:txBody>
          <a:bodyPr wrap="square">
            <a:spAutoFit/>
          </a:bodyPr>
          <a:lstStyle/>
          <a:p>
            <a:pPr algn="just"/>
            <a:r>
              <a:rPr lang="es-MX" sz="1600" b="1" dirty="0">
                <a:solidFill>
                  <a:srgbClr val="A78E47"/>
                </a:solidFill>
                <a:latin typeface="Montserrat" panose="00000700000000000000" pitchFamily="2" charset="0"/>
              </a:rPr>
              <a:t>Amonestación pública</a:t>
            </a:r>
          </a:p>
          <a:p>
            <a:pPr algn="just"/>
            <a:r>
              <a:rPr lang="es-MX" sz="1200" b="1" dirty="0">
                <a:latin typeface="Montserrat" panose="00000700000000000000" pitchFamily="2" charset="0"/>
              </a:rPr>
              <a:t>Interpuesta por la AG</a:t>
            </a:r>
          </a:p>
          <a:p>
            <a:pPr algn="just"/>
            <a:r>
              <a:rPr lang="es-MX" sz="1200" b="1" u="sng" dirty="0">
                <a:latin typeface="Montserrat" panose="00000700000000000000" pitchFamily="2" charset="0"/>
              </a:rPr>
              <a:t>Excepto </a:t>
            </a:r>
            <a:r>
              <a:rPr lang="es-MX" sz="1200" b="1" dirty="0">
                <a:latin typeface="Montserrat" panose="00000700000000000000" pitchFamily="2" charset="0"/>
              </a:rPr>
              <a:t>SP será ejecutado por el superior jerárquico inmediato de la persona infractora</a:t>
            </a:r>
            <a:endParaRPr lang="es-MX" sz="1200" dirty="0"/>
          </a:p>
        </p:txBody>
      </p:sp>
      <p:sp>
        <p:nvSpPr>
          <p:cNvPr id="16" name="CuadroTexto 15"/>
          <p:cNvSpPr txBox="1"/>
          <p:nvPr/>
        </p:nvSpPr>
        <p:spPr>
          <a:xfrm>
            <a:off x="6942376" y="2592702"/>
            <a:ext cx="2950235" cy="369332"/>
          </a:xfrm>
          <a:prstGeom prst="rect">
            <a:avLst/>
          </a:prstGeom>
          <a:noFill/>
        </p:spPr>
        <p:txBody>
          <a:bodyPr wrap="square">
            <a:spAutoFit/>
          </a:bodyPr>
          <a:lstStyle/>
          <a:p>
            <a:r>
              <a:rPr lang="es-MX" b="1" dirty="0">
                <a:solidFill>
                  <a:srgbClr val="A78E47"/>
                </a:solidFill>
                <a:latin typeface="Montserrat" panose="00000700000000000000" pitchFamily="2" charset="0"/>
              </a:rPr>
              <a:t>Multa, 150 a 500 UMAS</a:t>
            </a:r>
            <a:endParaRPr lang="es-MX" dirty="0"/>
          </a:p>
        </p:txBody>
      </p:sp>
      <p:sp>
        <p:nvSpPr>
          <p:cNvPr id="18" name="CuadroTexto 17"/>
          <p:cNvSpPr txBox="1"/>
          <p:nvPr/>
        </p:nvSpPr>
        <p:spPr>
          <a:xfrm>
            <a:off x="2507231" y="3269299"/>
            <a:ext cx="1171395" cy="246221"/>
          </a:xfrm>
          <a:prstGeom prst="rect">
            <a:avLst/>
          </a:prstGeom>
          <a:noFill/>
        </p:spPr>
        <p:txBody>
          <a:bodyPr wrap="square">
            <a:spAutoFit/>
          </a:bodyPr>
          <a:lstStyle/>
          <a:p>
            <a:r>
              <a:rPr lang="es-MX" sz="1000" b="1" dirty="0">
                <a:latin typeface="Montserrat" panose="00000700000000000000" pitchFamily="2" charset="0"/>
              </a:rPr>
              <a:t>IMPONDRAN</a:t>
            </a:r>
            <a:endParaRPr lang="es-MX" sz="1000" dirty="0"/>
          </a:p>
        </p:txBody>
      </p:sp>
      <p:sp>
        <p:nvSpPr>
          <p:cNvPr id="19" name="CuadroTexto 18"/>
          <p:cNvSpPr txBox="1"/>
          <p:nvPr/>
        </p:nvSpPr>
        <p:spPr>
          <a:xfrm>
            <a:off x="4968816" y="3238521"/>
            <a:ext cx="1261434" cy="553998"/>
          </a:xfrm>
          <a:prstGeom prst="rect">
            <a:avLst/>
          </a:prstGeom>
          <a:noFill/>
        </p:spPr>
        <p:txBody>
          <a:bodyPr wrap="square">
            <a:spAutoFit/>
          </a:bodyPr>
          <a:lstStyle/>
          <a:p>
            <a:pPr algn="ctr"/>
            <a:r>
              <a:rPr lang="es-MX" sz="1000" b="1" dirty="0">
                <a:latin typeface="Montserrat" panose="00000700000000000000" pitchFamily="2" charset="0"/>
              </a:rPr>
              <a:t>PARA EL CUMPLIMIENTO DE</a:t>
            </a:r>
            <a:endParaRPr lang="es-MX" sz="1000" dirty="0"/>
          </a:p>
        </p:txBody>
      </p:sp>
      <p:sp>
        <p:nvSpPr>
          <p:cNvPr id="21" name="CuadroTexto 20"/>
          <p:cNvSpPr txBox="1"/>
          <p:nvPr/>
        </p:nvSpPr>
        <p:spPr>
          <a:xfrm>
            <a:off x="6833680" y="4089205"/>
            <a:ext cx="3325303" cy="953135"/>
          </a:xfrm>
          <a:prstGeom prst="rect">
            <a:avLst/>
          </a:prstGeom>
          <a:noFill/>
        </p:spPr>
        <p:txBody>
          <a:bodyPr wrap="square">
            <a:spAutoFit/>
          </a:bodyPr>
          <a:lstStyle/>
          <a:p>
            <a:pPr algn="l"/>
            <a:r>
              <a:rPr lang="es-MX" sz="1400" b="1" u="sng" dirty="0">
                <a:latin typeface="Montserrat" panose="00000700000000000000" pitchFamily="2" charset="0"/>
              </a:rPr>
              <a:t>Impuestas</a:t>
            </a:r>
            <a:r>
              <a:rPr lang="es-MX" sz="1400" b="1" dirty="0">
                <a:latin typeface="Montserrat" panose="00000700000000000000" pitchFamily="2" charset="0"/>
              </a:rPr>
              <a:t> por la Autoridad garante y </a:t>
            </a:r>
            <a:r>
              <a:rPr lang="es-MX" sz="1400" b="1" u="sng" dirty="0">
                <a:latin typeface="Montserrat" panose="00000700000000000000" pitchFamily="2" charset="0"/>
              </a:rPr>
              <a:t>ejecutada</a:t>
            </a:r>
            <a:r>
              <a:rPr lang="es-MX" sz="1400" b="1" dirty="0">
                <a:latin typeface="Montserrat" panose="00000700000000000000" pitchFamily="2" charset="0"/>
              </a:rPr>
              <a:t>s por si mismas o con el apoyo de la autoridad competente</a:t>
            </a:r>
          </a:p>
        </p:txBody>
      </p:sp>
      <p:sp>
        <p:nvSpPr>
          <p:cNvPr id="24" name="Diagrama de flujo: terminador 23"/>
          <p:cNvSpPr/>
          <p:nvPr/>
        </p:nvSpPr>
        <p:spPr>
          <a:xfrm>
            <a:off x="10066514" y="1016977"/>
            <a:ext cx="2130724" cy="3211466"/>
          </a:xfrm>
          <a:prstGeom prst="flowChartTerminator">
            <a:avLst/>
          </a:prstGeom>
          <a:solidFill>
            <a:srgbClr val="FFF2CA"/>
          </a:solidFill>
          <a:ln>
            <a:solidFill>
              <a:srgbClr val="A78E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600" b="1" u="sng" dirty="0">
                <a:solidFill>
                  <a:schemeClr val="tx1"/>
                </a:solidFill>
                <a:latin typeface="Montserrat" panose="00000700000000000000" pitchFamily="2" charset="0"/>
              </a:rPr>
              <a:t>15 días </a:t>
            </a:r>
            <a:r>
              <a:rPr lang="es-MX" sz="1600" b="1" dirty="0">
                <a:solidFill>
                  <a:srgbClr val="A78E47"/>
                </a:solidFill>
                <a:latin typeface="Montserrat" panose="00000700000000000000" pitchFamily="2" charset="0"/>
              </a:rPr>
              <a:t>para aplicar e implementar se contados a partir de que sea notificada la </a:t>
            </a:r>
            <a:r>
              <a:rPr lang="es-MX" sz="1600" b="1" u="sng" dirty="0">
                <a:solidFill>
                  <a:srgbClr val="A78E47"/>
                </a:solidFill>
                <a:latin typeface="Montserrat" panose="00000700000000000000" pitchFamily="2" charset="0"/>
              </a:rPr>
              <a:t>persona infractora.</a:t>
            </a:r>
            <a:endParaRPr lang="es-MX" sz="1600" u="sng" dirty="0">
              <a:solidFill>
                <a:srgbClr val="A78E47"/>
              </a:solidFill>
            </a:endParaRPr>
          </a:p>
          <a:p>
            <a:pPr algn="ctr"/>
            <a:endParaRPr lang="es-MX" sz="1600" dirty="0"/>
          </a:p>
        </p:txBody>
      </p:sp>
      <p:pic>
        <p:nvPicPr>
          <p:cNvPr id="26" name="Imagen 25"/>
          <p:cNvPicPr>
            <a:picLocks noChangeAspect="1"/>
          </p:cNvPicPr>
          <p:nvPr/>
        </p:nvPicPr>
        <p:blipFill>
          <a:blip r:embed="rId2" cstate="print">
            <a:extLst>
              <a:ext uri="{28A0092B-C50C-407E-A947-70E740481C1C}">
                <a14:useLocalDpi xmlns:a14="http://schemas.microsoft.com/office/drawing/2010/main" val="0"/>
              </a:ext>
            </a:extLst>
          </a:blip>
          <a:srcRect r="1396" b="7225"/>
          <a:stretch>
            <a:fillRect/>
          </a:stretch>
        </p:blipFill>
        <p:spPr>
          <a:xfrm>
            <a:off x="8729933" y="3125114"/>
            <a:ext cx="852466" cy="802071"/>
          </a:xfrm>
          <a:prstGeom prst="rect">
            <a:avLst/>
          </a:prstGeom>
        </p:spPr>
      </p:pic>
      <p:sp>
        <p:nvSpPr>
          <p:cNvPr id="28" name="CuadroTexto 27"/>
          <p:cNvSpPr txBox="1"/>
          <p:nvPr/>
        </p:nvSpPr>
        <p:spPr>
          <a:xfrm>
            <a:off x="7344798" y="3164931"/>
            <a:ext cx="1522921" cy="430887"/>
          </a:xfrm>
          <a:prstGeom prst="rect">
            <a:avLst/>
          </a:prstGeom>
          <a:noFill/>
        </p:spPr>
        <p:txBody>
          <a:bodyPr wrap="square">
            <a:spAutoFit/>
          </a:bodyPr>
          <a:lstStyle/>
          <a:p>
            <a:r>
              <a:rPr lang="es-MX" sz="1050" b="1" dirty="0">
                <a:latin typeface="Montserrat" panose="00000700000000000000" pitchFamily="2" charset="0"/>
              </a:rPr>
              <a:t>No cubiertas con recurso público</a:t>
            </a:r>
            <a:endParaRPr lang="es-MX" sz="1050" dirty="0"/>
          </a:p>
        </p:txBody>
      </p:sp>
      <p:sp>
        <p:nvSpPr>
          <p:cNvPr id="29" name="Flecha: a la derecha 28"/>
          <p:cNvSpPr/>
          <p:nvPr/>
        </p:nvSpPr>
        <p:spPr>
          <a:xfrm rot="5400000">
            <a:off x="7817254" y="3654427"/>
            <a:ext cx="486493" cy="369332"/>
          </a:xfrm>
          <a:prstGeom prst="rightArrow">
            <a:avLst/>
          </a:prstGeom>
          <a:solidFill>
            <a:srgbClr val="CDAF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AE2A7-652A-24A7-3F5D-848F454046A5}"/>
              </a:ext>
            </a:extLst>
          </p:cNvPr>
          <p:cNvSpPr>
            <a:spLocks noGrp="1"/>
          </p:cNvSpPr>
          <p:nvPr>
            <p:ph type="title"/>
          </p:nvPr>
        </p:nvSpPr>
        <p:spPr>
          <a:xfrm>
            <a:off x="838200" y="365125"/>
            <a:ext cx="10515600" cy="719963"/>
          </a:xfrm>
        </p:spPr>
        <p:txBody>
          <a:bodyPr/>
          <a:lstStyle/>
          <a:p>
            <a:r>
              <a:rPr lang="es-MX" dirty="0"/>
              <a:t>Reflexión Final</a:t>
            </a:r>
          </a:p>
        </p:txBody>
      </p:sp>
      <p:sp>
        <p:nvSpPr>
          <p:cNvPr id="3" name="Marcador de contenido 2">
            <a:extLst>
              <a:ext uri="{FF2B5EF4-FFF2-40B4-BE49-F238E27FC236}">
                <a16:creationId xmlns:a16="http://schemas.microsoft.com/office/drawing/2014/main" id="{7867E8F2-40B2-ECE6-3058-852D7FBF44AE}"/>
              </a:ext>
            </a:extLst>
          </p:cNvPr>
          <p:cNvSpPr>
            <a:spLocks noGrp="1"/>
          </p:cNvSpPr>
          <p:nvPr>
            <p:ph idx="1"/>
          </p:nvPr>
        </p:nvSpPr>
        <p:spPr>
          <a:xfrm>
            <a:off x="463296" y="1350137"/>
            <a:ext cx="10890504" cy="3051175"/>
          </a:xfrm>
        </p:spPr>
        <p:txBody>
          <a:bodyPr/>
          <a:lstStyle/>
          <a:p>
            <a:pPr marL="0" indent="0" algn="ctr">
              <a:buNone/>
            </a:pPr>
            <a:r>
              <a:rPr lang="es-MX" b="1" dirty="0">
                <a:solidFill>
                  <a:srgbClr val="C00000"/>
                </a:solidFill>
              </a:rPr>
              <a:t>Reflexiona desde una perspectiva ética y humana</a:t>
            </a:r>
            <a:r>
              <a:rPr lang="es-MX" dirty="0"/>
              <a:t>:</a:t>
            </a:r>
          </a:p>
          <a:p>
            <a:pPr marL="0" indent="0" algn="ctr">
              <a:buNone/>
            </a:pPr>
            <a:endParaRPr lang="es-MX" dirty="0"/>
          </a:p>
          <a:p>
            <a:pPr marL="0" indent="0">
              <a:buNone/>
            </a:pPr>
            <a:r>
              <a:rPr lang="es-MX" b="1" dirty="0"/>
              <a:t>¿Cuándo clasificar protege legítimamente la privacidad o la seguridad?</a:t>
            </a:r>
          </a:p>
          <a:p>
            <a:pPr marL="0" indent="0">
              <a:buNone/>
            </a:pPr>
            <a:r>
              <a:rPr lang="es-MX" dirty="0"/>
              <a:t>¿Cuándo clasificar podría encubrir injusticias o dañar a víctimas?</a:t>
            </a:r>
          </a:p>
          <a:p>
            <a:pPr marL="0" indent="0">
              <a:buNone/>
            </a:pPr>
            <a:r>
              <a:rPr lang="es-MX" b="1" dirty="0"/>
              <a:t>¿Cuál es tu responsabilidad moral frente a presiones institucionales?</a:t>
            </a:r>
          </a:p>
          <a:p>
            <a:pPr marL="0" indent="0">
              <a:buNone/>
            </a:pPr>
            <a:endParaRPr lang="es-MX" dirty="0"/>
          </a:p>
        </p:txBody>
      </p:sp>
    </p:spTree>
    <p:extLst>
      <p:ext uri="{BB962C8B-B14F-4D97-AF65-F5344CB8AC3E}">
        <p14:creationId xmlns:p14="http://schemas.microsoft.com/office/powerpoint/2010/main" val="1046811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806482" y="582468"/>
            <a:ext cx="8134598" cy="5015865"/>
          </a:xfrm>
          <a:prstGeom prst="rect">
            <a:avLst/>
          </a:prstGeom>
        </p:spPr>
        <p:txBody>
          <a:bodyPr wrap="square">
            <a:spAutoFit/>
          </a:bodyPr>
          <a:lstStyle/>
          <a:p>
            <a:pPr algn="ctr"/>
            <a:endParaRPr lang="es-MX" sz="3200" b="1" dirty="0">
              <a:solidFill>
                <a:srgbClr val="03BDAB"/>
              </a:solidFill>
              <a:latin typeface="Montserrat" panose="00000700000000000000" pitchFamily="2" charset="0"/>
              <a:cs typeface="Arial" panose="020B0604020202090204" pitchFamily="34" charset="0"/>
            </a:endParaRPr>
          </a:p>
          <a:p>
            <a:pPr algn="ctr"/>
            <a:r>
              <a:rPr lang="es-MX" sz="3200" b="1" dirty="0">
                <a:solidFill>
                  <a:srgbClr val="03BDAB"/>
                </a:solidFill>
                <a:latin typeface="Montserrat" panose="00000700000000000000" pitchFamily="2" charset="0"/>
                <a:cs typeface="Arial" panose="020B0604020202090204" pitchFamily="34" charset="0"/>
              </a:rPr>
              <a:t> </a:t>
            </a:r>
          </a:p>
          <a:p>
            <a:pPr algn="ctr"/>
            <a:endParaRPr lang="es-MX" sz="1600" b="1" dirty="0">
              <a:latin typeface="Montserrat" panose="00000700000000000000" pitchFamily="2" charset="0"/>
              <a:cs typeface="Arial" panose="020B0604020202090204" pitchFamily="34" charset="0"/>
            </a:endParaRPr>
          </a:p>
          <a:p>
            <a:pPr algn="ctr"/>
            <a:r>
              <a:rPr lang="es-MX" sz="1600" b="1" dirty="0">
                <a:latin typeface="Montserrat" panose="00000700000000000000" pitchFamily="2" charset="0"/>
                <a:cs typeface="Arial" panose="020B0604020202090204" pitchFamily="34" charset="0"/>
              </a:rPr>
              <a:t>MTRO. FÉLIX DÍAZ VILLALOBOS</a:t>
            </a:r>
          </a:p>
          <a:p>
            <a:pPr algn="ctr"/>
            <a:r>
              <a:rPr lang="es-MX" sz="1600" b="1" dirty="0">
                <a:latin typeface="Montserrat" panose="00000700000000000000" pitchFamily="2" charset="0"/>
                <a:cs typeface="Arial" panose="020B0604020202090204" pitchFamily="34" charset="0"/>
              </a:rPr>
              <a:t>Correo: transparencia.secoes@qroo.gob.mx /</a:t>
            </a:r>
          </a:p>
          <a:p>
            <a:pPr algn="ctr"/>
            <a:r>
              <a:rPr lang="es-MX" sz="1600" b="1" dirty="0">
                <a:latin typeface="Montserrat" panose="00000700000000000000" pitchFamily="2" charset="0"/>
                <a:cs typeface="Arial" panose="020B0604020202090204" pitchFamily="34" charset="0"/>
              </a:rPr>
              <a:t>transparencia.sabgob@gmail.com</a:t>
            </a:r>
          </a:p>
          <a:p>
            <a:pPr algn="ctr"/>
            <a:endParaRPr lang="es-MX" sz="1600" b="1" dirty="0">
              <a:latin typeface="Montserrat" panose="00000700000000000000" pitchFamily="2" charset="0"/>
              <a:cs typeface="Arial" panose="020B0604020202090204" pitchFamily="34" charset="0"/>
            </a:endParaRPr>
          </a:p>
          <a:p>
            <a:pPr algn="ctr"/>
            <a:r>
              <a:rPr lang="es-MX" sz="1600" b="1" dirty="0">
                <a:latin typeface="Montserrat" panose="00000700000000000000" pitchFamily="2" charset="0"/>
                <a:cs typeface="Arial" panose="020B0604020202090204" pitchFamily="34" charset="0"/>
              </a:rPr>
              <a:t>COORDINACIÓN GENERAL DE TRANSPARENCIA Y ACCESO A LA INFORMACIÓN</a:t>
            </a:r>
          </a:p>
          <a:p>
            <a:pPr algn="ctr"/>
            <a:r>
              <a:rPr lang="es-MX" sz="1600" dirty="0">
                <a:latin typeface="Montserrat" panose="00000700000000000000" pitchFamily="2" charset="0"/>
                <a:cs typeface="Arial" panose="020B0604020202090204" pitchFamily="34" charset="0"/>
              </a:rPr>
              <a:t>DIRECCION:  AV. 16 DE SEPTIEMBRE No.95 ENTRE PLUTARCO ELIAS CALLES E </a:t>
            </a:r>
          </a:p>
          <a:p>
            <a:pPr algn="ctr"/>
            <a:r>
              <a:rPr lang="es-MX" sz="1600" dirty="0">
                <a:latin typeface="Montserrat" panose="00000700000000000000" pitchFamily="2" charset="0"/>
                <a:cs typeface="Arial" panose="020B0604020202090204" pitchFamily="34" charset="0"/>
              </a:rPr>
              <a:t>IGNACION ZARAGOZA</a:t>
            </a:r>
          </a:p>
          <a:p>
            <a:pPr algn="ctr"/>
            <a:r>
              <a:rPr lang="es-MX" sz="1600" dirty="0">
                <a:latin typeface="Montserrat" panose="00000700000000000000" pitchFamily="2" charset="0"/>
                <a:cs typeface="Arial" panose="020B0604020202090204" pitchFamily="34" charset="0"/>
              </a:rPr>
              <a:t>COLONIA: CENTRO C.P. 77090</a:t>
            </a:r>
          </a:p>
          <a:p>
            <a:pPr algn="ctr"/>
            <a:r>
              <a:rPr lang="es-MX" sz="1600" dirty="0">
                <a:latin typeface="Montserrat" panose="00000700000000000000" pitchFamily="2" charset="0"/>
                <a:cs typeface="Arial" panose="020B0604020202090204" pitchFamily="34" charset="0"/>
              </a:rPr>
              <a:t>CHETUMAL, QUINTANA ROO, MÉXICO</a:t>
            </a:r>
          </a:p>
          <a:p>
            <a:pPr algn="ctr"/>
            <a:r>
              <a:rPr lang="es-MX" sz="1600" dirty="0">
                <a:latin typeface="Montserrat" panose="00000700000000000000" pitchFamily="2" charset="0"/>
                <a:cs typeface="Arial" panose="020B0604020202090204" pitchFamily="34" charset="0"/>
              </a:rPr>
              <a:t>TEL.: (983) 129  3258</a:t>
            </a:r>
          </a:p>
          <a:p>
            <a:pPr algn="ctr"/>
            <a:r>
              <a:rPr lang="es-MX" sz="1600" dirty="0">
                <a:latin typeface="Montserrat" panose="00000700000000000000" pitchFamily="2" charset="0"/>
                <a:cs typeface="Arial" panose="020B0604020202090204" pitchFamily="34" charset="0"/>
              </a:rPr>
              <a:t>Página Web: transparencia.qroo.gob.mx</a:t>
            </a:r>
          </a:p>
          <a:p>
            <a:pPr algn="ctr"/>
            <a:endParaRPr lang="es-MX" sz="1600" b="1" dirty="0">
              <a:latin typeface="Arial" panose="020B0604020202090204" pitchFamily="34" charset="0"/>
              <a:cs typeface="Arial" panose="020B0604020202090204" pitchFamily="34" charset="0"/>
            </a:endParaRPr>
          </a:p>
          <a:p>
            <a:pPr algn="ctr"/>
            <a:endParaRPr lang="es-MX" sz="1600" b="1" dirty="0"/>
          </a:p>
        </p:txBody>
      </p:sp>
      <p:sp>
        <p:nvSpPr>
          <p:cNvPr id="3" name="3 CuadroTexto"/>
          <p:cNvSpPr txBox="1"/>
          <p:nvPr/>
        </p:nvSpPr>
        <p:spPr>
          <a:xfrm>
            <a:off x="4897755" y="1292860"/>
            <a:ext cx="5688965" cy="460375"/>
          </a:xfrm>
          <a:prstGeom prst="rect">
            <a:avLst/>
          </a:prstGeom>
          <a:noFill/>
        </p:spPr>
        <p:txBody>
          <a:bodyPr wrap="square" rtlCol="0">
            <a:spAutoFit/>
          </a:bodyPr>
          <a:lstStyle/>
          <a:p>
            <a:pPr algn="ctr"/>
            <a:r>
              <a:rPr lang="es-MX" sz="2400" b="1" dirty="0">
                <a:solidFill>
                  <a:srgbClr val="B38E5D"/>
                </a:solidFill>
                <a:latin typeface="Montserrat" panose="00000700000000000000" pitchFamily="2" charset="0"/>
              </a:rPr>
              <a:t>Protección de Datos Personales</a:t>
            </a:r>
            <a:endParaRPr lang="es-ES" sz="2400" b="1" dirty="0">
              <a:solidFill>
                <a:srgbClr val="B38E5D"/>
              </a:solidFill>
              <a:latin typeface="Montserrat" panose="00000700000000000000" pitchFamily="2" charset="0"/>
              <a:cs typeface="Arial" panose="020B0604020202090204" pitchFamily="34" charset="0"/>
            </a:endParaRPr>
          </a:p>
        </p:txBody>
      </p:sp>
      <p:sp>
        <p:nvSpPr>
          <p:cNvPr id="4" name="Título 3"/>
          <p:cNvSpPr>
            <a:spLocks noGrp="1"/>
          </p:cNvSpPr>
          <p:nvPr>
            <p:ph type="title"/>
          </p:nvPr>
        </p:nvSpPr>
        <p:spPr>
          <a:xfrm>
            <a:off x="3762499" y="881755"/>
            <a:ext cx="7772400" cy="779464"/>
          </a:xfrm>
        </p:spPr>
        <p:txBody>
          <a:bodyPr>
            <a:normAutofit fontScale="90000"/>
          </a:bodyPr>
          <a:lstStyle/>
          <a:p>
            <a:r>
              <a:rPr lang="es-MX" dirty="0">
                <a:cs typeface="Arial" panose="020B0604020202090204" pitchFamily="34" charset="0"/>
              </a:rPr>
              <a:t>MUCHAS GRACIAS POR SU ATENCIÓN</a:t>
            </a:r>
            <a:br>
              <a:rPr lang="es-MX" dirty="0">
                <a:cs typeface="Arial" panose="020B0604020202090204" pitchFamily="34" charset="0"/>
              </a:rPr>
            </a:br>
            <a:endParaRPr lang="es-MX"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3980" y="-420370"/>
            <a:ext cx="11597640" cy="4342765"/>
          </a:xfrm>
        </p:spPr>
        <p:txBody>
          <a:bodyPr>
            <a:noAutofit/>
          </a:bodyPr>
          <a:lstStyle/>
          <a:p>
            <a:pPr marL="0" indent="0" algn="ctr">
              <a:buNone/>
            </a:pPr>
            <a:endParaRPr lang="es-ES" b="1" dirty="0">
              <a:solidFill>
                <a:srgbClr val="80171B"/>
              </a:solidFill>
              <a:latin typeface="Montserrat" panose="00000700000000000000" pitchFamily="2" charset="0"/>
              <a:cs typeface="Montserrat" panose="00000700000000000000" pitchFamily="2" charset="0"/>
            </a:endParaRPr>
          </a:p>
          <a:p>
            <a:pPr marL="0" indent="0" algn="ctr">
              <a:buNone/>
            </a:pPr>
            <a:r>
              <a:rPr lang="es-ES" b="1" dirty="0">
                <a:solidFill>
                  <a:srgbClr val="80171B"/>
                </a:solidFill>
                <a:latin typeface="Montserrat" panose="00000700000000000000" pitchFamily="2" charset="0"/>
                <a:cs typeface="Montserrat" panose="00000700000000000000" pitchFamily="2" charset="0"/>
              </a:rPr>
              <a:t>¿Cuál es la información reservada y cuál es la información confidencial?</a:t>
            </a:r>
            <a:endParaRPr lang="es-ES" sz="2000" b="1" dirty="0">
              <a:latin typeface="Montserrat" panose="00000700000000000000" pitchFamily="2" charset="0"/>
              <a:cs typeface="Montserrat" panose="00000700000000000000" pitchFamily="2" charset="0"/>
            </a:endParaRPr>
          </a:p>
          <a:p>
            <a:r>
              <a:rPr lang="es-ES" sz="1600" b="1" u="sng" dirty="0">
                <a:solidFill>
                  <a:srgbClr val="B38E5D"/>
                </a:solidFill>
                <a:latin typeface="Montserrat" panose="00000700000000000000" pitchFamily="2" charset="0"/>
                <a:cs typeface="Montserrat" panose="00000700000000000000" pitchFamily="2" charset="0"/>
              </a:rPr>
              <a:t>Información reservada</a:t>
            </a:r>
          </a:p>
          <a:p>
            <a:r>
              <a:rPr lang="es-ES" sz="1600" dirty="0">
                <a:latin typeface="Montserrat" panose="00000700000000000000" pitchFamily="2" charset="0"/>
                <a:cs typeface="Montserrat" panose="00000700000000000000" pitchFamily="2" charset="0"/>
              </a:rPr>
              <a:t>Se trata de aquella información que </a:t>
            </a:r>
            <a:r>
              <a:rPr lang="es-ES" sz="1600" b="1" dirty="0">
                <a:latin typeface="Montserrat" panose="00000700000000000000" pitchFamily="2" charset="0"/>
                <a:cs typeface="Montserrat" panose="00000700000000000000" pitchFamily="2" charset="0"/>
              </a:rPr>
              <a:t>aun cuando es de naturaleza pública no puede difundirse</a:t>
            </a:r>
            <a:r>
              <a:rPr lang="es-ES" sz="1600" dirty="0">
                <a:latin typeface="Montserrat" panose="00000700000000000000" pitchFamily="2" charset="0"/>
                <a:cs typeface="Montserrat" panose="00000700000000000000" pitchFamily="2" charset="0"/>
              </a:rPr>
              <a:t>, ya que esto generaría un daño, por lo que es necesario acreditar, de manera fundada y motivada, la afectación que se causaría de ser revelada.</a:t>
            </a:r>
          </a:p>
          <a:p>
            <a:r>
              <a:rPr lang="es-ES" sz="1600" dirty="0">
                <a:latin typeface="Montserrat" panose="00000700000000000000" pitchFamily="2" charset="0"/>
                <a:cs typeface="Montserrat" panose="00000700000000000000" pitchFamily="2" charset="0"/>
              </a:rPr>
              <a:t>La reserva de la información </a:t>
            </a:r>
            <a:r>
              <a:rPr lang="es-ES" sz="1600" b="1" dirty="0">
                <a:latin typeface="Montserrat" panose="00000700000000000000" pitchFamily="2" charset="0"/>
                <a:cs typeface="Montserrat" panose="00000700000000000000" pitchFamily="2" charset="0"/>
              </a:rPr>
              <a:t>es excepcional y es temporal</a:t>
            </a:r>
            <a:r>
              <a:rPr lang="es-ES" sz="1600" dirty="0">
                <a:latin typeface="Montserrat" panose="00000700000000000000" pitchFamily="2" charset="0"/>
                <a:cs typeface="Montserrat" panose="00000700000000000000" pitchFamily="2" charset="0"/>
              </a:rPr>
              <a:t>, por lo que una vez concluido el plazo por el que se determinó la clasificación, la información vuelve a ser pública.</a:t>
            </a:r>
          </a:p>
          <a:p>
            <a:endParaRPr lang="es-ES" sz="1600" b="1" dirty="0">
              <a:latin typeface="Montserrat" panose="00000700000000000000" pitchFamily="2" charset="0"/>
              <a:cs typeface="Montserrat" panose="00000700000000000000" pitchFamily="2" charset="0"/>
            </a:endParaRPr>
          </a:p>
          <a:p>
            <a:r>
              <a:rPr lang="es-ES" sz="1600" b="1" u="sng" dirty="0">
                <a:solidFill>
                  <a:srgbClr val="B38E5D"/>
                </a:solidFill>
                <a:latin typeface="Montserrat" panose="00000700000000000000" pitchFamily="2" charset="0"/>
                <a:cs typeface="Montserrat" panose="00000700000000000000" pitchFamily="2" charset="0"/>
              </a:rPr>
              <a:t>Información confidencial</a:t>
            </a:r>
          </a:p>
          <a:p>
            <a:r>
              <a:rPr lang="es-ES" sz="1400" dirty="0">
                <a:latin typeface="Montserrat" panose="00000700000000000000" pitchFamily="2" charset="0"/>
                <a:cs typeface="Montserrat" panose="00000700000000000000" pitchFamily="2" charset="0"/>
              </a:rPr>
              <a:t>Es aquella información que contiene datos personales concernientes a una persona identificada</a:t>
            </a:r>
            <a:r>
              <a:rPr lang="es-ES" sz="1600" dirty="0">
                <a:latin typeface="Montserrat" panose="00000700000000000000" pitchFamily="2" charset="0"/>
                <a:cs typeface="Montserrat" panose="00000700000000000000" pitchFamily="2" charset="0"/>
              </a:rPr>
              <a:t> o </a:t>
            </a:r>
            <a:r>
              <a:rPr lang="es-ES" sz="1400" dirty="0">
                <a:latin typeface="Montserrat" panose="00000700000000000000" pitchFamily="2" charset="0"/>
                <a:cs typeface="Montserrat" panose="00000700000000000000" pitchFamily="2" charset="0"/>
              </a:rPr>
              <a:t>identificable, por lo que este tipo de información es siempre, en principio, confidencial.</a:t>
            </a:r>
          </a:p>
          <a:p>
            <a:r>
              <a:rPr lang="es-ES" sz="1400" dirty="0">
                <a:latin typeface="Montserrat" panose="00000700000000000000" pitchFamily="2" charset="0"/>
                <a:cs typeface="Montserrat" panose="00000700000000000000" pitchFamily="2" charset="0"/>
              </a:rPr>
              <a:t>La protección de este tipo de información debe de ser garantizada, </a:t>
            </a:r>
            <a:r>
              <a:rPr lang="es-ES" sz="1400" b="1" dirty="0">
                <a:latin typeface="Montserrat" panose="00000700000000000000" pitchFamily="2" charset="0"/>
                <a:cs typeface="Montserrat" panose="00000700000000000000" pitchFamily="2" charset="0"/>
              </a:rPr>
              <a:t>ya que no es solo una limitación al derecho de acceso a la información, sino que se trata también de un derecho fundamental</a:t>
            </a:r>
            <a:r>
              <a:rPr lang="es-ES" sz="1400" dirty="0">
                <a:latin typeface="Montserrat" panose="00000700000000000000" pitchFamily="2" charset="0"/>
                <a:cs typeface="Montserrat" panose="00000700000000000000" pitchFamily="2" charset="0"/>
              </a:rPr>
              <a:t>, el de la protección a los datos personales.</a:t>
            </a:r>
          </a:p>
          <a:p>
            <a:r>
              <a:rPr lang="es-ES" sz="1200" dirty="0">
                <a:latin typeface="Montserrat" panose="00000700000000000000" pitchFamily="2" charset="0"/>
                <a:cs typeface="Montserrat" panose="00000700000000000000" pitchFamily="2" charset="0"/>
              </a:rPr>
              <a:t>También, es información confidencial los secretos bancario, fiduciario, industrial, comercial, fiscal, bursátil y postal, cuya titularidad corresponda a particulares, sujetos de derecho internacional o a sujetos obligados cuando </a:t>
            </a:r>
            <a:r>
              <a:rPr lang="es-ES" sz="1200" b="1" dirty="0">
                <a:latin typeface="Montserrat" panose="00000700000000000000" pitchFamily="2" charset="0"/>
                <a:cs typeface="Montserrat" panose="00000700000000000000" pitchFamily="2" charset="0"/>
              </a:rPr>
              <a:t>no involucren el ejercicio de recursos públicos</a:t>
            </a:r>
            <a:r>
              <a:rPr lang="es-ES" sz="1200" dirty="0">
                <a:latin typeface="Montserrat" panose="00000700000000000000" pitchFamily="2" charset="0"/>
                <a:cs typeface="Montserrat" panose="00000700000000000000" pitchFamily="2" charset="0"/>
              </a:rPr>
              <a:t>.</a:t>
            </a:r>
            <a:endParaRPr lang="en-US" sz="1200" dirty="0">
              <a:latin typeface="Montserrat" panose="00000700000000000000" pitchFamily="2" charset="0"/>
              <a:cs typeface="Montserrat" panose="00000700000000000000" pitchFamily="2" charset="0"/>
            </a:endParaRPr>
          </a:p>
          <a:p>
            <a:endParaRPr lang="en-US" sz="1200" dirty="0">
              <a:latin typeface="Montserrat" panose="00000700000000000000" pitchFamily="2" charset="0"/>
              <a:cs typeface="Montserrat" panose="00000700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D86C95-3A61-37FF-9B1C-F27406DD9BD2}"/>
              </a:ext>
            </a:extLst>
          </p:cNvPr>
          <p:cNvSpPr>
            <a:spLocks noGrp="1"/>
          </p:cNvSpPr>
          <p:nvPr>
            <p:ph type="title"/>
          </p:nvPr>
        </p:nvSpPr>
        <p:spPr>
          <a:xfrm>
            <a:off x="838200" y="365125"/>
            <a:ext cx="10515600" cy="1036955"/>
          </a:xfrm>
        </p:spPr>
        <p:txBody>
          <a:bodyPr>
            <a:noAutofit/>
          </a:bodyPr>
          <a:lstStyle/>
          <a:p>
            <a:r>
              <a:rPr lang="es-MX" sz="2000" b="1" dirty="0">
                <a:solidFill>
                  <a:srgbClr val="A78E47"/>
                </a:solidFill>
                <a:latin typeface="Montserrat Black" panose="00000700000000000000" pitchFamily="2" charset="0"/>
                <a:ea typeface="+mn-ea"/>
                <a:cs typeface="+mn-cs"/>
              </a:rPr>
              <a:t>Artículo 115. Se considera información confidencial la que contiene datos personales concernientes a una persona física identificada o identificable</a:t>
            </a:r>
            <a:r>
              <a:rPr lang="es-MX" sz="2800" b="1" dirty="0"/>
              <a:t>.</a:t>
            </a:r>
          </a:p>
        </p:txBody>
      </p:sp>
      <p:sp>
        <p:nvSpPr>
          <p:cNvPr id="3" name="Marcador de contenido 2">
            <a:extLst>
              <a:ext uri="{FF2B5EF4-FFF2-40B4-BE49-F238E27FC236}">
                <a16:creationId xmlns:a16="http://schemas.microsoft.com/office/drawing/2014/main" id="{0DAAEA2D-FC8F-3A75-465D-29A118176177}"/>
              </a:ext>
            </a:extLst>
          </p:cNvPr>
          <p:cNvSpPr>
            <a:spLocks noGrp="1"/>
          </p:cNvSpPr>
          <p:nvPr>
            <p:ph idx="1"/>
          </p:nvPr>
        </p:nvSpPr>
        <p:spPr>
          <a:xfrm>
            <a:off x="838200" y="1508633"/>
            <a:ext cx="10515600" cy="4351338"/>
          </a:xfrm>
        </p:spPr>
        <p:txBody>
          <a:bodyPr>
            <a:normAutofit/>
          </a:bodyPr>
          <a:lstStyle/>
          <a:p>
            <a:pPr marL="0" indent="0" algn="just">
              <a:buNone/>
            </a:pPr>
            <a:r>
              <a:rPr lang="es-MX" sz="2400" b="1" dirty="0"/>
              <a:t>La información confidencial no estará sujeta a temporalidad alguna y sólo podrán tener acceso a ella los titulares de la misma, sus representantes y las personas servidoras públicas facultadas para ello.</a:t>
            </a:r>
          </a:p>
          <a:p>
            <a:pPr marL="0" indent="0">
              <a:buNone/>
            </a:pPr>
            <a:r>
              <a:rPr lang="es-MX" sz="2400" dirty="0"/>
              <a:t> Se considera como información confidencial de personas físicas o morales: </a:t>
            </a:r>
          </a:p>
          <a:p>
            <a:pPr marL="0" indent="0">
              <a:buNone/>
            </a:pPr>
            <a:r>
              <a:rPr lang="es-MX" sz="2400" b="1" dirty="0"/>
              <a:t>Los secretos bancario, fiduciario, industrial, comercial, fiscal, bursátil y postal, cuya titularidad corresponda a las personas particulares, sujetos de derecho internacional o a sujetos obligados </a:t>
            </a:r>
            <a:r>
              <a:rPr lang="es-MX" sz="2400" b="1" dirty="0">
                <a:solidFill>
                  <a:srgbClr val="C00000"/>
                </a:solidFill>
              </a:rPr>
              <a:t>cuando no involucren el ejercicio de recursos públicos. </a:t>
            </a:r>
          </a:p>
        </p:txBody>
      </p:sp>
    </p:spTree>
    <p:extLst>
      <p:ext uri="{BB962C8B-B14F-4D97-AF65-F5344CB8AC3E}">
        <p14:creationId xmlns:p14="http://schemas.microsoft.com/office/powerpoint/2010/main" val="952427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38200" y="-785"/>
            <a:ext cx="10515600" cy="779464"/>
          </a:xfrm>
        </p:spPr>
        <p:txBody>
          <a:bodyPr>
            <a:normAutofit/>
          </a:bodyPr>
          <a:lstStyle/>
          <a:p>
            <a:pPr algn="ctr"/>
            <a:r>
              <a:rPr lang="es-MX" sz="2800" b="1" dirty="0">
                <a:solidFill>
                  <a:srgbClr val="A78E47"/>
                </a:solidFill>
                <a:latin typeface="Montserrat Black" panose="00000700000000000000" pitchFamily="2" charset="0"/>
                <a:ea typeface="+mn-ea"/>
                <a:cs typeface="+mn-cs"/>
              </a:rPr>
              <a:t>Test de proporcionalidad </a:t>
            </a:r>
          </a:p>
        </p:txBody>
      </p:sp>
      <p:graphicFrame>
        <p:nvGraphicFramePr>
          <p:cNvPr id="5" name="Marcador de contenido 4"/>
          <p:cNvGraphicFramePr>
            <a:graphicFrameLocks noGrp="1"/>
          </p:cNvGraphicFramePr>
          <p:nvPr>
            <p:ph idx="1"/>
          </p:nvPr>
        </p:nvGraphicFramePr>
        <p:xfrm>
          <a:off x="838200" y="845571"/>
          <a:ext cx="10515600" cy="377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CuadroTexto"/>
          <p:cNvSpPr txBox="1"/>
          <p:nvPr/>
        </p:nvSpPr>
        <p:spPr>
          <a:xfrm>
            <a:off x="510429" y="4683314"/>
            <a:ext cx="5605670" cy="830997"/>
          </a:xfrm>
          <a:prstGeom prst="rect">
            <a:avLst/>
          </a:prstGeom>
          <a:noFill/>
        </p:spPr>
        <p:txBody>
          <a:bodyPr wrap="square" rtlCol="0">
            <a:spAutoFit/>
          </a:bodyPr>
          <a:lstStyle/>
          <a:p>
            <a:pPr algn="just"/>
            <a:r>
              <a:rPr lang="es-MX" sz="1200" b="1" dirty="0">
                <a:latin typeface="Montserrat" panose="00000700000000000000" pitchFamily="2" charset="0"/>
              </a:rPr>
              <a:t>Prueba de daño: Debe demostrarse un daño sustancial a intereses protegidos y que ese daño es mayor al interés público del acceso a la información; además de que la protección de esos intereses no pueda alcanzarse por un medio menos restrictivo.</a:t>
            </a:r>
          </a:p>
        </p:txBody>
      </p:sp>
      <p:pic>
        <p:nvPicPr>
          <p:cNvPr id="16386" name="Picture 2" descr="http://www.pcil.cl/en/files/2013/01/imagen-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4106" y="3919517"/>
            <a:ext cx="1043246" cy="6963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05410"/>
            <a:ext cx="10515600" cy="964565"/>
          </a:xfrm>
        </p:spPr>
        <p:txBody>
          <a:bodyPr>
            <a:normAutofit/>
          </a:bodyPr>
          <a:lstStyle/>
          <a:p>
            <a:pPr algn="ctr"/>
            <a:r>
              <a:rPr lang="es-ES" sz="2800" b="1" dirty="0">
                <a:solidFill>
                  <a:srgbClr val="A78E47"/>
                </a:solidFill>
                <a:latin typeface="Montserrat Black" panose="00000700000000000000" pitchFamily="2" charset="0"/>
                <a:ea typeface="+mn-ea"/>
                <a:cs typeface="+mn-cs"/>
              </a:rPr>
              <a:t>Reglas previas para la clasificación de la información</a:t>
            </a:r>
          </a:p>
        </p:txBody>
      </p:sp>
      <p:sp>
        <p:nvSpPr>
          <p:cNvPr id="3" name="Marcador de contenido 2"/>
          <p:cNvSpPr>
            <a:spLocks noGrp="1"/>
          </p:cNvSpPr>
          <p:nvPr>
            <p:ph idx="1"/>
          </p:nvPr>
        </p:nvSpPr>
        <p:spPr>
          <a:xfrm>
            <a:off x="838200" y="1070251"/>
            <a:ext cx="10515600" cy="3770652"/>
          </a:xfrm>
        </p:spPr>
        <p:txBody>
          <a:bodyPr>
            <a:normAutofit/>
          </a:bodyPr>
          <a:lstStyle/>
          <a:p>
            <a:r>
              <a:rPr lang="es-ES" sz="2000" b="1" dirty="0">
                <a:solidFill>
                  <a:schemeClr val="tx1"/>
                </a:solidFill>
                <a:latin typeface="Montserrat" panose="00000700000000000000" pitchFamily="2" charset="0"/>
                <a:cs typeface="Montserrat" panose="00000700000000000000" pitchFamily="2" charset="0"/>
              </a:rPr>
              <a:t>No</a:t>
            </a:r>
            <a:r>
              <a:rPr lang="es-ES" sz="2000" dirty="0">
                <a:solidFill>
                  <a:schemeClr val="tx1"/>
                </a:solidFill>
                <a:latin typeface="Montserrat" panose="00000700000000000000" pitchFamily="2" charset="0"/>
                <a:cs typeface="Montserrat" panose="00000700000000000000" pitchFamily="2" charset="0"/>
              </a:rPr>
              <a:t> se pueden emitir acuerdos de clasificación de carácter general ni particular.</a:t>
            </a:r>
          </a:p>
          <a:p>
            <a:r>
              <a:rPr lang="es-ES" sz="2000" b="1" dirty="0">
                <a:solidFill>
                  <a:schemeClr val="tx1"/>
                </a:solidFill>
                <a:latin typeface="Montserrat" panose="00000700000000000000" pitchFamily="2" charset="0"/>
                <a:cs typeface="Montserrat" panose="00000700000000000000" pitchFamily="2" charset="0"/>
              </a:rPr>
              <a:t>No</a:t>
            </a:r>
            <a:r>
              <a:rPr lang="es-ES" sz="2000" dirty="0">
                <a:solidFill>
                  <a:schemeClr val="tx1"/>
                </a:solidFill>
                <a:latin typeface="Montserrat" panose="00000700000000000000" pitchFamily="2" charset="0"/>
                <a:cs typeface="Montserrat" panose="00000700000000000000" pitchFamily="2" charset="0"/>
              </a:rPr>
              <a:t> se clasifica la información antes de que se genere.</a:t>
            </a:r>
          </a:p>
          <a:p>
            <a:r>
              <a:rPr lang="es-ES" sz="2000" b="1" dirty="0">
                <a:solidFill>
                  <a:schemeClr val="tx1"/>
                </a:solidFill>
                <a:latin typeface="Montserrat" panose="00000700000000000000" pitchFamily="2" charset="0"/>
                <a:cs typeface="Montserrat" panose="00000700000000000000" pitchFamily="2" charset="0"/>
              </a:rPr>
              <a:t>No</a:t>
            </a:r>
            <a:r>
              <a:rPr lang="es-ES" sz="2000" dirty="0">
                <a:solidFill>
                  <a:schemeClr val="tx1"/>
                </a:solidFill>
                <a:latin typeface="Montserrat" panose="00000700000000000000" pitchFamily="2" charset="0"/>
                <a:cs typeface="Montserrat" panose="00000700000000000000" pitchFamily="2" charset="0"/>
              </a:rPr>
              <a:t> se puede omitir la información de obligaciones de transparencia en versiones públicas.</a:t>
            </a:r>
          </a:p>
          <a:p>
            <a:pPr marL="0" indent="0">
              <a:buNone/>
            </a:pPr>
            <a:endParaRPr lang="es-ES" dirty="0">
              <a:solidFill>
                <a:schemeClr val="tx1"/>
              </a:solidFill>
            </a:endParaRPr>
          </a:p>
          <a:p>
            <a:pPr marL="0" indent="0">
              <a:buNone/>
            </a:pPr>
            <a:endParaRPr lang="en-US" dirty="0">
              <a:solidFill>
                <a:schemeClr val="tx1"/>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628" y="2769823"/>
            <a:ext cx="6165917" cy="183386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7040" y="92075"/>
            <a:ext cx="10906760" cy="1131570"/>
          </a:xfrm>
        </p:spPr>
        <p:txBody>
          <a:bodyPr>
            <a:noAutofit/>
          </a:bodyPr>
          <a:lstStyle/>
          <a:p>
            <a:r>
              <a:rPr lang="es-ES" sz="2800" b="1" dirty="0">
                <a:solidFill>
                  <a:srgbClr val="A78E47"/>
                </a:solidFill>
                <a:latin typeface="Montserrat Black" panose="00000700000000000000" pitchFamily="2" charset="0"/>
                <a:ea typeface="+mn-ea"/>
                <a:cs typeface="+mn-cs"/>
              </a:rPr>
              <a:t>CAUSALES DE RESERVA DE INFORMACIÓN</a:t>
            </a:r>
            <a:r>
              <a:rPr lang="es-ES" sz="1600" dirty="0">
                <a:latin typeface="Montserrat" panose="00000700000000000000" pitchFamily="2" charset="0"/>
                <a:cs typeface="Montserrat" panose="00000700000000000000" pitchFamily="2" charset="0"/>
              </a:rPr>
              <a:t/>
            </a:r>
            <a:br>
              <a:rPr lang="es-ES" sz="1600" dirty="0">
                <a:latin typeface="Montserrat" panose="00000700000000000000" pitchFamily="2" charset="0"/>
                <a:cs typeface="Montserrat" panose="00000700000000000000" pitchFamily="2" charset="0"/>
              </a:rPr>
            </a:br>
            <a:r>
              <a:rPr lang="es-ES" sz="1600" dirty="0">
                <a:latin typeface="Montserrat" panose="00000700000000000000" pitchFamily="2" charset="0"/>
                <a:cs typeface="Montserrat" panose="00000700000000000000" pitchFamily="2" charset="0"/>
              </a:rPr>
              <a:t/>
            </a:r>
            <a:br>
              <a:rPr lang="es-ES" sz="1600" dirty="0">
                <a:latin typeface="Montserrat" panose="00000700000000000000" pitchFamily="2" charset="0"/>
                <a:cs typeface="Montserrat" panose="00000700000000000000" pitchFamily="2" charset="0"/>
              </a:rPr>
            </a:br>
            <a:r>
              <a:rPr lang="es-ES" sz="1600" dirty="0">
                <a:solidFill>
                  <a:srgbClr val="B38E5D"/>
                </a:solidFill>
                <a:latin typeface="Montserrat" panose="00000700000000000000" pitchFamily="2" charset="0"/>
                <a:cs typeface="Montserrat" panose="00000700000000000000" pitchFamily="2" charset="0"/>
              </a:rPr>
              <a:t>El artículo 134 de la Ley de Transparencia, y Acceso a la Información Pública para el Estado de Quintana Roo, señala los supuestos (causales). Como información reservada podrá clasificarse aquella cuya publicación:</a:t>
            </a:r>
            <a:endParaRPr lang="en-US" sz="1600" dirty="0">
              <a:solidFill>
                <a:srgbClr val="B38E5D"/>
              </a:solidFill>
              <a:latin typeface="Montserrat" panose="00000700000000000000" pitchFamily="2" charset="0"/>
              <a:cs typeface="Montserrat" panose="00000700000000000000" pitchFamily="2" charset="0"/>
            </a:endParaRPr>
          </a:p>
        </p:txBody>
      </p:sp>
      <p:sp>
        <p:nvSpPr>
          <p:cNvPr id="3" name="Marcador de contenido 2"/>
          <p:cNvSpPr>
            <a:spLocks noGrp="1"/>
          </p:cNvSpPr>
          <p:nvPr>
            <p:ph idx="1"/>
          </p:nvPr>
        </p:nvSpPr>
        <p:spPr>
          <a:xfrm>
            <a:off x="356346" y="1255782"/>
            <a:ext cx="9038680" cy="3770652"/>
          </a:xfrm>
        </p:spPr>
        <p:txBody>
          <a:bodyPr>
            <a:normAutofit lnSpcReduction="10000"/>
          </a:bodyPr>
          <a:lstStyle/>
          <a:p>
            <a:pPr marL="0" indent="0">
              <a:buNone/>
            </a:pPr>
            <a:r>
              <a:rPr lang="es-ES" sz="1600" i="1" dirty="0">
                <a:solidFill>
                  <a:schemeClr val="tx1"/>
                </a:solidFill>
                <a:latin typeface="Montserrat" panose="00000700000000000000" pitchFamily="2" charset="0"/>
                <a:cs typeface="Montserrat" panose="00000700000000000000" pitchFamily="2" charset="0"/>
              </a:rPr>
              <a:t>La que contenga las </a:t>
            </a:r>
            <a:r>
              <a:rPr lang="es-ES" sz="1600" b="1" i="1" dirty="0">
                <a:solidFill>
                  <a:schemeClr val="tx1"/>
                </a:solidFill>
                <a:latin typeface="Montserrat" panose="00000700000000000000" pitchFamily="2" charset="0"/>
                <a:cs typeface="Montserrat" panose="00000700000000000000" pitchFamily="2" charset="0"/>
              </a:rPr>
              <a:t>opiniones, recomendaciones o puntos de vista</a:t>
            </a:r>
            <a:r>
              <a:rPr lang="es-ES" sz="1600" i="1" dirty="0">
                <a:solidFill>
                  <a:schemeClr val="tx1"/>
                </a:solidFill>
                <a:latin typeface="Montserrat" panose="00000700000000000000" pitchFamily="2" charset="0"/>
                <a:cs typeface="Montserrat" panose="00000700000000000000" pitchFamily="2" charset="0"/>
              </a:rPr>
              <a:t> que formen parte del </a:t>
            </a:r>
            <a:r>
              <a:rPr lang="es-ES" sz="1600" b="1" i="1" dirty="0">
                <a:solidFill>
                  <a:schemeClr val="tx1"/>
                </a:solidFill>
                <a:latin typeface="Montserrat" panose="00000700000000000000" pitchFamily="2" charset="0"/>
                <a:cs typeface="Montserrat" panose="00000700000000000000" pitchFamily="2" charset="0"/>
              </a:rPr>
              <a:t>proceso deliberativo</a:t>
            </a:r>
            <a:r>
              <a:rPr lang="es-ES" sz="1600" i="1" dirty="0">
                <a:solidFill>
                  <a:schemeClr val="tx1"/>
                </a:solidFill>
                <a:latin typeface="Montserrat" panose="00000700000000000000" pitchFamily="2" charset="0"/>
                <a:cs typeface="Montserrat" panose="00000700000000000000" pitchFamily="2" charset="0"/>
              </a:rPr>
              <a:t> de los servidores públicos, hasta en tanto no sea adoptada la decisión definitiva, la cual deberá estar documentada; Fracción VI</a:t>
            </a:r>
          </a:p>
          <a:p>
            <a:pPr marL="0" indent="0">
              <a:buNone/>
            </a:pPr>
            <a:endParaRPr lang="es-ES" sz="1600" i="1" dirty="0">
              <a:latin typeface="Montserrat" panose="00000700000000000000" pitchFamily="2" charset="0"/>
              <a:cs typeface="Montserrat" panose="00000700000000000000" pitchFamily="2" charset="0"/>
            </a:endParaRPr>
          </a:p>
          <a:p>
            <a:pPr marL="0" indent="0">
              <a:buNone/>
            </a:pPr>
            <a:r>
              <a:rPr lang="es-ES" sz="1600" dirty="0">
                <a:latin typeface="Montserrat" panose="00000700000000000000" pitchFamily="2" charset="0"/>
                <a:cs typeface="Montserrat" panose="00000700000000000000" pitchFamily="2" charset="0"/>
              </a:rPr>
              <a:t>Para tal efecto, el sujeto obligado deberá acreditar lo siguiente:</a:t>
            </a:r>
          </a:p>
          <a:p>
            <a:pPr marL="0" indent="0">
              <a:buNone/>
            </a:pPr>
            <a:endParaRPr lang="es-ES" sz="1600" dirty="0">
              <a:latin typeface="Montserrat" panose="00000700000000000000" pitchFamily="2" charset="0"/>
              <a:cs typeface="Montserrat" panose="00000700000000000000" pitchFamily="2" charset="0"/>
            </a:endParaRPr>
          </a:p>
          <a:p>
            <a:r>
              <a:rPr lang="es-ES" sz="1600" dirty="0">
                <a:solidFill>
                  <a:schemeClr val="tx1"/>
                </a:solidFill>
                <a:latin typeface="Montserrat" panose="00000700000000000000" pitchFamily="2" charset="0"/>
                <a:cs typeface="Montserrat" panose="00000700000000000000" pitchFamily="2" charset="0"/>
              </a:rPr>
              <a:t>Que exista un proceso deliberativo en curso, precisando la fecha de inicio;</a:t>
            </a:r>
          </a:p>
          <a:p>
            <a:r>
              <a:rPr lang="es-ES" sz="1600" dirty="0">
                <a:solidFill>
                  <a:schemeClr val="tx1"/>
                </a:solidFill>
                <a:latin typeface="Montserrat" panose="00000700000000000000" pitchFamily="2" charset="0"/>
                <a:cs typeface="Montserrat" panose="00000700000000000000" pitchFamily="2" charset="0"/>
              </a:rPr>
              <a:t>Que la información consista en opiniones, recomendaciones o puntos de vista de los servidores públicos que participan en el proceso deliberativo;</a:t>
            </a:r>
          </a:p>
          <a:p>
            <a:r>
              <a:rPr lang="es-ES" sz="1600" dirty="0">
                <a:solidFill>
                  <a:schemeClr val="tx1"/>
                </a:solidFill>
                <a:latin typeface="Montserrat" panose="00000700000000000000" pitchFamily="2" charset="0"/>
                <a:cs typeface="Montserrat" panose="00000700000000000000" pitchFamily="2" charset="0"/>
              </a:rPr>
              <a:t>Que la información se encuentre relacionada, de manera directa, con el proceso deliberativo, y</a:t>
            </a:r>
          </a:p>
          <a:p>
            <a:r>
              <a:rPr lang="es-ES" sz="1600" dirty="0">
                <a:solidFill>
                  <a:schemeClr val="tx1"/>
                </a:solidFill>
                <a:latin typeface="Montserrat" panose="00000700000000000000" pitchFamily="2" charset="0"/>
                <a:cs typeface="Montserrat" panose="00000700000000000000" pitchFamily="2" charset="0"/>
              </a:rPr>
              <a:t>Que con su difusión se pueda llegar a interrumpir, menoscabar o inhibir el diseño, negociación, determinación o implementación de los asuntos sometidos a deliberación</a:t>
            </a:r>
          </a:p>
          <a:p>
            <a:endParaRPr lang="en-US" sz="1600" dirty="0">
              <a:latin typeface="Montserrat" panose="00000700000000000000" pitchFamily="2" charset="0"/>
              <a:cs typeface="Montserrat" panose="00000700000000000000" pitchFamily="2" charset="0"/>
            </a:endParaRPr>
          </a:p>
        </p:txBody>
      </p:sp>
      <p:pic>
        <p:nvPicPr>
          <p:cNvPr id="4" name="Imagen 3" descr="qr-code (6)"/>
          <p:cNvPicPr>
            <a:picLocks noChangeAspect="1"/>
          </p:cNvPicPr>
          <p:nvPr/>
        </p:nvPicPr>
        <p:blipFill>
          <a:blip r:embed="rId2"/>
          <a:stretch>
            <a:fillRect/>
          </a:stretch>
        </p:blipFill>
        <p:spPr>
          <a:xfrm>
            <a:off x="10180320" y="1443990"/>
            <a:ext cx="1743710" cy="1743710"/>
          </a:xfrm>
          <a:prstGeom prst="rect">
            <a:avLst/>
          </a:prstGeom>
        </p:spPr>
      </p:pic>
      <p:sp>
        <p:nvSpPr>
          <p:cNvPr id="5" name="Cuadro de texto 4"/>
          <p:cNvSpPr txBox="1"/>
          <p:nvPr/>
        </p:nvSpPr>
        <p:spPr>
          <a:xfrm>
            <a:off x="9757410" y="3187700"/>
            <a:ext cx="2254250" cy="786130"/>
          </a:xfrm>
          <a:prstGeom prst="rect">
            <a:avLst/>
          </a:prstGeom>
          <a:noFill/>
        </p:spPr>
        <p:txBody>
          <a:bodyPr wrap="square" rtlCol="0" anchor="t">
            <a:noAutofit/>
          </a:bodyPr>
          <a:lstStyle/>
          <a:p>
            <a:pPr algn="just"/>
            <a:endParaRPr lang="es-MX" sz="800" b="1" dirty="0">
              <a:solidFill>
                <a:srgbClr val="FF0000"/>
              </a:solidFill>
              <a:latin typeface="Montserrat" panose="00000700000000000000" pitchFamily="2" charset="0"/>
            </a:endParaRPr>
          </a:p>
          <a:p>
            <a:r>
              <a:rPr lang="en-US" altLang="es-MX" sz="900" b="1" dirty="0">
                <a:solidFill>
                  <a:srgbClr val="C00000"/>
                </a:solidFill>
                <a:latin typeface="Montserrat" panose="00000700000000000000" pitchFamily="2" charset="0"/>
                <a:sym typeface="+mn-ea"/>
              </a:rPr>
              <a:t>https://documentos.congresoqroo.gob.mx/leyes/L169-XVIII-20241009-L1820241009012-ley-de-transparencia-y-acceso.pdf</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0F68BF-F755-817B-F11D-30274DA75B26}"/>
              </a:ext>
            </a:extLst>
          </p:cNvPr>
          <p:cNvSpPr>
            <a:spLocks noGrp="1"/>
          </p:cNvSpPr>
          <p:nvPr>
            <p:ph type="title"/>
          </p:nvPr>
        </p:nvSpPr>
        <p:spPr>
          <a:xfrm>
            <a:off x="728472" y="157861"/>
            <a:ext cx="10515600" cy="451739"/>
          </a:xfrm>
        </p:spPr>
        <p:txBody>
          <a:bodyPr>
            <a:normAutofit fontScale="90000"/>
          </a:bodyPr>
          <a:lstStyle/>
          <a:p>
            <a:r>
              <a:rPr lang="es-MX" sz="2800" b="1" dirty="0">
                <a:solidFill>
                  <a:srgbClr val="A78E47"/>
                </a:solidFill>
                <a:latin typeface="Montserrat Black" panose="00000700000000000000" pitchFamily="2" charset="0"/>
                <a:ea typeface="+mn-ea"/>
                <a:cs typeface="+mn-cs"/>
              </a:rPr>
              <a:t>Artículo 112 de la Ley General de Transparencia…</a:t>
            </a:r>
          </a:p>
        </p:txBody>
      </p:sp>
      <p:sp>
        <p:nvSpPr>
          <p:cNvPr id="3" name="Marcador de contenido 2">
            <a:extLst>
              <a:ext uri="{FF2B5EF4-FFF2-40B4-BE49-F238E27FC236}">
                <a16:creationId xmlns:a16="http://schemas.microsoft.com/office/drawing/2014/main" id="{10593CB5-0E20-4529-EE7F-58FD1AFB617C}"/>
              </a:ext>
            </a:extLst>
          </p:cNvPr>
          <p:cNvSpPr>
            <a:spLocks noGrp="1"/>
          </p:cNvSpPr>
          <p:nvPr>
            <p:ph idx="1"/>
          </p:nvPr>
        </p:nvSpPr>
        <p:spPr>
          <a:xfrm>
            <a:off x="728472" y="829056"/>
            <a:ext cx="10515600" cy="4619562"/>
          </a:xfrm>
        </p:spPr>
        <p:txBody>
          <a:bodyPr>
            <a:normAutofit fontScale="47500" lnSpcReduction="20000"/>
          </a:bodyPr>
          <a:lstStyle/>
          <a:p>
            <a:pPr marL="514350" indent="-514350">
              <a:buAutoNum type="arabicPeriod"/>
            </a:pPr>
            <a:r>
              <a:rPr lang="es-MX" b="1" dirty="0"/>
              <a:t>Comprometa la seguridad nacional, la seguridad pública, la defensa nacional o la paz social; </a:t>
            </a:r>
          </a:p>
          <a:p>
            <a:pPr marL="514350" indent="-514350">
              <a:buAutoNum type="arabicPeriod"/>
            </a:pPr>
            <a:r>
              <a:rPr lang="es-MX" b="1" dirty="0"/>
              <a:t>Pueda menoscabar la conducción de las negociaciones y relaciones internacionales; </a:t>
            </a:r>
          </a:p>
          <a:p>
            <a:pPr marL="514350" indent="-514350">
              <a:buAutoNum type="arabicPeriod"/>
            </a:pPr>
            <a:r>
              <a:rPr lang="es-MX" b="1" dirty="0"/>
              <a:t>Se entregue al Estado mexicano expresamente con ese carácter o el de confidencial por otro u otros sujetos de derecho internacional, excepto cuando se trate de violaciones graves de derechos humanos o delitos de lesa humanidad </a:t>
            </a:r>
          </a:p>
          <a:p>
            <a:pPr marL="514350" indent="-514350">
              <a:buAutoNum type="arabicPeriod"/>
            </a:pPr>
            <a:r>
              <a:rPr lang="es-MX" b="1" dirty="0"/>
              <a:t> Pueda afectar la efectividad de las medidas adoptadas en relación con las políticas en materia monetaria, cambiaria o del sistema financiero del país; pueda poner en riesgo la estabilidad de las instituciones financieras susceptibles de ser consideradas de riesgo sistémico o del sistema financiero del país, </a:t>
            </a:r>
          </a:p>
          <a:p>
            <a:pPr marL="514350" indent="-514350">
              <a:buAutoNum type="arabicPeriod"/>
            </a:pPr>
            <a:r>
              <a:rPr lang="es-MX" b="1" dirty="0"/>
              <a:t>Pueda comprometer la seguridad en la provisión de moneda nacional al país, </a:t>
            </a:r>
          </a:p>
          <a:p>
            <a:pPr marL="514350" indent="-514350">
              <a:buAutoNum type="arabicPeriod"/>
            </a:pPr>
            <a:r>
              <a:rPr lang="es-MX" b="1" dirty="0"/>
              <a:t>Pueda poner en riesgo la vida, seguridad o salud de una persona física; </a:t>
            </a:r>
          </a:p>
          <a:p>
            <a:pPr marL="514350" indent="-514350">
              <a:buAutoNum type="arabicPeriod"/>
            </a:pPr>
            <a:r>
              <a:rPr lang="es-MX" b="1" dirty="0"/>
              <a:t>Obstruya las actividades de verificación, inspección y auditoría relativas al cumplimiento de las leyes o afecte la recaudación de contribuciones; </a:t>
            </a:r>
          </a:p>
          <a:p>
            <a:pPr marL="514350" indent="-514350">
              <a:buAutoNum type="arabicPeriod"/>
            </a:pPr>
            <a:r>
              <a:rPr lang="es-MX" b="1" dirty="0"/>
              <a:t>Pueda causar daño u obstruya la prevención o persecución de los delitos, altere el proceso de investigación de las carpetas de investigación, afecte o vulnere la conducción o los derechos del debido proceso en tanto no hayan quedado firmes o afecte la administración de justicia o la seguridad de una persona denunciante, querellante o testigo, así como sus familias, </a:t>
            </a:r>
          </a:p>
          <a:p>
            <a:pPr marL="514350" indent="-514350">
              <a:buAutoNum type="arabicPeriod"/>
            </a:pPr>
            <a:r>
              <a:rPr lang="es-MX" b="1" dirty="0"/>
              <a:t>Obstruya los procedimientos para fincar responsabilidad a las personas servidoras públicas, en tanto la resolución administrativa no haya causado estado; </a:t>
            </a:r>
          </a:p>
          <a:p>
            <a:pPr marL="514350" indent="-514350">
              <a:buAutoNum type="arabicPeriod"/>
            </a:pPr>
            <a:r>
              <a:rPr lang="es-MX" b="1" dirty="0"/>
              <a:t>Afecte los derechos del debido proceso;</a:t>
            </a:r>
          </a:p>
          <a:p>
            <a:pPr marL="514350" indent="-514350">
              <a:buAutoNum type="arabicPeriod"/>
            </a:pPr>
            <a:endParaRPr lang="es-MX" b="1" dirty="0"/>
          </a:p>
          <a:p>
            <a:pPr marL="0" indent="0">
              <a:buNone/>
            </a:pPr>
            <a:r>
              <a:rPr lang="es-MX" dirty="0"/>
              <a:t>17. Las que por disposición expresa de una ley tengan tal carácter, siempre que sean acordes con las bases, principios y disposiciones establecidos en esta Ley</a:t>
            </a:r>
            <a:endParaRPr lang="es-MX" b="1" dirty="0"/>
          </a:p>
        </p:txBody>
      </p:sp>
    </p:spTree>
    <p:extLst>
      <p:ext uri="{BB962C8B-B14F-4D97-AF65-F5344CB8AC3E}">
        <p14:creationId xmlns:p14="http://schemas.microsoft.com/office/powerpoint/2010/main" val="1618846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3614" y="407642"/>
            <a:ext cx="10515600" cy="4866723"/>
          </a:xfrm>
        </p:spPr>
        <p:txBody>
          <a:bodyPr>
            <a:noAutofit/>
          </a:bodyPr>
          <a:lstStyle/>
          <a:p>
            <a:pPr marL="0" indent="0" algn="just">
              <a:buNone/>
            </a:pPr>
            <a:r>
              <a:rPr lang="es-ES" sz="1600" dirty="0">
                <a:latin typeface="Montserrat" panose="00000700000000000000" pitchFamily="2" charset="0"/>
                <a:cs typeface="Montserrat" panose="00000700000000000000" pitchFamily="2" charset="0"/>
              </a:rPr>
              <a:t>De esta manera, la </a:t>
            </a:r>
            <a:r>
              <a:rPr lang="es-ES" sz="1600" b="1" dirty="0">
                <a:latin typeface="Montserrat" panose="00000700000000000000" pitchFamily="2" charset="0"/>
                <a:cs typeface="Montserrat" panose="00000700000000000000" pitchFamily="2" charset="0"/>
              </a:rPr>
              <a:t>prueba de daño</a:t>
            </a:r>
            <a:r>
              <a:rPr lang="es-ES" sz="1600" dirty="0">
                <a:latin typeface="Montserrat" panose="00000700000000000000" pitchFamily="2" charset="0"/>
                <a:cs typeface="Montserrat" panose="00000700000000000000" pitchFamily="2" charset="0"/>
              </a:rPr>
              <a:t> se define </a:t>
            </a:r>
            <a:r>
              <a:rPr lang="es-ES" sz="1600" u="sng" dirty="0">
                <a:latin typeface="Montserrat" panose="00000700000000000000" pitchFamily="2" charset="0"/>
                <a:cs typeface="Montserrat" panose="00000700000000000000" pitchFamily="2" charset="0"/>
              </a:rPr>
              <a:t>como la argumentación fundada y motivada que deben realizar los sujetos obligados</a:t>
            </a:r>
            <a:r>
              <a:rPr lang="es-ES" sz="1600" dirty="0">
                <a:latin typeface="Montserrat" panose="00000700000000000000" pitchFamily="2" charset="0"/>
                <a:cs typeface="Montserrat" panose="00000700000000000000" pitchFamily="2" charset="0"/>
              </a:rPr>
              <a:t> </a:t>
            </a:r>
            <a:r>
              <a:rPr lang="es-ES" sz="1600" b="1" dirty="0">
                <a:latin typeface="Montserrat" panose="00000700000000000000" pitchFamily="2" charset="0"/>
                <a:cs typeface="Montserrat" panose="00000700000000000000" pitchFamily="2" charset="0"/>
              </a:rPr>
              <a:t>tendiente a acreditar que la divulgación de información lesiona el interés jurídicamente protegido por la normativa aplicable y que el daño que puede producirse con la publicidad de la información es mayor que el interés de conocerla</a:t>
            </a:r>
            <a:r>
              <a:rPr lang="es-ES" sz="1600" dirty="0">
                <a:latin typeface="Montserrat" panose="00000700000000000000" pitchFamily="2" charset="0"/>
                <a:cs typeface="Montserrat" panose="00000700000000000000" pitchFamily="2" charset="0"/>
              </a:rPr>
              <a:t>.</a:t>
            </a:r>
          </a:p>
          <a:p>
            <a:pPr marL="0" indent="0" algn="just">
              <a:buNone/>
            </a:pPr>
            <a:endParaRPr lang="es-ES" sz="1600" dirty="0">
              <a:latin typeface="Montserrat" panose="00000700000000000000" pitchFamily="2" charset="0"/>
              <a:cs typeface="Montserrat" panose="00000700000000000000" pitchFamily="2" charset="0"/>
            </a:endParaRPr>
          </a:p>
          <a:p>
            <a:pPr marL="0" indent="0" algn="just">
              <a:buNone/>
            </a:pPr>
            <a:r>
              <a:rPr lang="es-ES" sz="1600" dirty="0">
                <a:latin typeface="Montserrat" panose="00000700000000000000" pitchFamily="2" charset="0"/>
                <a:cs typeface="Montserrat" panose="00000700000000000000" pitchFamily="2" charset="0"/>
              </a:rPr>
              <a:t>Para la aplicación de la prueba de daño, los sujetos obligados atenderán lo siguiente:</a:t>
            </a:r>
          </a:p>
          <a:p>
            <a:pPr algn="just"/>
            <a:endParaRPr lang="en-US" sz="1600" dirty="0">
              <a:latin typeface="Montserrat" panose="00000700000000000000" pitchFamily="2" charset="0"/>
              <a:cs typeface="Montserrat" panose="00000700000000000000" pitchFamily="2" charset="0"/>
            </a:endParaRPr>
          </a:p>
        </p:txBody>
      </p:sp>
      <p:sp>
        <p:nvSpPr>
          <p:cNvPr id="4" name="Rectángulo 3"/>
          <p:cNvSpPr/>
          <p:nvPr/>
        </p:nvSpPr>
        <p:spPr>
          <a:xfrm>
            <a:off x="693614" y="2256228"/>
            <a:ext cx="10515600" cy="584775"/>
          </a:xfrm>
          <a:prstGeom prst="rect">
            <a:avLst/>
          </a:prstGeom>
        </p:spPr>
        <p:txBody>
          <a:bodyPr wrap="square">
            <a:spAutoFit/>
          </a:bodyPr>
          <a:lstStyle/>
          <a:p>
            <a:pPr algn="just"/>
            <a:r>
              <a:rPr lang="es-ES" sz="1600" b="1" dirty="0">
                <a:solidFill>
                  <a:srgbClr val="B38E5D"/>
                </a:solidFill>
                <a:latin typeface="Montserrat" panose="00000700000000000000" pitchFamily="2" charset="0"/>
              </a:rPr>
              <a:t>Paso 1:</a:t>
            </a:r>
            <a:r>
              <a:rPr lang="es-ES" sz="1600" b="1" dirty="0">
                <a:latin typeface="Montserrat" panose="00000700000000000000" pitchFamily="2" charset="0"/>
              </a:rPr>
              <a:t> </a:t>
            </a:r>
            <a:r>
              <a:rPr lang="es-ES" sz="1600" dirty="0">
                <a:latin typeface="Montserrat" panose="00000700000000000000" pitchFamily="2" charset="0"/>
              </a:rPr>
              <a:t>Citar artículo y fracción de la </a:t>
            </a:r>
            <a:r>
              <a:rPr lang="es-ES" sz="1600" b="1" dirty="0">
                <a:latin typeface="Montserrat" panose="00000700000000000000" pitchFamily="2" charset="0"/>
              </a:rPr>
              <a:t>Ley General</a:t>
            </a:r>
            <a:r>
              <a:rPr lang="es-ES" sz="1600" dirty="0">
                <a:latin typeface="Montserrat" panose="00000700000000000000" pitchFamily="2" charset="0"/>
              </a:rPr>
              <a:t>, </a:t>
            </a:r>
            <a:r>
              <a:rPr lang="es-ES" sz="1600" b="1" dirty="0">
                <a:latin typeface="Montserrat" panose="00000700000000000000" pitchFamily="2" charset="0"/>
              </a:rPr>
              <a:t>Ley Federal</a:t>
            </a:r>
            <a:r>
              <a:rPr lang="es-ES" sz="1600" dirty="0">
                <a:latin typeface="Montserrat" panose="00000700000000000000" pitchFamily="2" charset="0"/>
              </a:rPr>
              <a:t> y </a:t>
            </a:r>
            <a:r>
              <a:rPr lang="es-ES" sz="1600" b="1" dirty="0">
                <a:latin typeface="Montserrat" panose="00000700000000000000" pitchFamily="2" charset="0"/>
              </a:rPr>
              <a:t>Lineamiento de Clasificación</a:t>
            </a:r>
            <a:r>
              <a:rPr lang="es-ES" sz="1600" dirty="0">
                <a:latin typeface="Montserrat" panose="00000700000000000000" pitchFamily="2" charset="0"/>
              </a:rPr>
              <a:t>, que resulte aplicable.</a:t>
            </a:r>
          </a:p>
        </p:txBody>
      </p:sp>
      <p:sp>
        <p:nvSpPr>
          <p:cNvPr id="5" name="Rectángulo 4"/>
          <p:cNvSpPr/>
          <p:nvPr/>
        </p:nvSpPr>
        <p:spPr>
          <a:xfrm>
            <a:off x="693614" y="2980466"/>
            <a:ext cx="10515600" cy="830997"/>
          </a:xfrm>
          <a:prstGeom prst="rect">
            <a:avLst/>
          </a:prstGeom>
        </p:spPr>
        <p:txBody>
          <a:bodyPr wrap="square">
            <a:spAutoFit/>
          </a:bodyPr>
          <a:lstStyle/>
          <a:p>
            <a:pPr algn="just"/>
            <a:r>
              <a:rPr lang="es-ES" sz="1600" b="1" dirty="0">
                <a:solidFill>
                  <a:srgbClr val="B38E5D"/>
                </a:solidFill>
                <a:latin typeface="Montserrat" panose="00000700000000000000" pitchFamily="2" charset="0"/>
              </a:rPr>
              <a:t>Paso 2: </a:t>
            </a:r>
            <a:r>
              <a:rPr lang="es-ES" sz="1600" dirty="0">
                <a:latin typeface="Montserrat" panose="00000700000000000000" pitchFamily="2" charset="0"/>
              </a:rPr>
              <a:t>Mediante la ponderación de los intereses en conflicto, los sujetos obligados deberán demostrar que la publicidad de la información solicitada generaría un riesgo de perjuicio y, por lo tanto, tendrán que acreditar que este último rebasa el interés público protegido por la reserva;</a:t>
            </a:r>
          </a:p>
        </p:txBody>
      </p:sp>
      <p:sp>
        <p:nvSpPr>
          <p:cNvPr id="6" name="Rectángulo 5"/>
          <p:cNvSpPr/>
          <p:nvPr/>
        </p:nvSpPr>
        <p:spPr>
          <a:xfrm>
            <a:off x="693613" y="4128787"/>
            <a:ext cx="10515601" cy="584775"/>
          </a:xfrm>
          <a:prstGeom prst="rect">
            <a:avLst/>
          </a:prstGeom>
        </p:spPr>
        <p:txBody>
          <a:bodyPr wrap="square">
            <a:spAutoFit/>
          </a:bodyPr>
          <a:lstStyle/>
          <a:p>
            <a:pPr algn="just"/>
            <a:r>
              <a:rPr lang="es-ES" sz="1600" b="1" dirty="0">
                <a:solidFill>
                  <a:srgbClr val="B38E5D"/>
                </a:solidFill>
                <a:latin typeface="Montserrat" panose="00000700000000000000" pitchFamily="2" charset="0"/>
              </a:rPr>
              <a:t>Paso 3: </a:t>
            </a:r>
            <a:r>
              <a:rPr lang="es-ES" sz="1600" dirty="0">
                <a:latin typeface="Montserrat" panose="00000700000000000000" pitchFamily="2" charset="0"/>
              </a:rPr>
              <a:t>Se debe de acreditar el nexo causal entre la difusión de la información y la afectación del interés jurídico tutelado de que se trate;</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2341</Words>
  <Application>Microsoft Office PowerPoint</Application>
  <PresentationFormat>Panorámica</PresentationFormat>
  <Paragraphs>272</Paragraphs>
  <Slides>26</Slides>
  <Notes>0</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26</vt:i4>
      </vt:variant>
    </vt:vector>
  </HeadingPairs>
  <TitlesOfParts>
    <vt:vector size="37" baseType="lpstr">
      <vt:lpstr>Arial</vt:lpstr>
      <vt:lpstr>Arial Narrow</vt:lpstr>
      <vt:lpstr>Calibri</vt:lpstr>
      <vt:lpstr>Calibri Light</vt:lpstr>
      <vt:lpstr>Futura Bk BT</vt:lpstr>
      <vt:lpstr>Montserrat</vt:lpstr>
      <vt:lpstr>Montserrat Black</vt:lpstr>
      <vt:lpstr>Montserrat Regular</vt:lpstr>
      <vt:lpstr>Wingdings</vt:lpstr>
      <vt:lpstr>Tema de Office</vt:lpstr>
      <vt:lpstr>1_Tema de Office</vt:lpstr>
      <vt:lpstr>SECRETARÍA ANTICORRUPCIÓN Y BUEN GOBIERNO</vt:lpstr>
      <vt:lpstr>Puntos clave de la reforma 2025 </vt:lpstr>
      <vt:lpstr>Presentación de PowerPoint</vt:lpstr>
      <vt:lpstr>Artículo 115. Se considera información confidencial la que contiene datos personales concernientes a una persona física identificada o identificable.</vt:lpstr>
      <vt:lpstr>Test de proporcionalidad </vt:lpstr>
      <vt:lpstr>Reglas previas para la clasificación de la información</vt:lpstr>
      <vt:lpstr>CAUSALES DE RESERVA DE INFORMACIÓN  El artículo 134 de la Ley de Transparencia, y Acceso a la Información Pública para el Estado de Quintana Roo, señala los supuestos (causales). Como información reservada podrá clasificarse aquella cuya publicación:</vt:lpstr>
      <vt:lpstr>Artículo 112 de la Ley General de Transparencia…</vt:lpstr>
      <vt:lpstr>Presentación de PowerPoint</vt:lpstr>
      <vt:lpstr>Presentación de PowerPoint</vt:lpstr>
      <vt:lpstr>Ejercicio </vt:lpstr>
      <vt:lpstr>Procedimiento para realizar la reserva de información</vt:lpstr>
      <vt:lpstr>1. Periodo de reserva Art. 124 de la Ley de Transparencia, Acceso a la Información Pública del Estado de Quintana Roo.</vt:lpstr>
      <vt:lpstr>ÍNDICE DE EXPEDIENTES CLASIFICADOS</vt:lpstr>
      <vt:lpstr>DE LA ELABORACIÓN DE VERSIONES PÚBLICAS DE LA INFORMACIÓN CONTENIDA EN LAS OBLIGACIONES DE TRANSPARENCIA, EN CASOS DE EXCEPCIÓN </vt:lpstr>
      <vt:lpstr>Presentación de PowerPoint</vt:lpstr>
      <vt:lpstr>Sobre la información entregada por los particulares a los sujetos obligados con carácter de confidencial</vt:lpstr>
      <vt:lpstr>No es necesario el consentimiento de los titulares para permitir el acceso a su información confidencial</vt:lpstr>
      <vt:lpstr>Presentación de PowerPoint</vt:lpstr>
      <vt:lpstr>Presentación de PowerPoint</vt:lpstr>
      <vt:lpstr>Presentación de PowerPoint</vt:lpstr>
      <vt:lpstr>Presentación de PowerPoint</vt:lpstr>
      <vt:lpstr>Presentación de PowerPoint</vt:lpstr>
      <vt:lpstr>Presentación de PowerPoint</vt:lpstr>
      <vt:lpstr>Reflexión Final</vt:lpstr>
      <vt:lpstr>MUCHAS GRACIAS POR SU ATENCIÓN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CGTAI</cp:lastModifiedBy>
  <cp:revision>22</cp:revision>
  <dcterms:created xsi:type="dcterms:W3CDTF">2025-06-26T19:30:32Z</dcterms:created>
  <dcterms:modified xsi:type="dcterms:W3CDTF">2025-10-28T18:58:45Z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D6EEC79DA7BBE4A8D79F5D68E0D2C903_43</vt:lpwstr>
  </property>
  <property fmtid="{D5CDD505-2E9C-101B-9397-08002B2CF9AE}" pid="3" name="KSOProductBuildVer">
    <vt:lpwstr>3082-6.15.0.8733</vt:lpwstr>
  </property>
</Properties>
</file>