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79" r:id="rId5"/>
    <p:sldId id="261" r:id="rId6"/>
    <p:sldId id="281" r:id="rId7"/>
    <p:sldId id="262" r:id="rId8"/>
    <p:sldId id="263" r:id="rId9"/>
    <p:sldId id="264" r:id="rId10"/>
    <p:sldId id="265" r:id="rId11"/>
    <p:sldId id="266" r:id="rId12"/>
    <p:sldId id="282" r:id="rId13"/>
    <p:sldId id="267" r:id="rId14"/>
    <p:sldId id="268" r:id="rId15"/>
    <p:sldId id="283" r:id="rId16"/>
    <p:sldId id="269" r:id="rId17"/>
    <p:sldId id="270" r:id="rId18"/>
    <p:sldId id="271" r:id="rId19"/>
    <p:sldId id="272" r:id="rId20"/>
    <p:sldId id="303" r:id="rId21"/>
    <p:sldId id="304" r:id="rId22"/>
    <p:sldId id="273" r:id="rId23"/>
    <p:sldId id="274" r:id="rId24"/>
    <p:sldId id="275"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68" d="100"/>
          <a:sy n="68" d="100"/>
        </p:scale>
        <p:origin x="8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CB0CBB-4250-4CA6-9FFC-6D6830E0C59E}" type="doc">
      <dgm:prSet loTypeId="urn:microsoft.com/office/officeart/2005/8/layout/cycle3#1" loCatId="cycle" qsTypeId="urn:microsoft.com/office/officeart/2005/8/quickstyle/3d5#1" qsCatId="3D" csTypeId="urn:microsoft.com/office/officeart/2005/8/colors/colorful2#1" csCatId="colorful" phldr="1"/>
      <dgm:spPr/>
      <dgm:t>
        <a:bodyPr/>
        <a:lstStyle/>
        <a:p>
          <a:endParaRPr lang="es-MX"/>
        </a:p>
      </dgm:t>
    </dgm:pt>
    <dgm:pt modelId="{3B36FA24-9820-44C9-B626-B117B36ADDBB}">
      <dgm:prSet phldrT="[Texto]"/>
      <dgm:spPr/>
      <dgm:t>
        <a:bodyPr/>
        <a:lstStyle/>
        <a:p>
          <a:r>
            <a:rPr lang="es-MX"/>
            <a:t>Corrupción</a:t>
          </a:r>
        </a:p>
      </dgm:t>
    </dgm:pt>
    <dgm:pt modelId="{2DCC7D6C-54CC-4754-AB29-E70635F4AD84}" type="parTrans" cxnId="{0FC343D3-8786-4EF3-AFB3-9E0EC87EFE76}">
      <dgm:prSet/>
      <dgm:spPr/>
      <dgm:t>
        <a:bodyPr/>
        <a:lstStyle/>
        <a:p>
          <a:endParaRPr lang="es-MX"/>
        </a:p>
      </dgm:t>
    </dgm:pt>
    <dgm:pt modelId="{5F0DF27C-0BE4-4AA5-B399-9A139A441529}" type="sibTrans" cxnId="{0FC343D3-8786-4EF3-AFB3-9E0EC87EFE76}">
      <dgm:prSet/>
      <dgm:spPr/>
      <dgm:t>
        <a:bodyPr/>
        <a:lstStyle/>
        <a:p>
          <a:endParaRPr lang="es-MX"/>
        </a:p>
      </dgm:t>
    </dgm:pt>
    <dgm:pt modelId="{FDFF4402-19D9-4706-B0AC-EAC309DF23D5}">
      <dgm:prSet phldrT="[Texto]"/>
      <dgm:spPr/>
      <dgm:t>
        <a:bodyPr/>
        <a:lstStyle/>
        <a:p>
          <a:r>
            <a:rPr lang="es-MX"/>
            <a:t>Pobreza</a:t>
          </a:r>
        </a:p>
      </dgm:t>
    </dgm:pt>
    <dgm:pt modelId="{DD0DE224-2FCC-4A39-8CD2-ADA04E2B3BED}" type="parTrans" cxnId="{C87F8CA5-E640-49AC-92E9-866483D72F28}">
      <dgm:prSet/>
      <dgm:spPr/>
      <dgm:t>
        <a:bodyPr/>
        <a:lstStyle/>
        <a:p>
          <a:endParaRPr lang="es-MX"/>
        </a:p>
      </dgm:t>
    </dgm:pt>
    <dgm:pt modelId="{932984AF-DAE6-4372-B506-A1C6521729EC}" type="sibTrans" cxnId="{C87F8CA5-E640-49AC-92E9-866483D72F28}">
      <dgm:prSet/>
      <dgm:spPr/>
      <dgm:t>
        <a:bodyPr/>
        <a:lstStyle/>
        <a:p>
          <a:endParaRPr lang="es-MX"/>
        </a:p>
      </dgm:t>
    </dgm:pt>
    <dgm:pt modelId="{305B03BD-D362-4962-92E2-965F7707BBF5}">
      <dgm:prSet phldrT="[Texto]"/>
      <dgm:spPr/>
      <dgm:t>
        <a:bodyPr/>
        <a:lstStyle/>
        <a:p>
          <a:r>
            <a:rPr lang="es-MX"/>
            <a:t>Desigualdad Social</a:t>
          </a:r>
        </a:p>
      </dgm:t>
    </dgm:pt>
    <dgm:pt modelId="{59985F8F-32CF-4179-B2D8-697F613A15D5}" type="parTrans" cxnId="{7173C683-93D6-4AD8-BA8F-13D549EE43C8}">
      <dgm:prSet/>
      <dgm:spPr/>
      <dgm:t>
        <a:bodyPr/>
        <a:lstStyle/>
        <a:p>
          <a:endParaRPr lang="es-MX"/>
        </a:p>
      </dgm:t>
    </dgm:pt>
    <dgm:pt modelId="{0BBDDDDD-174D-4C74-85D1-6950E73B8451}" type="sibTrans" cxnId="{7173C683-93D6-4AD8-BA8F-13D549EE43C8}">
      <dgm:prSet/>
      <dgm:spPr/>
      <dgm:t>
        <a:bodyPr/>
        <a:lstStyle/>
        <a:p>
          <a:endParaRPr lang="es-MX"/>
        </a:p>
      </dgm:t>
    </dgm:pt>
    <dgm:pt modelId="{F6D25ABF-BE5C-4FFF-A641-68719DEC75CE}" type="pres">
      <dgm:prSet presAssocID="{6CCB0CBB-4250-4CA6-9FFC-6D6830E0C59E}" presName="Name0" presStyleCnt="0">
        <dgm:presLayoutVars>
          <dgm:dir/>
          <dgm:resizeHandles val="exact"/>
        </dgm:presLayoutVars>
      </dgm:prSet>
      <dgm:spPr/>
      <dgm:t>
        <a:bodyPr/>
        <a:lstStyle/>
        <a:p>
          <a:endParaRPr lang="es-ES"/>
        </a:p>
      </dgm:t>
    </dgm:pt>
    <dgm:pt modelId="{AE6CAB38-67D1-4C34-9C2E-FAF0A16B5281}" type="pres">
      <dgm:prSet presAssocID="{6CCB0CBB-4250-4CA6-9FFC-6D6830E0C59E}" presName="cycle" presStyleCnt="0"/>
      <dgm:spPr/>
    </dgm:pt>
    <dgm:pt modelId="{3E936290-43E2-48B1-8557-5E83FF7E1C67}" type="pres">
      <dgm:prSet presAssocID="{3B36FA24-9820-44C9-B626-B117B36ADDBB}" presName="nodeFirstNode" presStyleLbl="node1" presStyleIdx="0" presStyleCnt="3" custRadScaleRad="95557" custRadScaleInc="-5219">
        <dgm:presLayoutVars>
          <dgm:bulletEnabled val="1"/>
        </dgm:presLayoutVars>
      </dgm:prSet>
      <dgm:spPr/>
      <dgm:t>
        <a:bodyPr/>
        <a:lstStyle/>
        <a:p>
          <a:endParaRPr lang="es-ES"/>
        </a:p>
      </dgm:t>
    </dgm:pt>
    <dgm:pt modelId="{39CB7329-48BF-4154-954E-72B2CF9D4511}" type="pres">
      <dgm:prSet presAssocID="{5F0DF27C-0BE4-4AA5-B399-9A139A441529}" presName="sibTransFirstNode" presStyleLbl="bgShp" presStyleIdx="0" presStyleCnt="1"/>
      <dgm:spPr/>
      <dgm:t>
        <a:bodyPr/>
        <a:lstStyle/>
        <a:p>
          <a:endParaRPr lang="es-ES"/>
        </a:p>
      </dgm:t>
    </dgm:pt>
    <dgm:pt modelId="{108499A9-2A8C-42F4-937E-22289E420313}" type="pres">
      <dgm:prSet presAssocID="{FDFF4402-19D9-4706-B0AC-EAC309DF23D5}" presName="nodeFollowingNodes" presStyleLbl="node1" presStyleIdx="1" presStyleCnt="3" custRadScaleRad="96124" custRadScaleInc="-10617">
        <dgm:presLayoutVars>
          <dgm:bulletEnabled val="1"/>
        </dgm:presLayoutVars>
      </dgm:prSet>
      <dgm:spPr/>
      <dgm:t>
        <a:bodyPr/>
        <a:lstStyle/>
        <a:p>
          <a:endParaRPr lang="es-ES"/>
        </a:p>
      </dgm:t>
    </dgm:pt>
    <dgm:pt modelId="{D0B5BC1A-22D7-4D0B-A2BF-B4EDF19DA417}" type="pres">
      <dgm:prSet presAssocID="{305B03BD-D362-4962-92E2-965F7707BBF5}" presName="nodeFollowingNodes" presStyleLbl="node1" presStyleIdx="2" presStyleCnt="3">
        <dgm:presLayoutVars>
          <dgm:bulletEnabled val="1"/>
        </dgm:presLayoutVars>
      </dgm:prSet>
      <dgm:spPr/>
      <dgm:t>
        <a:bodyPr/>
        <a:lstStyle/>
        <a:p>
          <a:endParaRPr lang="es-ES"/>
        </a:p>
      </dgm:t>
    </dgm:pt>
  </dgm:ptLst>
  <dgm:cxnLst>
    <dgm:cxn modelId="{0FC343D3-8786-4EF3-AFB3-9E0EC87EFE76}" srcId="{6CCB0CBB-4250-4CA6-9FFC-6D6830E0C59E}" destId="{3B36FA24-9820-44C9-B626-B117B36ADDBB}" srcOrd="0" destOrd="0" parTransId="{2DCC7D6C-54CC-4754-AB29-E70635F4AD84}" sibTransId="{5F0DF27C-0BE4-4AA5-B399-9A139A441529}"/>
    <dgm:cxn modelId="{F90CD82B-C555-4572-A64A-975030E66700}" type="presOf" srcId="{305B03BD-D362-4962-92E2-965F7707BBF5}" destId="{D0B5BC1A-22D7-4D0B-A2BF-B4EDF19DA417}" srcOrd="0" destOrd="0" presId="urn:microsoft.com/office/officeart/2005/8/layout/cycle3#1"/>
    <dgm:cxn modelId="{C17A6C14-8EC2-4608-8F11-21704D77A79C}" type="presOf" srcId="{6CCB0CBB-4250-4CA6-9FFC-6D6830E0C59E}" destId="{F6D25ABF-BE5C-4FFF-A641-68719DEC75CE}" srcOrd="0" destOrd="0" presId="urn:microsoft.com/office/officeart/2005/8/layout/cycle3#1"/>
    <dgm:cxn modelId="{88CB1185-B898-4383-A62F-AAFCCE264EDD}" type="presOf" srcId="{5F0DF27C-0BE4-4AA5-B399-9A139A441529}" destId="{39CB7329-48BF-4154-954E-72B2CF9D4511}" srcOrd="0" destOrd="0" presId="urn:microsoft.com/office/officeart/2005/8/layout/cycle3#1"/>
    <dgm:cxn modelId="{7173C683-93D6-4AD8-BA8F-13D549EE43C8}" srcId="{6CCB0CBB-4250-4CA6-9FFC-6D6830E0C59E}" destId="{305B03BD-D362-4962-92E2-965F7707BBF5}" srcOrd="2" destOrd="0" parTransId="{59985F8F-32CF-4179-B2D8-697F613A15D5}" sibTransId="{0BBDDDDD-174D-4C74-85D1-6950E73B8451}"/>
    <dgm:cxn modelId="{B0AC3A58-F276-4133-8AD8-65FDC0DA7489}" type="presOf" srcId="{FDFF4402-19D9-4706-B0AC-EAC309DF23D5}" destId="{108499A9-2A8C-42F4-937E-22289E420313}" srcOrd="0" destOrd="0" presId="urn:microsoft.com/office/officeart/2005/8/layout/cycle3#1"/>
    <dgm:cxn modelId="{6BE4A48E-A5DF-4D4B-A60D-AEFE59CE8F3C}" type="presOf" srcId="{3B36FA24-9820-44C9-B626-B117B36ADDBB}" destId="{3E936290-43E2-48B1-8557-5E83FF7E1C67}" srcOrd="0" destOrd="0" presId="urn:microsoft.com/office/officeart/2005/8/layout/cycle3#1"/>
    <dgm:cxn modelId="{C87F8CA5-E640-49AC-92E9-866483D72F28}" srcId="{6CCB0CBB-4250-4CA6-9FFC-6D6830E0C59E}" destId="{FDFF4402-19D9-4706-B0AC-EAC309DF23D5}" srcOrd="1" destOrd="0" parTransId="{DD0DE224-2FCC-4A39-8CD2-ADA04E2B3BED}" sibTransId="{932984AF-DAE6-4372-B506-A1C6521729EC}"/>
    <dgm:cxn modelId="{233C88DF-C5E2-4AF6-8CEA-39B78A53525E}" type="presParOf" srcId="{F6D25ABF-BE5C-4FFF-A641-68719DEC75CE}" destId="{AE6CAB38-67D1-4C34-9C2E-FAF0A16B5281}" srcOrd="0" destOrd="0" presId="urn:microsoft.com/office/officeart/2005/8/layout/cycle3#1"/>
    <dgm:cxn modelId="{8790A11D-D389-469B-9262-14B3A8A91D91}" type="presParOf" srcId="{AE6CAB38-67D1-4C34-9C2E-FAF0A16B5281}" destId="{3E936290-43E2-48B1-8557-5E83FF7E1C67}" srcOrd="0" destOrd="0" presId="urn:microsoft.com/office/officeart/2005/8/layout/cycle3#1"/>
    <dgm:cxn modelId="{F5D6569C-0AF1-4A77-BA93-7A5F57FE3EA2}" type="presParOf" srcId="{AE6CAB38-67D1-4C34-9C2E-FAF0A16B5281}" destId="{39CB7329-48BF-4154-954E-72B2CF9D4511}" srcOrd="1" destOrd="0" presId="urn:microsoft.com/office/officeart/2005/8/layout/cycle3#1"/>
    <dgm:cxn modelId="{8D26CC9F-FD0F-4C0F-9B09-BCA6EA5BD300}" type="presParOf" srcId="{AE6CAB38-67D1-4C34-9C2E-FAF0A16B5281}" destId="{108499A9-2A8C-42F4-937E-22289E420313}" srcOrd="2" destOrd="0" presId="urn:microsoft.com/office/officeart/2005/8/layout/cycle3#1"/>
    <dgm:cxn modelId="{5AD57146-A790-4E1C-9ECC-F4F655BDDFDE}" type="presParOf" srcId="{AE6CAB38-67D1-4C34-9C2E-FAF0A16B5281}" destId="{D0B5BC1A-22D7-4D0B-A2BF-B4EDF19DA417}" srcOrd="3" destOrd="0" presId="urn:microsoft.com/office/officeart/2005/8/layout/cycle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7329-48BF-4154-954E-72B2CF9D4511}">
      <dsp:nvSpPr>
        <dsp:cNvPr id="0" name=""/>
        <dsp:cNvSpPr/>
      </dsp:nvSpPr>
      <dsp:spPr>
        <a:xfrm>
          <a:off x="357991" y="132687"/>
          <a:ext cx="2154330" cy="2154330"/>
        </a:xfrm>
        <a:prstGeom prst="circularArrow">
          <a:avLst>
            <a:gd name="adj1" fmla="val 5689"/>
            <a:gd name="adj2" fmla="val 340510"/>
            <a:gd name="adj3" fmla="val 12813913"/>
            <a:gd name="adj4" fmla="val 17996751"/>
            <a:gd name="adj5" fmla="val 5908"/>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E936290-43E2-48B1-8557-5E83FF7E1C67}">
      <dsp:nvSpPr>
        <dsp:cNvPr id="0" name=""/>
        <dsp:cNvSpPr/>
      </dsp:nvSpPr>
      <dsp:spPr bwMode="white">
        <a:xfrm>
          <a:off x="743317" y="209620"/>
          <a:ext cx="1383678" cy="691839"/>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Corrupción</a:t>
          </a:r>
        </a:p>
      </dsp:txBody>
      <dsp:txXfrm>
        <a:off x="777090" y="243393"/>
        <a:ext cx="1316132" cy="624293"/>
      </dsp:txXfrm>
    </dsp:sp>
    <dsp:sp modelId="{108499A9-2A8C-42F4-937E-22289E420313}">
      <dsp:nvSpPr>
        <dsp:cNvPr id="0" name=""/>
        <dsp:cNvSpPr/>
      </dsp:nvSpPr>
      <dsp:spPr bwMode="white">
        <a:xfrm>
          <a:off x="1634185" y="1424083"/>
          <a:ext cx="1383678" cy="691839"/>
        </a:xfrm>
        <a:prstGeom prst="roundRect">
          <a:avLst/>
        </a:prstGeom>
        <a:solidFill>
          <a:schemeClr val="accent2">
            <a:hueOff val="-727682"/>
            <a:satOff val="-4196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Pobreza</a:t>
          </a:r>
        </a:p>
      </dsp:txBody>
      <dsp:txXfrm>
        <a:off x="1667958" y="1457856"/>
        <a:ext cx="1316132" cy="624293"/>
      </dsp:txXfrm>
    </dsp:sp>
    <dsp:sp modelId="{D0B5BC1A-22D7-4D0B-A2BF-B4EDF19DA417}">
      <dsp:nvSpPr>
        <dsp:cNvPr id="0" name=""/>
        <dsp:cNvSpPr/>
      </dsp:nvSpPr>
      <dsp:spPr bwMode="white">
        <a:xfrm>
          <a:off x="591" y="1578927"/>
          <a:ext cx="1383678" cy="691839"/>
        </a:xfrm>
        <a:prstGeom prst="roundRect">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a:t>Desigualdad Social</a:t>
          </a:r>
        </a:p>
      </dsp:txBody>
      <dsp:txXfrm>
        <a:off x="34364" y="1612700"/>
        <a:ext cx="1316132" cy="624293"/>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28/10/2025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28/10/2025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28/10/2025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28/10/2025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28/10/2025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28/10/2025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mitedeetica.secoe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ransparencia.secoes@gmail.com"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Subtítulo 9"/>
          <p:cNvSpPr>
            <a:spLocks noGrp="1"/>
          </p:cNvSpPr>
          <p:nvPr>
            <p:ph type="subTitle" idx="1"/>
          </p:nvPr>
        </p:nvSpPr>
        <p:spPr>
          <a:xfrm>
            <a:off x="554990" y="2782570"/>
            <a:ext cx="8316595" cy="2188210"/>
          </a:xfrm>
        </p:spPr>
        <p:txBody>
          <a:bodyPr>
            <a:normAutofit lnSpcReduction="10000"/>
          </a:bodyPr>
          <a:lstStyle/>
          <a:p>
            <a:pPr algn="ctr"/>
            <a:r>
              <a:rPr lang="es-ES" sz="3200" b="1" dirty="0">
                <a:solidFill>
                  <a:srgbClr val="C00000"/>
                </a:solidFill>
                <a:latin typeface="Montserrat" panose="00000500000000000000" pitchFamily="2" charset="0"/>
                <a:cs typeface="Montserrat" panose="00000500000000000000" pitchFamily="2" charset="0"/>
              </a:rPr>
              <a:t>CÓDIGO DE ÉTICA </a:t>
            </a:r>
          </a:p>
          <a:p>
            <a:pPr algn="ctr"/>
            <a:r>
              <a:rPr lang="es-MX" altLang="es-ES" b="1" dirty="0">
                <a:solidFill>
                  <a:srgbClr val="C00000"/>
                </a:solidFill>
                <a:latin typeface="Montserrat" panose="00000500000000000000" pitchFamily="2" charset="0"/>
                <a:cs typeface="Montserrat" panose="00000500000000000000" pitchFamily="2" charset="0"/>
              </a:rPr>
              <a:t>CON </a:t>
            </a:r>
          </a:p>
          <a:p>
            <a:pPr algn="ctr"/>
            <a:r>
              <a:rPr lang="es-MX" altLang="es-ES" b="1" dirty="0">
                <a:solidFill>
                  <a:srgbClr val="C00000"/>
                </a:solidFill>
                <a:latin typeface="Montserrat" panose="00000500000000000000" pitchFamily="2" charset="0"/>
                <a:cs typeface="Montserrat" panose="00000500000000000000" pitchFamily="2" charset="0"/>
              </a:rPr>
              <a:t>PERSPECTIVA DE GÉNERO</a:t>
            </a:r>
          </a:p>
          <a:p>
            <a:pPr algn="ctr"/>
            <a:r>
              <a:rPr lang="es-MX" altLang="es-ES" b="1" dirty="0">
                <a:solidFill>
                  <a:srgbClr val="C00000"/>
                </a:solidFill>
                <a:latin typeface="Montserrat" panose="00000500000000000000" pitchFamily="2" charset="0"/>
                <a:cs typeface="Montserrat" panose="00000500000000000000" pitchFamily="2" charset="0"/>
              </a:rPr>
              <a:t>Y </a:t>
            </a:r>
          </a:p>
          <a:p>
            <a:pPr algn="ctr"/>
            <a:r>
              <a:rPr lang="es-MX" altLang="es-ES" b="1" dirty="0">
                <a:solidFill>
                  <a:srgbClr val="C00000"/>
                </a:solidFill>
                <a:latin typeface="Montserrat" panose="00000500000000000000" pitchFamily="2" charset="0"/>
                <a:cs typeface="Montserrat" panose="00000500000000000000" pitchFamily="2" charset="0"/>
              </a:rPr>
              <a:t>SISTEMA ANTICORRUPCIÓN </a:t>
            </a:r>
          </a:p>
        </p:txBody>
      </p:sp>
      <p:sp>
        <p:nvSpPr>
          <p:cNvPr id="3" name="CuadroTexto 2"/>
          <p:cNvSpPr txBox="1"/>
          <p:nvPr/>
        </p:nvSpPr>
        <p:spPr>
          <a:xfrm>
            <a:off x="836657" y="1676429"/>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1600" dirty="0">
                <a:latin typeface="Montserrat" panose="00000500000000000000" pitchFamily="2" charset="0"/>
              </a:rPr>
              <a:t>Coordinación General de Transparencia, Acceso a la información Pública y Protección de Datos Personales</a:t>
            </a:r>
          </a:p>
        </p:txBody>
      </p:sp>
      <p:sp>
        <p:nvSpPr>
          <p:cNvPr id="9" name="Título 8"/>
          <p:cNvSpPr>
            <a:spLocks noGrp="1"/>
          </p:cNvSpPr>
          <p:nvPr>
            <p:ph type="ctrTitle"/>
          </p:nvPr>
        </p:nvSpPr>
        <p:spPr>
          <a:xfrm>
            <a:off x="554717" y="351993"/>
            <a:ext cx="7969135" cy="1218391"/>
          </a:xfrm>
        </p:spPr>
        <p:txBody>
          <a:bodyPr>
            <a:noAutofit/>
          </a:bodyPr>
          <a:lstStyle/>
          <a:p>
            <a:pPr algn="ct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SECRETARÍA ANTICORRUPCIÓN</a:t>
            </a:r>
            <a:b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b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 Y </a:t>
            </a:r>
            <a:b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br>
            <a:r>
              <a:rPr lang="es-MX" sz="2800" b="1" dirty="0">
                <a:gradFill>
                  <a:gsLst>
                    <a:gs pos="0">
                      <a:srgbClr val="E30000"/>
                    </a:gs>
                    <a:gs pos="100000">
                      <a:srgbClr val="760303"/>
                    </a:gs>
                  </a:gsLst>
                  <a:lin scaled="0"/>
                </a:gradFill>
                <a:latin typeface="Montserrat" panose="00000500000000000000" pitchFamily="2" charset="0"/>
                <a:cs typeface="Montserrat" panose="00000500000000000000" pitchFamily="2" charset="0"/>
              </a:rPr>
              <a:t>BUEN GOBIERNO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lstStyle/>
          <a:p>
            <a:r>
              <a:rPr lang="es-ES" sz="3200" b="1" dirty="0">
                <a:solidFill>
                  <a:srgbClr val="9D2449"/>
                </a:solidFill>
                <a:latin typeface="Montserrat" panose="00000500000000000000" pitchFamily="2" charset="0"/>
                <a:cs typeface="Arial" panose="020B0604020202090204" pitchFamily="34" charset="0"/>
              </a:rPr>
              <a:t>CÓDIGO DE CONDUCTA</a:t>
            </a:r>
            <a:endParaRPr lang="es-MX" dirty="0"/>
          </a:p>
        </p:txBody>
      </p:sp>
      <p:sp>
        <p:nvSpPr>
          <p:cNvPr id="3" name="Marcador de contenido 2"/>
          <p:cNvSpPr>
            <a:spLocks noGrp="1"/>
          </p:cNvSpPr>
          <p:nvPr>
            <p:ph idx="1"/>
          </p:nvPr>
        </p:nvSpPr>
        <p:spPr>
          <a:xfrm>
            <a:off x="838200" y="1308040"/>
            <a:ext cx="10515600" cy="3770652"/>
          </a:xfrm>
        </p:spPr>
        <p:txBody>
          <a:bodyPr>
            <a:normAutofit fontScale="92500" lnSpcReduction="10000"/>
          </a:bodyPr>
          <a:lstStyle/>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Objetivo, Misión y Visión</a:t>
            </a:r>
          </a:p>
          <a:p>
            <a:pPr algn="just">
              <a:lnSpc>
                <a:spcPct val="107000"/>
              </a:lnSpc>
              <a:spcAft>
                <a:spcPts val="800"/>
              </a:spcAft>
            </a:pPr>
            <a:r>
              <a:rPr lang="es-MX" sz="1800" b="1" dirty="0">
                <a:effectLst/>
                <a:latin typeface="Montserrat" panose="00000500000000000000" pitchFamily="2" charset="0"/>
                <a:ea typeface="Arial" panose="020B0604020202090204" pitchFamily="34" charset="0"/>
                <a:cs typeface="Arial" panose="020B0604020202090204" pitchFamily="34" charset="0"/>
              </a:rPr>
              <a:t>CONDUCTAS DE FOMENTO A LA INTEGRIDAD</a:t>
            </a:r>
            <a:r>
              <a:rPr lang="es-MX" sz="1800" dirty="0">
                <a:effectLst/>
                <a:latin typeface="Montserrat" panose="00000500000000000000" pitchFamily="2" charset="0"/>
                <a:ea typeface="Arial" panose="020B0604020202090204" pitchFamily="34" charset="0"/>
                <a:cs typeface="Arial" panose="020B0604020202090204" pitchFamily="34" charset="0"/>
              </a:rPr>
              <a:t> </a:t>
            </a:r>
          </a:p>
          <a:p>
            <a:pPr algn="just">
              <a:lnSpc>
                <a:spcPct val="107000"/>
              </a:lnSpc>
              <a:spcAft>
                <a:spcPts val="800"/>
              </a:spcAft>
            </a:pPr>
            <a:r>
              <a:rPr lang="es-MX" sz="1800" dirty="0">
                <a:effectLst/>
                <a:latin typeface="Montserrat" panose="00000500000000000000" pitchFamily="2" charset="0"/>
                <a:ea typeface="Arial" panose="020B0604020202090204" pitchFamily="34" charset="0"/>
                <a:cs typeface="Arial" panose="020B0604020202090204" pitchFamily="34" charset="0"/>
              </a:rPr>
              <a:t>Las y los servidores públicos de esta Secretaría, previo a la toma de decisiones y acciones vinculadas con el desempeño de su empleo, cargo o comisión, podrán realizarse las siguientes preguntas:</a:t>
            </a:r>
            <a:endParaRPr lang="es-MX" sz="1800" dirty="0">
              <a:effectLst/>
              <a:latin typeface="Calibri" panose="020F0502020204030204" charset="0"/>
              <a:ea typeface="Calibri" panose="020F0502020204030204" charset="0"/>
              <a:cs typeface="Times New Roman" panose="02020503050405090304" pitchFamily="18" charset="0"/>
            </a:endParaRP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actuar está ajustado a la normativa a la que estoy obligado a observar?</a:t>
            </a:r>
          </a:p>
          <a:p>
            <a:pPr marL="342900" lvl="0" indent="-342900" algn="just">
              <a:lnSpc>
                <a:spcPct val="107000"/>
              </a:lnSpc>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conducta se ajusta al Código de Ética y al Código de Conducta?</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¿Mi conducta está alineada a los objetivos de mi institución?</a:t>
            </a:r>
          </a:p>
          <a:p>
            <a:pPr marL="342900" lvl="0" indent="-342900" algn="just">
              <a:lnSpc>
                <a:spcPct val="107000"/>
              </a:lnSpc>
              <a:spcAft>
                <a:spcPts val="800"/>
              </a:spcAft>
              <a:buFont typeface="+mj-lt"/>
              <a:buAutoNum type="arabicPeriod"/>
            </a:pPr>
            <a:r>
              <a:rPr lang="es-MX" sz="1800" dirty="0">
                <a:effectLst/>
                <a:latin typeface="Montserrat" panose="00000500000000000000" pitchFamily="2" charset="0"/>
                <a:ea typeface="Arial" panose="020B0604020202090204" pitchFamily="34" charset="0"/>
                <a:cs typeface="Arial" panose="020B0604020202090204" pitchFamily="34" charset="0"/>
              </a:rPr>
              <a:t>¿He comprendido todas las consecuencias que puede tener el ejercicio de esta decisión?</a:t>
            </a:r>
            <a:endParaRPr lang="es-MX" sz="1800" dirty="0">
              <a:effectLst/>
              <a:latin typeface="Calibri" panose="020F0502020204030204" charset="0"/>
              <a:ea typeface="Calibri" panose="020F0502020204030204" charset="0"/>
              <a:cs typeface="Times New Roman" panose="02020503050405090304" pitchFamily="18" charset="0"/>
            </a:endParaRPr>
          </a:p>
          <a:p>
            <a:endParaRPr lang="es-MX" dirty="0"/>
          </a:p>
        </p:txBody>
      </p:sp>
      <p:sp>
        <p:nvSpPr>
          <p:cNvPr id="4" name="Marcador de contenido 3"/>
          <p:cNvSpPr>
            <a:spLocks noGrp="1"/>
          </p:cNvSpPr>
          <p:nvPr>
            <p:ph sz="quarter" idx="13"/>
          </p:nvPr>
        </p:nvSpPr>
        <p:spPr>
          <a:xfrm>
            <a:off x="838200" y="779464"/>
            <a:ext cx="10515600" cy="461962"/>
          </a:xfrm>
        </p:spPr>
        <p:txBody>
          <a:bodyPr/>
          <a:lstStyle/>
          <a:p>
            <a:r>
              <a:rPr lang="es-ES" sz="2800" b="1" dirty="0">
                <a:solidFill>
                  <a:srgbClr val="B38E5D"/>
                </a:solidFill>
                <a:latin typeface="Montserrat" panose="00000500000000000000" pitchFamily="2" charset="0"/>
                <a:cs typeface="Arial" panose="020B0604020202090204" pitchFamily="34" charset="0"/>
              </a:rPr>
              <a:t>PUBLICADO 04 de Junio 2024 / SECOES</a:t>
            </a:r>
            <a:endParaRPr lang="es-MX" dirty="0"/>
          </a:p>
        </p:txBody>
      </p:sp>
      <p:sp>
        <p:nvSpPr>
          <p:cNvPr id="6" name="CuadroTexto 5"/>
          <p:cNvSpPr txBox="1"/>
          <p:nvPr/>
        </p:nvSpPr>
        <p:spPr>
          <a:xfrm>
            <a:off x="518651" y="5087582"/>
            <a:ext cx="6094562" cy="337185"/>
          </a:xfrm>
          <a:prstGeom prst="rect">
            <a:avLst/>
          </a:prstGeom>
          <a:noFill/>
        </p:spPr>
        <p:txBody>
          <a:bodyPr wrap="square">
            <a:spAutoFit/>
          </a:bodyPr>
          <a:lstStyle/>
          <a:p>
            <a:r>
              <a:rPr lang="es-MX" sz="1200" dirty="0">
                <a:effectLst/>
                <a:latin typeface="Montserrat" panose="00000500000000000000" pitchFamily="2" charset="0"/>
                <a:ea typeface="Arial" panose="020B0604020202090204" pitchFamily="34" charset="0"/>
                <a:cs typeface="Arial" panose="020B0604020202090204" pitchFamily="34" charset="0"/>
              </a:rPr>
              <a:t>Correo electrónico: </a:t>
            </a:r>
            <a:r>
              <a:rPr lang="es-MX" sz="1600" u="sng" dirty="0">
                <a:solidFill>
                  <a:srgbClr val="0563C1"/>
                </a:solidFill>
                <a:effectLst/>
                <a:latin typeface="Montserrat" panose="00000500000000000000" pitchFamily="2" charset="0"/>
                <a:ea typeface="Calibri" panose="020F0502020204030204" charset="0"/>
                <a:cs typeface="Montserrat" panose="00000500000000000000" pitchFamily="2" charset="0"/>
                <a:hlinkClick r:id="rId2"/>
              </a:rPr>
              <a:t>comitedeetica.secoes@gmail.com</a:t>
            </a:r>
            <a:endParaRPr lang="es-MX" sz="1600" dirty="0">
              <a:latin typeface="Montserrat" panose="00000500000000000000" pitchFamily="2" charset="0"/>
              <a:cs typeface="Montserrat" panose="000005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p:cNvPicPr>
            <a:picLocks noChangeAspect="1"/>
          </p:cNvPicPr>
          <p:nvPr/>
        </p:nvPicPr>
        <p:blipFill rotWithShape="1">
          <a:blip r:embed="rId2">
            <a:extLst>
              <a:ext uri="{28A0092B-C50C-407E-A947-70E740481C1C}">
                <a14:useLocalDpi xmlns:a14="http://schemas.microsoft.com/office/drawing/2010/main" val="0"/>
              </a:ext>
            </a:extLst>
          </a:blip>
          <a:srcRect b="4436"/>
          <a:stretch>
            <a:fillRect/>
          </a:stretch>
        </p:blipFill>
        <p:spPr>
          <a:xfrm>
            <a:off x="1" y="0"/>
            <a:ext cx="9088581" cy="4835235"/>
          </a:xfrm>
          <a:prstGeom prst="rect">
            <a:avLst/>
          </a:prstGeom>
        </p:spPr>
      </p:pic>
      <p:pic>
        <p:nvPicPr>
          <p:cNvPr id="7" name="Imagen 6"/>
          <p:cNvPicPr>
            <a:picLocks noChangeAspect="1"/>
          </p:cNvPicPr>
          <p:nvPr/>
        </p:nvPicPr>
        <p:blipFill rotWithShape="1">
          <a:blip r:embed="rId3"/>
          <a:srcRect r="2643"/>
          <a:stretch>
            <a:fillRect/>
          </a:stretch>
        </p:blipFill>
        <p:spPr>
          <a:xfrm>
            <a:off x="570917" y="637310"/>
            <a:ext cx="2587920" cy="2622684"/>
          </a:xfrm>
          <a:prstGeom prst="rect">
            <a:avLst/>
          </a:prstGeom>
          <a:ln>
            <a:solidFill>
              <a:schemeClr val="tx1"/>
            </a:solidFill>
          </a:ln>
        </p:spPr>
      </p:pic>
      <p:pic>
        <p:nvPicPr>
          <p:cNvPr id="8" name="Imagen 7"/>
          <p:cNvPicPr>
            <a:picLocks noChangeAspect="1"/>
          </p:cNvPicPr>
          <p:nvPr/>
        </p:nvPicPr>
        <p:blipFill>
          <a:blip r:embed="rId4"/>
          <a:stretch>
            <a:fillRect/>
          </a:stretch>
        </p:blipFill>
        <p:spPr>
          <a:xfrm>
            <a:off x="9033165" y="0"/>
            <a:ext cx="3158834" cy="48352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463E5-4F82-856B-F324-DCE5F82901EE}"/>
              </a:ext>
            </a:extLst>
          </p:cNvPr>
          <p:cNvSpPr>
            <a:spLocks noGrp="1"/>
          </p:cNvSpPr>
          <p:nvPr>
            <p:ph type="title"/>
          </p:nvPr>
        </p:nvSpPr>
        <p:spPr>
          <a:xfrm>
            <a:off x="616527" y="129598"/>
            <a:ext cx="9718964" cy="854075"/>
          </a:xfrm>
        </p:spPr>
        <p:txBody>
          <a:bodyPr/>
          <a:lstStyle/>
          <a:p>
            <a:r>
              <a:rPr lang="es-MX" dirty="0"/>
              <a:t>Dilema ético:</a:t>
            </a:r>
          </a:p>
        </p:txBody>
      </p:sp>
      <p:sp>
        <p:nvSpPr>
          <p:cNvPr id="4" name="Marcador de posición de contenido 2">
            <a:extLst>
              <a:ext uri="{FF2B5EF4-FFF2-40B4-BE49-F238E27FC236}">
                <a16:creationId xmlns:a16="http://schemas.microsoft.com/office/drawing/2014/main" id="{AA7560BF-448C-8308-0D89-F7C424E8E986}"/>
              </a:ext>
            </a:extLst>
          </p:cNvPr>
          <p:cNvSpPr>
            <a:spLocks noGrp="1"/>
          </p:cNvSpPr>
          <p:nvPr>
            <p:ph idx="1"/>
          </p:nvPr>
        </p:nvSpPr>
        <p:spPr>
          <a:xfrm>
            <a:off x="838200" y="1481425"/>
            <a:ext cx="10515600" cy="3533920"/>
          </a:xfrm>
        </p:spPr>
        <p:txBody>
          <a:bodyPr>
            <a:normAutofit fontScale="92500" lnSpcReduction="20000"/>
          </a:bodyPr>
          <a:lstStyle/>
          <a:p>
            <a:pPr marL="0" indent="0" algn="just">
              <a:buNone/>
            </a:pPr>
            <a:r>
              <a:rPr lang="es-MX" altLang="es-ES" sz="1800" dirty="0">
                <a:latin typeface="Montserrat Regular" panose="00000700000000000000" charset="0"/>
                <a:cs typeface="Montserrat Regular" panose="00000700000000000000" charset="0"/>
              </a:rPr>
              <a:t>Luis y Dafne, trabajan en el Ayuntamiento, en un </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rea en la cual se realizan actos de verificaci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e inspecci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un d</a:t>
            </a:r>
            <a:r>
              <a:rPr lang="es-MX" altLang="en-US" sz="1800" dirty="0">
                <a:latin typeface="Montserrat Regular" panose="00000700000000000000" charset="0"/>
                <a:cs typeface="Montserrat Regular" panose="00000700000000000000" charset="0"/>
              </a:rPr>
              <a:t>í</a:t>
            </a:r>
            <a:r>
              <a:rPr lang="es-MX" altLang="es-ES" sz="1800" dirty="0">
                <a:latin typeface="Montserrat Regular" panose="00000700000000000000" charset="0"/>
                <a:cs typeface="Montserrat Regular" panose="00000700000000000000" charset="0"/>
              </a:rPr>
              <a:t>a, dentro de su horario laboral, incurrieron en una infracci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de tr</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nsito, por estacionarse en un lugar prohibido y aprovech</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ndose de los contactos obtenidos, en la realizaci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de sus funciones, se comunicaron con el </a:t>
            </a:r>
            <a:r>
              <a:rPr lang="es-MX" altLang="en-US" sz="1800" dirty="0">
                <a:latin typeface="Montserrat Regular" panose="00000700000000000000" charset="0"/>
                <a:cs typeface="Montserrat Regular" panose="00000700000000000000" charset="0"/>
              </a:rPr>
              <a:t>á</a:t>
            </a:r>
            <a:r>
              <a:rPr lang="es-MX" altLang="es-ES" sz="1800" dirty="0">
                <a:latin typeface="Montserrat Regular" panose="00000700000000000000" charset="0"/>
                <a:cs typeface="Montserrat Regular" panose="00000700000000000000" charset="0"/>
              </a:rPr>
              <a:t>rea correspondiente, para solucionar dicho problema, obteniendo un beneficio a cambio de una verificaci</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n exitosa.</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s-ES" sz="1800" dirty="0">
                <a:latin typeface="Montserrat Regular" panose="00000700000000000000" charset="0"/>
                <a:cs typeface="Montserrat Regular" panose="00000700000000000000" charset="0"/>
              </a:rPr>
              <a:t>De acuerdo al c</a:t>
            </a:r>
            <a:r>
              <a:rPr lang="es-MX" altLang="en-US" sz="1800" dirty="0">
                <a:latin typeface="Montserrat Regular" panose="00000700000000000000" charset="0"/>
                <a:cs typeface="Montserrat Regular" panose="00000700000000000000" charset="0"/>
              </a:rPr>
              <a:t>ó</a:t>
            </a:r>
            <a:r>
              <a:rPr lang="es-MX" altLang="es-ES" sz="1800" dirty="0">
                <a:latin typeface="Montserrat Regular" panose="00000700000000000000" charset="0"/>
                <a:cs typeface="Montserrat Regular" panose="00000700000000000000" charset="0"/>
              </a:rPr>
              <a:t>digo de </a:t>
            </a:r>
            <a:r>
              <a:rPr lang="es-MX" altLang="en-US" sz="1800" dirty="0">
                <a:latin typeface="Montserrat Regular" panose="00000700000000000000" charset="0"/>
                <a:cs typeface="Montserrat Regular" panose="00000700000000000000" charset="0"/>
              </a:rPr>
              <a:t>é</a:t>
            </a:r>
            <a:r>
              <a:rPr lang="es-MX" altLang="es-ES" sz="1800" dirty="0">
                <a:latin typeface="Montserrat Regular" panose="00000700000000000000" charset="0"/>
                <a:cs typeface="Montserrat Regular" panose="00000700000000000000" charset="0"/>
              </a:rPr>
              <a:t>tica </a:t>
            </a:r>
            <a:r>
              <a:rPr lang="es-MX" altLang="en-US" sz="1800" dirty="0">
                <a:latin typeface="Montserrat Regular" panose="00000700000000000000" charset="0"/>
                <a:cs typeface="Montserrat Regular" panose="00000700000000000000" charset="0"/>
              </a:rPr>
              <a:t>¿</a:t>
            </a:r>
            <a:r>
              <a:rPr lang="es-MX" altLang="es-ES" sz="1800" dirty="0">
                <a:latin typeface="Montserrat Regular" panose="00000700000000000000" charset="0"/>
                <a:cs typeface="Montserrat Regular" panose="00000700000000000000" charset="0"/>
              </a:rPr>
              <a:t>Qu</a:t>
            </a:r>
            <a:r>
              <a:rPr lang="es-MX" altLang="en-US" sz="1800" dirty="0">
                <a:latin typeface="Montserrat Regular" panose="00000700000000000000" charset="0"/>
                <a:cs typeface="Montserrat Regular" panose="00000700000000000000" charset="0"/>
              </a:rPr>
              <a:t>é</a:t>
            </a:r>
            <a:r>
              <a:rPr lang="es-MX" altLang="es-ES" sz="1800" dirty="0">
                <a:latin typeface="Montserrat Regular" panose="00000700000000000000" charset="0"/>
                <a:cs typeface="Montserrat Regular" panose="00000700000000000000" charset="0"/>
              </a:rPr>
              <a:t> principios y valores se violentaron en el momento de realizar esta conducta ? </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s-ES" sz="1800" dirty="0">
                <a:latin typeface="Montserrat Regular" panose="00000700000000000000" charset="0"/>
                <a:cs typeface="Montserrat Regular" panose="00000700000000000000" charset="0"/>
              </a:rPr>
              <a:t>- Justifica tu respuesta.</a:t>
            </a:r>
          </a:p>
          <a:p>
            <a:pPr marL="0" indent="0" algn="just">
              <a:buNone/>
            </a:pPr>
            <a:endParaRPr lang="es-MX" altLang="es-ES" sz="1800" dirty="0">
              <a:latin typeface="Montserrat Regular" panose="00000700000000000000" charset="0"/>
              <a:cs typeface="Montserrat Regular" panose="00000700000000000000" charset="0"/>
            </a:endParaRPr>
          </a:p>
          <a:p>
            <a:pPr marL="0" indent="0" algn="just">
              <a:buNone/>
            </a:pPr>
            <a:r>
              <a:rPr lang="es-MX" altLang="en-US" sz="1800" dirty="0">
                <a:latin typeface="Montserrat Regular" panose="00000700000000000000" charset="0"/>
                <a:cs typeface="Montserrat Regular" panose="00000700000000000000" charset="0"/>
              </a:rPr>
              <a:t>¿Qué </a:t>
            </a:r>
            <a:r>
              <a:rPr lang="es-MX" altLang="en-US" sz="1800" dirty="0" err="1">
                <a:latin typeface="Montserrat Regular" panose="00000700000000000000" charset="0"/>
                <a:cs typeface="Montserrat Regular" panose="00000700000000000000" charset="0"/>
              </a:rPr>
              <a:t>deberiamos</a:t>
            </a:r>
            <a:r>
              <a:rPr lang="es-MX" altLang="en-US" sz="1800" dirty="0">
                <a:latin typeface="Montserrat Regular" panose="00000700000000000000" charset="0"/>
                <a:cs typeface="Montserrat Regular" panose="00000700000000000000" charset="0"/>
              </a:rPr>
              <a:t> hacer?</a:t>
            </a:r>
          </a:p>
        </p:txBody>
      </p:sp>
      <p:sp>
        <p:nvSpPr>
          <p:cNvPr id="6" name="CuadroTexto 5">
            <a:extLst>
              <a:ext uri="{FF2B5EF4-FFF2-40B4-BE49-F238E27FC236}">
                <a16:creationId xmlns:a16="http://schemas.microsoft.com/office/drawing/2014/main" id="{E9B7547E-C17A-32CF-6578-EDBD18C3729A}"/>
              </a:ext>
            </a:extLst>
          </p:cNvPr>
          <p:cNvSpPr txBox="1"/>
          <p:nvPr/>
        </p:nvSpPr>
        <p:spPr>
          <a:xfrm>
            <a:off x="4682836" y="129598"/>
            <a:ext cx="6116782" cy="1200329"/>
          </a:xfrm>
          <a:prstGeom prst="rect">
            <a:avLst/>
          </a:prstGeom>
          <a:noFill/>
        </p:spPr>
        <p:txBody>
          <a:bodyPr wrap="square">
            <a:spAutoFit/>
          </a:bodyPr>
          <a:lstStyle/>
          <a:p>
            <a:r>
              <a:rPr lang="es-MX" dirty="0"/>
              <a:t>- Conflictos de interés. </a:t>
            </a:r>
          </a:p>
          <a:p>
            <a:r>
              <a:rPr lang="es-MX" dirty="0"/>
              <a:t>- Uso indebido de recursos públicos. </a:t>
            </a:r>
          </a:p>
          <a:p>
            <a:r>
              <a:rPr lang="es-MX" dirty="0"/>
              <a:t>- Transparencia vs. confidencialidad. </a:t>
            </a:r>
          </a:p>
          <a:p>
            <a:r>
              <a:rPr lang="es-MX" dirty="0"/>
              <a:t>- Nepotismo y favoritismo.</a:t>
            </a:r>
          </a:p>
        </p:txBody>
      </p:sp>
      <p:sp>
        <p:nvSpPr>
          <p:cNvPr id="8" name="CuadroTexto 7">
            <a:extLst>
              <a:ext uri="{FF2B5EF4-FFF2-40B4-BE49-F238E27FC236}">
                <a16:creationId xmlns:a16="http://schemas.microsoft.com/office/drawing/2014/main" id="{D40797C7-BC17-8F76-3DA0-B7A09A0A3B7E}"/>
              </a:ext>
            </a:extLst>
          </p:cNvPr>
          <p:cNvSpPr txBox="1"/>
          <p:nvPr/>
        </p:nvSpPr>
        <p:spPr>
          <a:xfrm>
            <a:off x="6693408" y="3556919"/>
            <a:ext cx="5313772" cy="1200329"/>
          </a:xfrm>
          <a:prstGeom prst="rect">
            <a:avLst/>
          </a:prstGeom>
          <a:noFill/>
        </p:spPr>
        <p:txBody>
          <a:bodyPr wrap="square">
            <a:spAutoFit/>
          </a:bodyPr>
          <a:lstStyle/>
          <a:p>
            <a:r>
              <a:rPr lang="es-MX" b="1" dirty="0"/>
              <a:t>Confianza ciudadana</a:t>
            </a:r>
          </a:p>
          <a:p>
            <a:r>
              <a:rPr lang="es-MX" dirty="0"/>
              <a:t>- Ética pública = confianza social. </a:t>
            </a:r>
          </a:p>
          <a:p>
            <a:r>
              <a:rPr lang="es-MX" dirty="0"/>
              <a:t>- Corrupción = desconfianza y apatía ciudadana. </a:t>
            </a:r>
          </a:p>
          <a:p>
            <a:r>
              <a:rPr lang="es-MX" dirty="0"/>
              <a:t>- Sin confianza, no hay legitimidad democrática.</a:t>
            </a:r>
          </a:p>
        </p:txBody>
      </p:sp>
    </p:spTree>
    <p:extLst>
      <p:ext uri="{BB962C8B-B14F-4D97-AF65-F5344CB8AC3E}">
        <p14:creationId xmlns:p14="http://schemas.microsoft.com/office/powerpoint/2010/main" val="384739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b="1" dirty="0">
                <a:solidFill>
                  <a:srgbClr val="9D2449"/>
                </a:solidFill>
                <a:latin typeface="Montserrat" panose="00000500000000000000" pitchFamily="2" charset="0"/>
                <a:cs typeface="Arial" panose="020B0604020202090204" pitchFamily="34" charset="0"/>
              </a:rPr>
              <a:t>CÓDIGO DE CONDUCTA</a:t>
            </a:r>
            <a:endParaRPr lang="es-MX" dirty="0"/>
          </a:p>
        </p:txBody>
      </p:sp>
      <p:sp>
        <p:nvSpPr>
          <p:cNvPr id="3" name="Marcador de contenido 2"/>
          <p:cNvSpPr>
            <a:spLocks noGrp="1"/>
          </p:cNvSpPr>
          <p:nvPr>
            <p:ph idx="1"/>
          </p:nvPr>
        </p:nvSpPr>
        <p:spPr/>
        <p:txBody>
          <a:bodyPr/>
          <a:lstStyle/>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Brindo a mis compañeras y compañeros de trabajo, así como a cualquier persona, un trato igualitario y sin discriminación alguna.</a:t>
            </a:r>
          </a:p>
          <a:p>
            <a:pPr marL="285750" indent="-285750">
              <a:buFontTx/>
              <a:buChar char="-"/>
            </a:pPr>
            <a:endParaRPr lang="es-MX" sz="1800" b="1" dirty="0">
              <a:effectLst/>
              <a:latin typeface="Montserrat" panose="00000500000000000000" pitchFamily="2" charset="0"/>
              <a:ea typeface="Arial" panose="020B0604020202090204" pitchFamily="34" charset="0"/>
              <a:cs typeface="Arial" panose="020B0604020202090204" pitchFamily="34" charset="0"/>
            </a:endParaRPr>
          </a:p>
          <a:p>
            <a:pPr marL="285750" indent="-285750">
              <a:buFontTx/>
              <a:buChar char="-"/>
            </a:pPr>
            <a:r>
              <a:rPr lang="es-MX" sz="1800" dirty="0">
                <a:effectLst/>
                <a:latin typeface="Montserrat" panose="00000500000000000000" pitchFamily="2" charset="0"/>
                <a:ea typeface="Arial" panose="020B0604020202090204" pitchFamily="34" charset="0"/>
                <a:cs typeface="Arial" panose="020B0604020202090204" pitchFamily="34" charset="0"/>
              </a:rPr>
              <a:t>Mi comportamiento es un ejemplo de integridad, aspiro a la excelencia en el servicio público y me reconozco como un factor central en la consolidación de la nueva ética pública.</a:t>
            </a:r>
          </a:p>
          <a:p>
            <a:pPr marL="285750" indent="-285750">
              <a:buFontTx/>
              <a:buChar char="-"/>
            </a:pPr>
            <a:endParaRPr lang="es-MX" sz="1800" b="1" dirty="0">
              <a:effectLst/>
              <a:latin typeface="Montserrat" panose="00000500000000000000" pitchFamily="2" charset="0"/>
              <a:ea typeface="Arial" panose="020B0604020202090204" pitchFamily="34" charset="0"/>
              <a:cs typeface="Arial" panose="020B0604020202090204" pitchFamily="34" charset="0"/>
            </a:endParaRPr>
          </a:p>
          <a:p>
            <a:pPr marL="285750" indent="-285750">
              <a:buFontTx/>
              <a:buChar char="-"/>
            </a:pPr>
            <a:r>
              <a:rPr lang="es-MX" sz="1800" b="1" dirty="0">
                <a:effectLst/>
                <a:latin typeface="Montserrat" panose="00000500000000000000" pitchFamily="2" charset="0"/>
                <a:ea typeface="Arial" panose="020B0604020202090204" pitchFamily="34" charset="0"/>
                <a:cs typeface="Arial" panose="020B0604020202090204" pitchFamily="34" charset="0"/>
              </a:rPr>
              <a:t>Atiendo y oriento de forma imparcial, con profesionalismo, eficacia, oportunidad, respeto y actitud de servicio a toda persona sin distinción.</a:t>
            </a:r>
            <a:endParaRPr lang="es-MX" b="1" dirty="0"/>
          </a:p>
        </p:txBody>
      </p:sp>
      <p:sp>
        <p:nvSpPr>
          <p:cNvPr id="4" name="Marcador de contenido 3"/>
          <p:cNvSpPr>
            <a:spLocks noGrp="1"/>
          </p:cNvSpPr>
          <p:nvPr>
            <p:ph sz="quarter" idx="13"/>
          </p:nvPr>
        </p:nvSpPr>
        <p:spPr>
          <a:xfrm>
            <a:off x="838200" y="1318260"/>
            <a:ext cx="10515600" cy="4859020"/>
          </a:xfrm>
        </p:spPr>
        <p:txBody>
          <a:bodyPr/>
          <a:lstStyle/>
          <a:p>
            <a:r>
              <a:rPr lang="es-MX" sz="2800" dirty="0">
                <a:effectLst/>
                <a:latin typeface="Montserrat" panose="00000500000000000000" pitchFamily="2" charset="0"/>
                <a:ea typeface="Arial" panose="020B0604020202090204" pitchFamily="34" charset="0"/>
                <a:cs typeface="Montserrat" panose="00000500000000000000" pitchFamily="2" charset="0"/>
              </a:rPr>
              <a:t>Participo en el combate a la corrupción</a:t>
            </a:r>
            <a:endParaRPr lang="es-MX" sz="2800" dirty="0">
              <a:effectLst/>
              <a:latin typeface="Montserrat" panose="00000500000000000000" pitchFamily="2" charset="0"/>
              <a:ea typeface="Calibri" panose="020F0502020204030204" charset="0"/>
              <a:cs typeface="Montserrat" panose="00000500000000000000" pitchFamily="2" charset="0"/>
            </a:endParaRPr>
          </a:p>
          <a:p>
            <a:endParaRPr lang="es-MX" dirty="0">
              <a:latin typeface="Montserrat" panose="00000500000000000000" pitchFamily="2" charset="0"/>
              <a:cs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57343" y="163813"/>
            <a:ext cx="362631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sz="32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90204" pitchFamily="34" charset="0"/>
              </a:rPr>
              <a:t>El Desafío Ético</a:t>
            </a:r>
          </a:p>
        </p:txBody>
      </p:sp>
      <p:sp>
        <p:nvSpPr>
          <p:cNvPr id="3" name="2 Rectángulo"/>
          <p:cNvSpPr/>
          <p:nvPr/>
        </p:nvSpPr>
        <p:spPr>
          <a:xfrm>
            <a:off x="3953574" y="952803"/>
            <a:ext cx="4102290" cy="1877437"/>
          </a:xfrm>
          <a:prstGeom prst="rect">
            <a:avLst/>
          </a:prstGeom>
        </p:spPr>
        <p:txBody>
          <a:bodyPr wrap="square">
            <a:spAutoFit/>
          </a:bodyPr>
          <a:lstStyle/>
          <a:p>
            <a:pPr marL="285750" indent="-285750" fontAlgn="base">
              <a:spcAft>
                <a:spcPct val="0"/>
              </a:spcAft>
              <a:buClr>
                <a:srgbClr val="3333CC"/>
              </a:buClr>
              <a:buSzPct val="60000"/>
              <a:buFont typeface="Arial" panose="020B0604020202090204" pitchFamily="34" charset="0"/>
              <a:buChar char="•"/>
            </a:pPr>
            <a:r>
              <a:rPr lang="es-MX" altLang="en-US" sz="1600" b="1" dirty="0">
                <a:solidFill>
                  <a:srgbClr val="B68400"/>
                </a:solidFill>
                <a:latin typeface="Montserrat" panose="00000500000000000000" pitchFamily="2" charset="0"/>
                <a:cs typeface="Arial" panose="020B0604020202090204" pitchFamily="34" charset="0"/>
              </a:rPr>
              <a:t>¡La cultura sí importa!</a:t>
            </a:r>
          </a:p>
          <a:p>
            <a:pPr lvl="0" fontAlgn="base">
              <a:spcAft>
                <a:spcPct val="0"/>
              </a:spcAft>
              <a:buClr>
                <a:srgbClr val="3333CC"/>
              </a:buClr>
              <a:buSzPct val="60000"/>
            </a:pPr>
            <a:endParaRPr lang="es-MX" altLang="en-US" sz="1600" b="1" dirty="0">
              <a:solidFill>
                <a:srgbClr val="B68400"/>
              </a:solidFill>
              <a:latin typeface="Montserrat" panose="00000500000000000000" pitchFamily="2" charset="0"/>
              <a:cs typeface="Arial" panose="020B0604020202090204" pitchFamily="34" charset="0"/>
            </a:endParaRPr>
          </a:p>
          <a:p>
            <a:pPr marL="285750" indent="-285750" fontAlgn="base">
              <a:spcAft>
                <a:spcPct val="0"/>
              </a:spcAft>
              <a:buClr>
                <a:srgbClr val="3333CC"/>
              </a:buClr>
              <a:buSzPct val="60000"/>
              <a:buFont typeface="Arial" panose="020B0604020202090204" pitchFamily="34" charset="0"/>
              <a:buChar char="•"/>
            </a:pPr>
            <a:r>
              <a:rPr lang="es-MX" altLang="en-US" sz="1600" b="1" dirty="0">
                <a:solidFill>
                  <a:srgbClr val="B68400"/>
                </a:solidFill>
                <a:latin typeface="Montserrat" panose="00000500000000000000" pitchFamily="2" charset="0"/>
                <a:cs typeface="Arial" panose="020B0604020202090204" pitchFamily="34" charset="0"/>
              </a:rPr>
              <a:t>De lo qué se habla y lo que no se habla es importante</a:t>
            </a:r>
            <a:r>
              <a:rPr lang="es-MX" altLang="en-US" sz="1600" b="1" dirty="0">
                <a:latin typeface="Montserrat" panose="00000500000000000000" pitchFamily="2" charset="0"/>
                <a:cs typeface="Arial" panose="020B0604020202090204" pitchFamily="34" charset="0"/>
              </a:rPr>
              <a:t/>
            </a:r>
            <a:br>
              <a:rPr lang="es-MX" altLang="en-US" sz="1600" b="1" dirty="0">
                <a:latin typeface="Montserrat" panose="00000500000000000000" pitchFamily="2" charset="0"/>
                <a:cs typeface="Arial" panose="020B0604020202090204" pitchFamily="34" charset="0"/>
              </a:rPr>
            </a:br>
            <a:endParaRPr lang="es-MX" altLang="en-US" sz="1600" b="1" dirty="0">
              <a:latin typeface="Montserrat" panose="00000500000000000000" pitchFamily="2" charset="0"/>
              <a:cs typeface="Arial" panose="020B0604020202090204" pitchFamily="34" charset="0"/>
            </a:endParaRPr>
          </a:p>
          <a:p>
            <a:pPr marL="285750" indent="-285750" algn="ctr" fontAlgn="base">
              <a:spcAft>
                <a:spcPct val="0"/>
              </a:spcAft>
              <a:buClr>
                <a:srgbClr val="3333CC"/>
              </a:buClr>
              <a:buSzPct val="60000"/>
              <a:buFont typeface="Arial" panose="020B0604020202090204" pitchFamily="34" charset="0"/>
              <a:buChar char="•"/>
            </a:pPr>
            <a:r>
              <a:rPr lang="es-MX" altLang="en-US" b="1" dirty="0">
                <a:solidFill>
                  <a:srgbClr val="C00000"/>
                </a:solidFill>
                <a:latin typeface="Montserrat" panose="00000500000000000000" pitchFamily="2" charset="0"/>
                <a:cs typeface="Arial" panose="020B0604020202090204" pitchFamily="34" charset="0"/>
              </a:rPr>
              <a:t>Fuerte compromiso de los mandos superiores</a:t>
            </a:r>
            <a:endParaRPr lang="es-ES" dirty="0">
              <a:solidFill>
                <a:srgbClr val="C00000"/>
              </a:solidFill>
              <a:latin typeface="Montserrat" panose="00000500000000000000" pitchFamily="2" charset="0"/>
            </a:endParaRPr>
          </a:p>
        </p:txBody>
      </p:sp>
      <p:pic>
        <p:nvPicPr>
          <p:cNvPr id="4" name="Picture 1"/>
          <p:cNvPicPr>
            <a:picLocks noChangeAspect="1"/>
          </p:cNvPicPr>
          <p:nvPr/>
        </p:nvPicPr>
        <p:blipFill rotWithShape="1">
          <a:blip r:embed="rId2"/>
          <a:srcRect l="26019" r="26058"/>
          <a:stretch>
            <a:fillRect/>
          </a:stretch>
        </p:blipFill>
        <p:spPr>
          <a:xfrm>
            <a:off x="173392" y="3013231"/>
            <a:ext cx="2301451" cy="2193549"/>
          </a:xfrm>
          <a:prstGeom prst="rect">
            <a:avLst/>
          </a:prstGeom>
        </p:spPr>
      </p:pic>
      <p:graphicFrame>
        <p:nvGraphicFramePr>
          <p:cNvPr id="5" name="3 Diagrama"/>
          <p:cNvGraphicFramePr/>
          <p:nvPr>
            <p:extLst>
              <p:ext uri="{D42A27DB-BD31-4B8C-83A1-F6EECF244321}">
                <p14:modId xmlns:p14="http://schemas.microsoft.com/office/powerpoint/2010/main" val="4096509584"/>
              </p:ext>
            </p:extLst>
          </p:nvPr>
        </p:nvGraphicFramePr>
        <p:xfrm>
          <a:off x="173392" y="234575"/>
          <a:ext cx="3017864" cy="2435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8238427" y="339200"/>
            <a:ext cx="3473710" cy="4273229"/>
          </a:xfrm>
          <a:prstGeom prst="rect">
            <a:avLst/>
          </a:prstGeom>
        </p:spPr>
      </p:pic>
      <p:sp>
        <p:nvSpPr>
          <p:cNvPr id="6" name="Marcador de contenido 2">
            <a:extLst>
              <a:ext uri="{FF2B5EF4-FFF2-40B4-BE49-F238E27FC236}">
                <a16:creationId xmlns:a16="http://schemas.microsoft.com/office/drawing/2014/main" id="{506B89A0-D928-47D8-3AD2-FBF29157D043}"/>
              </a:ext>
            </a:extLst>
          </p:cNvPr>
          <p:cNvSpPr>
            <a:spLocks noGrp="1"/>
          </p:cNvSpPr>
          <p:nvPr>
            <p:ph idx="1"/>
          </p:nvPr>
        </p:nvSpPr>
        <p:spPr>
          <a:xfrm>
            <a:off x="2639251" y="3666744"/>
            <a:ext cx="5599176" cy="1269928"/>
          </a:xfrm>
        </p:spPr>
        <p:txBody>
          <a:bodyPr>
            <a:normAutofit/>
          </a:bodyPr>
          <a:lstStyle/>
          <a:p>
            <a:pPr marL="0" indent="0">
              <a:buNone/>
            </a:pPr>
            <a:r>
              <a:rPr lang="es-MX" sz="2000" b="1" dirty="0">
                <a:solidFill>
                  <a:srgbClr val="C00000"/>
                </a:solidFill>
              </a:rPr>
              <a:t>- Ética pública no solo normativa, también cultural. </a:t>
            </a:r>
          </a:p>
          <a:p>
            <a:pPr marL="0" indent="0">
              <a:buNone/>
            </a:pPr>
            <a:r>
              <a:rPr lang="es-MX" sz="2000" b="1" dirty="0">
                <a:solidFill>
                  <a:srgbClr val="C00000"/>
                </a:solidFill>
              </a:rPr>
              <a:t>- Sociedad debe exigir y vigilar el actuar ético. </a:t>
            </a:r>
          </a:p>
          <a:p>
            <a:pPr marL="0" indent="0">
              <a:buNone/>
            </a:pPr>
            <a:r>
              <a:rPr lang="es-MX" sz="2000" b="1" dirty="0">
                <a:solidFill>
                  <a:srgbClr val="C00000"/>
                </a:solidFill>
              </a:rPr>
              <a:t>- Servidores públicos como ejemplo de integridad.</a:t>
            </a:r>
          </a:p>
          <a:p>
            <a:pPr marL="0" indent="0">
              <a:buNone/>
            </a:pPr>
            <a:endParaRPr lang="es-MX" sz="20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CC2F7-043E-DD51-3577-A3194210CB1D}"/>
              </a:ext>
            </a:extLst>
          </p:cNvPr>
          <p:cNvSpPr>
            <a:spLocks noGrp="1"/>
          </p:cNvSpPr>
          <p:nvPr>
            <p:ph type="title"/>
          </p:nvPr>
        </p:nvSpPr>
        <p:spPr>
          <a:xfrm>
            <a:off x="838200" y="365126"/>
            <a:ext cx="10515600" cy="780008"/>
          </a:xfrm>
          <a:solidFill>
            <a:schemeClr val="accent2"/>
          </a:solidFill>
        </p:spPr>
        <p:txBody>
          <a:bodyPr>
            <a:normAutofit/>
          </a:bodyPr>
          <a:lstStyle/>
          <a:p>
            <a:pPr algn="ctr"/>
            <a:r>
              <a:rPr lang="es-MX" sz="2800" b="1" dirty="0">
                <a:solidFill>
                  <a:schemeClr val="bg1"/>
                </a:solidFill>
              </a:rPr>
              <a:t>Debate – ¿Qué medida es más efectiva contra la corrupción en México?</a:t>
            </a:r>
          </a:p>
        </p:txBody>
      </p:sp>
      <p:sp>
        <p:nvSpPr>
          <p:cNvPr id="3" name="Marcador de contenido 2">
            <a:extLst>
              <a:ext uri="{FF2B5EF4-FFF2-40B4-BE49-F238E27FC236}">
                <a16:creationId xmlns:a16="http://schemas.microsoft.com/office/drawing/2014/main" id="{707E16BF-D4FF-EE13-D7A2-6EBEBA5970A9}"/>
              </a:ext>
            </a:extLst>
          </p:cNvPr>
          <p:cNvSpPr>
            <a:spLocks noGrp="1"/>
          </p:cNvSpPr>
          <p:nvPr>
            <p:ph idx="1"/>
          </p:nvPr>
        </p:nvSpPr>
        <p:spPr>
          <a:xfrm>
            <a:off x="838200" y="1411097"/>
            <a:ext cx="10515600" cy="2892679"/>
          </a:xfrm>
        </p:spPr>
        <p:txBody>
          <a:bodyPr>
            <a:normAutofit lnSpcReduction="10000"/>
          </a:bodyPr>
          <a:lstStyle/>
          <a:p>
            <a:r>
              <a:rPr lang="es-MX" sz="2000" dirty="0"/>
              <a:t>En un foro nacional se discute cómo fortalecer el combate a la corrupción. Se presentan cuatro alternativas:</a:t>
            </a:r>
          </a:p>
          <a:p>
            <a:pPr>
              <a:buFont typeface="+mj-lt"/>
              <a:buAutoNum type="arabicPeriod"/>
            </a:pPr>
            <a:r>
              <a:rPr lang="es-MX" sz="2000" b="1" dirty="0"/>
              <a:t>Fortalecer sanciones penales</a:t>
            </a:r>
            <a:r>
              <a:rPr lang="es-MX" sz="2000" dirty="0"/>
              <a:t>: endurecer castigos a funcionarios corruptos.</a:t>
            </a:r>
          </a:p>
          <a:p>
            <a:pPr>
              <a:buFont typeface="+mj-lt"/>
              <a:buAutoNum type="arabicPeriod"/>
            </a:pPr>
            <a:r>
              <a:rPr lang="es-MX" sz="2000" b="1" dirty="0"/>
              <a:t>Impulsar mecanismos de prevención</a:t>
            </a:r>
            <a:r>
              <a:rPr lang="es-MX" sz="2000" dirty="0"/>
              <a:t>: reforzar controles internos, declaraciones patrimoniales y comités de ética.</a:t>
            </a:r>
          </a:p>
          <a:p>
            <a:pPr>
              <a:buFont typeface="+mj-lt"/>
              <a:buAutoNum type="arabicPeriod"/>
            </a:pPr>
            <a:r>
              <a:rPr lang="es-MX" sz="2000" b="1" dirty="0"/>
              <a:t>Mayor participación ciudadana</a:t>
            </a:r>
            <a:r>
              <a:rPr lang="es-MX" sz="2000" dirty="0"/>
              <a:t>: vigilancia social, contraloría ciudadana y observatorios ciudadanos.</a:t>
            </a:r>
          </a:p>
          <a:p>
            <a:pPr>
              <a:buFont typeface="+mj-lt"/>
              <a:buAutoNum type="arabicPeriod"/>
            </a:pPr>
            <a:r>
              <a:rPr lang="es-MX" sz="2000" b="1" dirty="0"/>
              <a:t>Reforma educativa cívica</a:t>
            </a:r>
            <a:r>
              <a:rPr lang="es-MX" sz="2000" dirty="0"/>
              <a:t>: formación de nuevas generaciones con valores de integridad desde la escuela.</a:t>
            </a:r>
          </a:p>
          <a:p>
            <a:pPr marL="0" indent="0">
              <a:buNone/>
            </a:pPr>
            <a:endParaRPr lang="es-MX" sz="2000" dirty="0"/>
          </a:p>
        </p:txBody>
      </p:sp>
    </p:spTree>
    <p:extLst>
      <p:ext uri="{BB962C8B-B14F-4D97-AF65-F5344CB8AC3E}">
        <p14:creationId xmlns:p14="http://schemas.microsoft.com/office/powerpoint/2010/main" val="8378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35536" y="214718"/>
            <a:ext cx="5520925"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solidFill>
                  <a:srgbClr val="A50021"/>
                </a:solidFill>
                <a:effectLst>
                  <a:outerShdw blurRad="76200" dist="50800" dir="5400000" algn="tl" rotWithShape="0">
                    <a:srgbClr val="000000">
                      <a:alpha val="65000"/>
                    </a:srgbClr>
                  </a:outerShdw>
                </a:effectLst>
                <a:latin typeface="Montserrat" panose="00000500000000000000" pitchFamily="2" charset="0"/>
                <a:cs typeface="Arial" panose="020B0604020202090204" pitchFamily="34" charset="0"/>
              </a:rPr>
              <a:t>Faltas Administrativas No Graves</a:t>
            </a:r>
          </a:p>
        </p:txBody>
      </p:sp>
      <p:sp>
        <p:nvSpPr>
          <p:cNvPr id="3" name="2 Rectángulo"/>
          <p:cNvSpPr/>
          <p:nvPr/>
        </p:nvSpPr>
        <p:spPr>
          <a:xfrm>
            <a:off x="850385" y="614828"/>
            <a:ext cx="10188676" cy="4247317"/>
          </a:xfrm>
          <a:prstGeom prst="rect">
            <a:avLst/>
          </a:prstGeom>
        </p:spPr>
        <p:txBody>
          <a:bodyPr wrap="square">
            <a:spAutoFit/>
          </a:bodyPr>
          <a:lstStyle/>
          <a:p>
            <a:r>
              <a:rPr lang="es-ES" sz="1200" dirty="0">
                <a:solidFill>
                  <a:srgbClr val="B68400"/>
                </a:solidFill>
                <a:latin typeface="Montserrat" panose="00000500000000000000" pitchFamily="2" charset="0"/>
                <a:cs typeface="Arial" panose="020B0604020202090204" pitchFamily="34" charset="0"/>
              </a:rPr>
              <a:t>Las faltas administrativas </a:t>
            </a:r>
            <a:r>
              <a:rPr lang="es-ES" sz="1200" b="1" dirty="0">
                <a:solidFill>
                  <a:srgbClr val="B68400"/>
                </a:solidFill>
                <a:latin typeface="Montserrat" panose="00000500000000000000" pitchFamily="2" charset="0"/>
                <a:cs typeface="Arial" panose="020B0604020202090204" pitchFamily="34" charset="0"/>
              </a:rPr>
              <a:t>no graves </a:t>
            </a:r>
            <a:r>
              <a:rPr lang="es-ES" sz="1200" dirty="0">
                <a:solidFill>
                  <a:srgbClr val="B68400"/>
                </a:solidFill>
                <a:latin typeface="Montserrat" panose="00000500000000000000" pitchFamily="2" charset="0"/>
                <a:cs typeface="Arial" panose="020B0604020202090204" pitchFamily="34" charset="0"/>
              </a:rPr>
              <a:t>son </a:t>
            </a:r>
            <a:r>
              <a:rPr lang="es-ES" sz="1200" b="1" dirty="0">
                <a:solidFill>
                  <a:srgbClr val="B68400"/>
                </a:solidFill>
                <a:latin typeface="Montserrat" panose="00000500000000000000" pitchFamily="2" charset="0"/>
                <a:cs typeface="Arial" panose="020B0604020202090204" pitchFamily="34" charset="0"/>
              </a:rPr>
              <a:t>actos u omisiones con los que se incumplan o transgredan las obligaciones previstas en los artículos 49 y 50 de la Ley General de Responsabilidades Administrativas siguientes</a:t>
            </a:r>
            <a:r>
              <a:rPr lang="es-ES" sz="1200" dirty="0">
                <a:solidFill>
                  <a:srgbClr val="B68400"/>
                </a:solidFill>
                <a:latin typeface="Montserrat" panose="00000500000000000000" pitchFamily="2" charset="0"/>
                <a:cs typeface="Arial" panose="020B0604020202090204" pitchFamily="34" charset="0"/>
              </a:rPr>
              <a:t>: </a:t>
            </a:r>
          </a:p>
          <a:p>
            <a:endParaRPr lang="es-MX" sz="1200" dirty="0">
              <a:solidFill>
                <a:srgbClr val="B68400"/>
              </a:solidFill>
              <a:latin typeface="Montserrat" panose="00000500000000000000" pitchFamily="2" charset="0"/>
              <a:cs typeface="Arial" panose="020B0604020202090204" pitchFamily="34" charset="0"/>
            </a:endParaRPr>
          </a:p>
          <a:p>
            <a:pPr marL="171450" indent="-171450">
              <a:buFontTx/>
              <a:buChar char="-"/>
            </a:pPr>
            <a:r>
              <a:rPr lang="es-ES" sz="1200" b="1" dirty="0">
                <a:solidFill>
                  <a:srgbClr val="B68400"/>
                </a:solidFill>
                <a:latin typeface="Montserrat" panose="00000500000000000000" pitchFamily="2" charset="0"/>
                <a:cs typeface="Arial" panose="020B0604020202090204" pitchFamily="34" charset="0"/>
              </a:rPr>
              <a:t>Cumplir con las funciones, atribuciones y comisiones encomendadas, observando en su desempeño disciplina y respeto</a:t>
            </a:r>
            <a:r>
              <a:rPr lang="es-ES" sz="1200" dirty="0">
                <a:solidFill>
                  <a:srgbClr val="B68400"/>
                </a:solidFill>
                <a:latin typeface="Montserrat" panose="00000500000000000000" pitchFamily="2" charset="0"/>
                <a:cs typeface="Arial" panose="020B0604020202090204" pitchFamily="34" charset="0"/>
              </a:rPr>
              <a:t>; </a:t>
            </a:r>
          </a:p>
          <a:p>
            <a:pPr marL="171450" indent="-171450">
              <a:buFontTx/>
              <a:buChar char="-"/>
            </a:pPr>
            <a:endParaRPr lang="es-ES" sz="1200" dirty="0">
              <a:latin typeface="Montserrat" panose="00000500000000000000" pitchFamily="2" charset="0"/>
              <a:cs typeface="Arial" panose="020B0604020202090204" pitchFamily="34" charset="0"/>
            </a:endParaRPr>
          </a:p>
          <a:p>
            <a:pPr marL="171450" indent="-171450">
              <a:buFontTx/>
              <a:buChar char="-"/>
            </a:pPr>
            <a:r>
              <a:rPr lang="es-ES" sz="1200" b="1" dirty="0">
                <a:solidFill>
                  <a:schemeClr val="bg2">
                    <a:lumMod val="25000"/>
                  </a:schemeClr>
                </a:solidFill>
                <a:latin typeface="Montserrat" panose="00000500000000000000" pitchFamily="2" charset="0"/>
                <a:cs typeface="Arial" panose="020B0604020202090204" pitchFamily="34" charset="0"/>
                <a:hlinkClick r:id="" action="ppaction://noaction"/>
              </a:rPr>
              <a:t>Denunciar los actos u omisiones que en ejercicio de sus funciones llegare a advertir, que puedan constituir faltas administrativas</a:t>
            </a:r>
            <a:r>
              <a:rPr lang="es-ES" sz="1200" b="1" dirty="0">
                <a:solidFill>
                  <a:schemeClr val="bg2">
                    <a:lumMod val="25000"/>
                  </a:schemeClr>
                </a:solidFill>
                <a:latin typeface="Montserrat" panose="00000500000000000000" pitchFamily="2" charset="0"/>
                <a:cs typeface="Arial" panose="020B0604020202090204" pitchFamily="34" charset="0"/>
              </a:rPr>
              <a:t>; </a:t>
            </a:r>
          </a:p>
          <a:p>
            <a:endParaRPr lang="es-MX" sz="1200" dirty="0">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Atender las instrucciones de sus superiores, que sean acordes con las disposiciones relacionadas con el servicio público</a:t>
            </a:r>
            <a:r>
              <a:rPr lang="es-ES" sz="1200" dirty="0">
                <a:solidFill>
                  <a:srgbClr val="B68400"/>
                </a:solidFill>
                <a:latin typeface="Montserrat" panose="00000500000000000000" pitchFamily="2" charset="0"/>
                <a:cs typeface="Arial" panose="020B0604020202090204" pitchFamily="34" charset="0"/>
              </a:rPr>
              <a:t>; </a:t>
            </a:r>
          </a:p>
          <a:p>
            <a:endParaRPr lang="es-MX" sz="1200" dirty="0">
              <a:latin typeface="Montserrat" panose="00000500000000000000" pitchFamily="2" charset="0"/>
              <a:cs typeface="Arial" panose="020B0604020202090204" pitchFamily="34" charset="0"/>
            </a:endParaRPr>
          </a:p>
          <a:p>
            <a:r>
              <a:rPr lang="es-ES" sz="1200" dirty="0">
                <a:latin typeface="Montserrat" panose="00000500000000000000" pitchFamily="2" charset="0"/>
                <a:cs typeface="Arial" panose="020B0604020202090204" pitchFamily="34" charset="0"/>
              </a:rPr>
              <a:t>- </a:t>
            </a:r>
            <a:r>
              <a:rPr lang="es-ES" sz="1200" b="1" dirty="0">
                <a:solidFill>
                  <a:schemeClr val="bg2">
                    <a:lumMod val="25000"/>
                  </a:schemeClr>
                </a:solidFill>
                <a:latin typeface="Montserrat" panose="00000500000000000000" pitchFamily="2" charset="0"/>
                <a:cs typeface="Arial" panose="020B0604020202090204" pitchFamily="34" charset="0"/>
              </a:rPr>
              <a:t>Presentar en tiempo y forma las declaraciones de situación patrimonial y de intereses;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Registrar, integrar, custodiar y cuidar la documentación e información que por razón de su empleo tenga bajo su responsabilidad e impedir su uso indebido;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Supervisar que las y los servidores públicos sujetos a su dirección, </a:t>
            </a:r>
            <a:r>
              <a:rPr lang="es-ES" sz="1200" u="sng" dirty="0">
                <a:solidFill>
                  <a:srgbClr val="B68400"/>
                </a:solidFill>
                <a:latin typeface="Montserrat" panose="00000500000000000000" pitchFamily="2" charset="0"/>
                <a:cs typeface="Arial" panose="020B0604020202090204" pitchFamily="34" charset="0"/>
              </a:rPr>
              <a:t>cumplan con las obligaciones que los rigen</a:t>
            </a:r>
            <a:r>
              <a:rPr lang="es-ES" sz="1200" dirty="0">
                <a:solidFill>
                  <a:srgbClr val="B68400"/>
                </a:solidFill>
                <a:latin typeface="Montserrat" panose="00000500000000000000" pitchFamily="2" charset="0"/>
                <a:cs typeface="Arial" panose="020B0604020202090204" pitchFamily="34" charset="0"/>
              </a:rPr>
              <a:t>;</a:t>
            </a:r>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Rendir cuentas sobre el ejercicio de las funciones;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Cerciorarse antes de la </a:t>
            </a:r>
            <a:r>
              <a:rPr lang="es-ES" sz="1200" u="sng" dirty="0">
                <a:solidFill>
                  <a:srgbClr val="B68400"/>
                </a:solidFill>
                <a:latin typeface="Montserrat" panose="00000500000000000000" pitchFamily="2" charset="0"/>
                <a:cs typeface="Arial" panose="020B0604020202090204" pitchFamily="34" charset="0"/>
              </a:rPr>
              <a:t>celebración de contratos de adquisiciones, arrendamientos, servicios, obra pública o para la enajenación de todo tipo de bienes que no se actualice un conflicto de inte</a:t>
            </a:r>
            <a:r>
              <a:rPr lang="es-ES" sz="1200" dirty="0">
                <a:solidFill>
                  <a:srgbClr val="B68400"/>
                </a:solidFill>
                <a:latin typeface="Montserrat" panose="00000500000000000000" pitchFamily="2" charset="0"/>
                <a:cs typeface="Arial" panose="020B0604020202090204" pitchFamily="34" charset="0"/>
              </a:rPr>
              <a:t>rés, y </a:t>
            </a:r>
          </a:p>
          <a:p>
            <a:endParaRPr lang="es-MX" sz="1200" dirty="0">
              <a:solidFill>
                <a:srgbClr val="B68400"/>
              </a:solidFill>
              <a:latin typeface="Montserrat" panose="00000500000000000000" pitchFamily="2" charset="0"/>
              <a:cs typeface="Arial" panose="020B0604020202090204" pitchFamily="34" charset="0"/>
            </a:endParaRPr>
          </a:p>
          <a:p>
            <a:r>
              <a:rPr lang="es-ES" sz="1200" dirty="0">
                <a:solidFill>
                  <a:srgbClr val="B68400"/>
                </a:solidFill>
                <a:latin typeface="Montserrat" panose="00000500000000000000" pitchFamily="2" charset="0"/>
                <a:cs typeface="Arial" panose="020B0604020202090204" pitchFamily="34" charset="0"/>
              </a:rPr>
              <a:t>- </a:t>
            </a:r>
            <a:r>
              <a:rPr lang="es-ES" sz="1200" b="1" dirty="0">
                <a:solidFill>
                  <a:srgbClr val="B68400"/>
                </a:solidFill>
                <a:latin typeface="Montserrat" panose="00000500000000000000" pitchFamily="2" charset="0"/>
                <a:cs typeface="Arial" panose="020B0604020202090204" pitchFamily="34" charset="0"/>
              </a:rPr>
              <a:t>Evitar causar daños y perjuicios a la Hacienda Pública o al patrimonio de un ente público, de manera culposa o negligente</a:t>
            </a:r>
            <a:r>
              <a:rPr lang="es-ES" b="1" dirty="0">
                <a:solidFill>
                  <a:srgbClr val="B68400"/>
                </a:solidFill>
                <a:latin typeface="Montserrat" panose="00000500000000000000" pitchFamily="2" charset="0"/>
              </a:rPr>
              <a:t>. </a:t>
            </a:r>
            <a:endParaRPr lang="es-MX" b="1" dirty="0">
              <a:solidFill>
                <a:srgbClr val="B68400"/>
              </a:solidFill>
              <a:latin typeface="Montserrat"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6904" y="98443"/>
            <a:ext cx="8500460"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rgbClr val="A50021"/>
                </a:solidFill>
                <a:latin typeface="Montserrat" panose="00000500000000000000" pitchFamily="2" charset="0"/>
                <a:cs typeface="Arial" panose="020B0604020202090204" pitchFamily="34" charset="0"/>
              </a:rPr>
              <a:t>Las faltas administrativas graves en que puede incurrir una servidora o servidor público están previstas en los artículos 52 a 64 de la Ley General de Responsabilidades Administrativas y son: </a:t>
            </a:r>
          </a:p>
        </p:txBody>
      </p:sp>
      <p:sp>
        <p:nvSpPr>
          <p:cNvPr id="3" name="2 Rectángulo"/>
          <p:cNvSpPr/>
          <p:nvPr/>
        </p:nvSpPr>
        <p:spPr>
          <a:xfrm>
            <a:off x="588482" y="1021414"/>
            <a:ext cx="11014347" cy="3969385"/>
          </a:xfrm>
          <a:prstGeom prst="rect">
            <a:avLst/>
          </a:prstGeom>
        </p:spPr>
        <p:txBody>
          <a:bodyPr wrap="square">
            <a:spAutoFit/>
          </a:bodyPr>
          <a:lstStyle/>
          <a:p>
            <a:pPr algn="just"/>
            <a:r>
              <a:rPr lang="es-ES" sz="1400" b="1" dirty="0">
                <a:solidFill>
                  <a:srgbClr val="B38E5D"/>
                </a:solidFill>
                <a:latin typeface="Montserrat" panose="00000500000000000000" pitchFamily="2" charset="0"/>
                <a:cs typeface="Arial" panose="020B0604020202090204" pitchFamily="34" charset="0"/>
              </a:rPr>
              <a:t> Cohecho </a:t>
            </a:r>
            <a:endParaRPr lang="es-MX" sz="1400" dirty="0">
              <a:solidFill>
                <a:srgbClr val="B38E5D"/>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Se incurre por</a:t>
            </a:r>
            <a:r>
              <a:rPr lang="es-ES" sz="1400" b="1" dirty="0">
                <a:latin typeface="Montserrat" panose="00000500000000000000" pitchFamily="2" charset="0"/>
                <a:cs typeface="Arial" panose="020B0604020202090204" pitchFamily="34" charset="0"/>
              </a:rPr>
              <a:t>: exigir, aceptar, obtener o pretender obtener, por sí o a través de terceros</a:t>
            </a:r>
            <a:r>
              <a:rPr lang="es-ES" sz="1400" dirty="0">
                <a:latin typeface="Montserrat" panose="00000500000000000000" pitchFamily="2" charset="0"/>
                <a:cs typeface="Arial" panose="020B0604020202090204" pitchFamily="34" charset="0"/>
              </a:rPr>
              <a:t>, con motivo de sus funciones, cualquier beneficio no comprendido en su remuneración como servidor/a público/a,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a:p>
            <a:pPr algn="just"/>
            <a:endParaRPr lang="es-MX" sz="1400" dirty="0">
              <a:solidFill>
                <a:srgbClr val="B68400"/>
              </a:solidFill>
              <a:latin typeface="Montserrat" panose="00000500000000000000" pitchFamily="2" charset="0"/>
              <a:cs typeface="Arial" panose="020B0604020202090204" pitchFamily="34" charset="0"/>
            </a:endParaRPr>
          </a:p>
          <a:p>
            <a:pPr algn="just"/>
            <a:r>
              <a:rPr lang="es-ES" sz="1400" b="1" dirty="0">
                <a:solidFill>
                  <a:srgbClr val="B68400"/>
                </a:solidFill>
                <a:latin typeface="Montserrat" panose="00000500000000000000" pitchFamily="2" charset="0"/>
                <a:cs typeface="Arial" panose="020B0604020202090204" pitchFamily="34" charset="0"/>
              </a:rPr>
              <a:t> </a:t>
            </a:r>
            <a:r>
              <a:rPr lang="es-ES" sz="1400" b="1" dirty="0">
                <a:solidFill>
                  <a:srgbClr val="B38E5D"/>
                </a:solidFill>
                <a:latin typeface="Montserrat" panose="00000500000000000000" pitchFamily="2" charset="0"/>
                <a:cs typeface="Arial" panose="020B0604020202090204" pitchFamily="34" charset="0"/>
              </a:rPr>
              <a:t>Peculado</a:t>
            </a:r>
            <a:r>
              <a:rPr lang="es-ES" sz="1400" b="1" dirty="0">
                <a:solidFill>
                  <a:srgbClr val="B68400"/>
                </a:solidFill>
                <a:latin typeface="Montserrat" panose="00000500000000000000" pitchFamily="2" charset="0"/>
                <a:cs typeface="Arial" panose="020B0604020202090204" pitchFamily="34" charset="0"/>
              </a:rPr>
              <a:t> </a:t>
            </a:r>
            <a:endParaRPr lang="es-MX" sz="1400" dirty="0">
              <a:solidFill>
                <a:srgbClr val="B68400"/>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Comete peculado: la o el servidor público </a:t>
            </a:r>
            <a:r>
              <a:rPr lang="es-ES" sz="1400" u="sng" dirty="0">
                <a:latin typeface="Montserrat" panose="00000500000000000000" pitchFamily="2" charset="0"/>
                <a:cs typeface="Arial" panose="020B0604020202090204" pitchFamily="34" charset="0"/>
              </a:rPr>
              <a:t>que </a:t>
            </a:r>
            <a:r>
              <a:rPr lang="es-ES" sz="1400" b="1" u="sng" dirty="0">
                <a:latin typeface="Montserrat" panose="00000500000000000000" pitchFamily="2" charset="0"/>
                <a:cs typeface="Arial" panose="020B0604020202090204" pitchFamily="34" charset="0"/>
              </a:rPr>
              <a:t>autorice, solicite o realice actos para el uso o apropiación</a:t>
            </a:r>
            <a:r>
              <a:rPr lang="es-ES" sz="1400" b="1" dirty="0">
                <a:latin typeface="Montserrat" panose="00000500000000000000" pitchFamily="2" charset="0"/>
                <a:cs typeface="Arial" panose="020B0604020202090204" pitchFamily="34" charset="0"/>
              </a:rPr>
              <a:t> para sí o para su cónyuge, parientes</a:t>
            </a:r>
            <a:r>
              <a:rPr lang="es-ES" sz="1400" dirty="0">
                <a:latin typeface="Montserrat" panose="00000500000000000000" pitchFamily="2" charset="0"/>
                <a:cs typeface="Arial" panose="020B0604020202090204" pitchFamily="34" charset="0"/>
              </a:rPr>
              <a:t>, terceros con los que tenga una relación profesional, laboral o de negocios o para socios/as o sociedades de las que sean parte, de recursos públicos, sean materiales, humanos o financieros, </a:t>
            </a:r>
            <a:r>
              <a:rPr lang="es-ES" sz="1400" u="sng" dirty="0">
                <a:latin typeface="Montserrat" panose="00000500000000000000" pitchFamily="2" charset="0"/>
                <a:cs typeface="Arial" panose="020B0604020202090204" pitchFamily="34" charset="0"/>
              </a:rPr>
              <a:t>sin fundamento jurídico o en contraposición a las normas aplicables.</a:t>
            </a:r>
            <a:r>
              <a:rPr lang="es-ES" sz="1400" dirty="0">
                <a:latin typeface="Montserrat" panose="00000500000000000000" pitchFamily="2" charset="0"/>
                <a:cs typeface="Arial" panose="020B0604020202090204" pitchFamily="34" charset="0"/>
              </a:rPr>
              <a:t> </a:t>
            </a:r>
          </a:p>
          <a:p>
            <a:pPr algn="just"/>
            <a:endParaRPr lang="es-MX" sz="1400" dirty="0">
              <a:solidFill>
                <a:srgbClr val="B68400"/>
              </a:solidFill>
              <a:latin typeface="Montserrat" panose="00000500000000000000" pitchFamily="2" charset="0"/>
              <a:cs typeface="Arial" panose="020B0604020202090204" pitchFamily="34" charset="0"/>
            </a:endParaRPr>
          </a:p>
          <a:p>
            <a:pPr algn="just"/>
            <a:r>
              <a:rPr lang="es-ES" sz="1400" dirty="0">
                <a:solidFill>
                  <a:srgbClr val="B68400"/>
                </a:solidFill>
                <a:latin typeface="Montserrat" panose="00000500000000000000" pitchFamily="2" charset="0"/>
                <a:cs typeface="Arial" panose="020B0604020202090204" pitchFamily="34" charset="0"/>
              </a:rPr>
              <a:t> </a:t>
            </a:r>
            <a:endParaRPr lang="es-MX" sz="1400" dirty="0">
              <a:solidFill>
                <a:srgbClr val="B68400"/>
              </a:solidFill>
              <a:latin typeface="Montserrat" panose="00000500000000000000" pitchFamily="2" charset="0"/>
              <a:cs typeface="Arial" panose="020B0604020202090204" pitchFamily="34" charset="0"/>
            </a:endParaRPr>
          </a:p>
          <a:p>
            <a:pPr algn="just"/>
            <a:r>
              <a:rPr lang="es-ES" sz="1400" b="1" dirty="0">
                <a:solidFill>
                  <a:srgbClr val="B38E5D"/>
                </a:solidFill>
                <a:latin typeface="Montserrat" panose="00000500000000000000" pitchFamily="2" charset="0"/>
                <a:cs typeface="Arial" panose="020B0604020202090204" pitchFamily="34" charset="0"/>
              </a:rPr>
              <a:t> Desvío de recursos públicos </a:t>
            </a:r>
            <a:endParaRPr lang="es-MX" sz="1400" dirty="0">
              <a:solidFill>
                <a:srgbClr val="B38E5D"/>
              </a:solidFill>
              <a:latin typeface="Montserrat" panose="00000500000000000000" pitchFamily="2" charset="0"/>
              <a:cs typeface="Arial" panose="020B0604020202090204" pitchFamily="34" charset="0"/>
            </a:endParaRPr>
          </a:p>
          <a:p>
            <a:pPr algn="just"/>
            <a:r>
              <a:rPr lang="es-ES" sz="1400" dirty="0">
                <a:latin typeface="Montserrat" panose="00000500000000000000" pitchFamily="2" charset="0"/>
                <a:cs typeface="Arial" panose="020B0604020202090204" pitchFamily="34" charset="0"/>
              </a:rPr>
              <a:t>Es responsable del mismo la servidora o el servidor público que: </a:t>
            </a:r>
            <a:r>
              <a:rPr lang="es-ES" sz="1400" u="sng" dirty="0">
                <a:latin typeface="Montserrat" panose="00000500000000000000" pitchFamily="2" charset="0"/>
                <a:cs typeface="Arial" panose="020B0604020202090204" pitchFamily="34" charset="0"/>
              </a:rPr>
              <a:t>autoriza, solicita o realiza actos para la asignación o desvío de recursos públicos</a:t>
            </a:r>
            <a:r>
              <a:rPr lang="es-ES" sz="1400" dirty="0">
                <a:latin typeface="Montserrat" panose="00000500000000000000" pitchFamily="2" charset="0"/>
                <a:cs typeface="Arial" panose="020B0604020202090204" pitchFamily="34" charset="0"/>
              </a:rPr>
              <a:t>, sean materiales, humanos o financieros, sin fundamento jurídico o en contraposición a las normas aplicables.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19282" y="262268"/>
            <a:ext cx="7270811" cy="646331"/>
          </a:xfrm>
          <a:prstGeom prst="rect">
            <a:avLst/>
          </a:prstGeom>
          <a:noFill/>
        </p:spPr>
        <p:txBody>
          <a:bodyPr wrap="square" rtlCol="0">
            <a:spAutoFit/>
          </a:bodyPr>
          <a:lstStyle/>
          <a:p>
            <a:pPr algn="ctr"/>
            <a:r>
              <a:rPr lang="es-MX" b="1" dirty="0">
                <a:solidFill>
                  <a:srgbClr val="A50021"/>
                </a:solidFill>
                <a:latin typeface="Montserrat" panose="00000500000000000000" pitchFamily="2" charset="0"/>
              </a:rPr>
              <a:t>DE LOS ACTOS DE PARTICULARES VINCULADOS CON FALTAS ADMINISTRATIVAS GRAVES  </a:t>
            </a:r>
          </a:p>
        </p:txBody>
      </p:sp>
      <p:sp>
        <p:nvSpPr>
          <p:cNvPr id="5" name="CuadroTexto 4"/>
          <p:cNvSpPr txBox="1"/>
          <p:nvPr/>
        </p:nvSpPr>
        <p:spPr>
          <a:xfrm>
            <a:off x="818360" y="1355452"/>
            <a:ext cx="9388000" cy="3208571"/>
          </a:xfrm>
          <a:prstGeom prst="rect">
            <a:avLst/>
          </a:prstGeom>
          <a:noFill/>
        </p:spPr>
        <p:txBody>
          <a:bodyPr wrap="square" rtlCol="0">
            <a:spAutoFit/>
          </a:bodyPr>
          <a:lstStyle/>
          <a:p>
            <a:r>
              <a:rPr lang="es-MX" sz="1350" b="1" dirty="0">
                <a:latin typeface="Montserrat" panose="00000500000000000000" pitchFamily="2" charset="0"/>
              </a:rPr>
              <a:t>INCURRIRA EN:</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Art.66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Soborno.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ART.67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Participación ilícita en procedimientos administrativos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68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Tráfico de influencias para inducir a la autoridad</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69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Utilización de información falsa y/o obstrucción de facultades de investigación</a:t>
            </a:r>
            <a:r>
              <a:rPr lang="es-MX" sz="1350" dirty="0">
                <a:solidFill>
                  <a:srgbClr val="B68400"/>
                </a:solidFill>
                <a:latin typeface="Montserrat" panose="00000500000000000000" pitchFamily="2" charset="0"/>
              </a:rPr>
              <a:t>.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70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Colusión. </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71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Uso indebido de recursos públicos</a:t>
            </a:r>
            <a:r>
              <a:rPr lang="es-MX" sz="1350" dirty="0">
                <a:solidFill>
                  <a:srgbClr val="B68400"/>
                </a:solidFill>
                <a:latin typeface="Montserrat" panose="00000500000000000000" pitchFamily="2" charset="0"/>
              </a:rPr>
              <a:t>.</a:t>
            </a:r>
          </a:p>
          <a:p>
            <a:endParaRPr lang="es-MX" sz="1350" dirty="0">
              <a:solidFill>
                <a:srgbClr val="B68400"/>
              </a:solidFill>
              <a:latin typeface="Montserrat" panose="00000500000000000000" pitchFamily="2" charset="0"/>
            </a:endParaRPr>
          </a:p>
          <a:p>
            <a:r>
              <a:rPr lang="es-MX" sz="1350" b="1" dirty="0">
                <a:solidFill>
                  <a:srgbClr val="B68400"/>
                </a:solidFill>
                <a:latin typeface="Montserrat" panose="00000500000000000000" pitchFamily="2" charset="0"/>
              </a:rPr>
              <a:t>ART. 72 </a:t>
            </a:r>
            <a:r>
              <a:rPr lang="es-MX" sz="1350" dirty="0">
                <a:solidFill>
                  <a:srgbClr val="B68400"/>
                </a:solidFill>
                <a:latin typeface="Montserrat" panose="00000500000000000000" pitchFamily="2" charset="0"/>
              </a:rPr>
              <a:t>.- </a:t>
            </a:r>
            <a:r>
              <a:rPr lang="es-MX" sz="1350" b="1" dirty="0">
                <a:solidFill>
                  <a:srgbClr val="B68400"/>
                </a:solidFill>
                <a:latin typeface="Montserrat" panose="00000500000000000000" pitchFamily="2" charset="0"/>
              </a:rPr>
              <a:t>Contratación indebida de ex Servidores Públicos</a:t>
            </a:r>
            <a:r>
              <a:rPr lang="es-MX" sz="1350" dirty="0">
                <a:solidFill>
                  <a:srgbClr val="B68400"/>
                </a:solidFill>
                <a:latin typeface="Montserrat" panose="00000500000000000000" pitchFamily="2" charset="0"/>
              </a:rPr>
              <a:t>.</a:t>
            </a:r>
          </a:p>
        </p:txBody>
      </p:sp>
      <p:sp>
        <p:nvSpPr>
          <p:cNvPr id="6" name="CuadroTexto 5"/>
          <p:cNvSpPr txBox="1"/>
          <p:nvPr/>
        </p:nvSpPr>
        <p:spPr>
          <a:xfrm>
            <a:off x="9042747" y="3913727"/>
            <a:ext cx="3287798" cy="430887"/>
          </a:xfrm>
          <a:prstGeom prst="rect">
            <a:avLst/>
          </a:prstGeom>
          <a:noFill/>
        </p:spPr>
        <p:txBody>
          <a:bodyPr wrap="square" rtlCol="0">
            <a:spAutoFit/>
          </a:bodyPr>
          <a:lstStyle/>
          <a:p>
            <a:pPr algn="ctr"/>
            <a:r>
              <a:rPr lang="es-MX" sz="1100" b="1" dirty="0">
                <a:latin typeface="Montserrat" panose="00000500000000000000" pitchFamily="2" charset="0"/>
              </a:rPr>
              <a:t>LEY GENERAL DE RESPONSABILIDADES ADMINISTRATIVAS </a:t>
            </a:r>
          </a:p>
        </p:txBody>
      </p:sp>
      <p:pic>
        <p:nvPicPr>
          <p:cNvPr id="8" name="Imagen 7" descr="Código QR&#10;&#10;Descripción generada automáticamen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0518" y="1660270"/>
            <a:ext cx="2452255" cy="2253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3731" y="235364"/>
            <a:ext cx="10515600" cy="1109960"/>
          </a:xfrm>
        </p:spPr>
        <p:txBody>
          <a:bodyPr>
            <a:normAutofit/>
          </a:bodyPr>
          <a:lstStyle/>
          <a:p>
            <a:pPr marL="0" indent="0" algn="ctr">
              <a:buNone/>
            </a:pPr>
            <a:r>
              <a:rPr lang="es-MX" sz="1600" dirty="0">
                <a:solidFill>
                  <a:schemeClr val="tx1"/>
                </a:solidFill>
                <a:latin typeface="Montserrat" panose="00000500000000000000" pitchFamily="2" charset="0"/>
                <a:cs typeface="Montserrat" panose="00000500000000000000" pitchFamily="2" charset="0"/>
              </a:rPr>
              <a:t>El art. 3 fracción VI de la Ley General de Responsabilidades Administrativas, menciona que se entiende por </a:t>
            </a:r>
            <a:r>
              <a:rPr lang="es-MX" sz="1600" u="sng" dirty="0">
                <a:solidFill>
                  <a:schemeClr val="tx1"/>
                </a:solidFill>
                <a:latin typeface="Montserrat" panose="00000500000000000000" pitchFamily="2" charset="0"/>
                <a:cs typeface="Montserrat" panose="00000500000000000000" pitchFamily="2" charset="0"/>
              </a:rPr>
              <a:t>conflicto de interés</a:t>
            </a:r>
          </a:p>
          <a:p>
            <a:pPr marL="0" indent="0" algn="ctr">
              <a:buNone/>
            </a:pPr>
            <a:r>
              <a:rPr lang="es-MX" sz="1600" dirty="0">
                <a:solidFill>
                  <a:srgbClr val="C00000"/>
                </a:solidFill>
                <a:latin typeface="Montserrat" panose="00000500000000000000" pitchFamily="2" charset="0"/>
                <a:cs typeface="Montserrat" panose="00000500000000000000" pitchFamily="2" charset="0"/>
              </a:rPr>
              <a:t> “</a:t>
            </a:r>
            <a:r>
              <a:rPr lang="es-MX" sz="1600" b="1" dirty="0">
                <a:solidFill>
                  <a:srgbClr val="C00000"/>
                </a:solidFill>
                <a:latin typeface="Montserrat" panose="00000500000000000000" pitchFamily="2" charset="0"/>
                <a:cs typeface="Montserrat" panose="00000500000000000000" pitchFamily="2" charset="0"/>
              </a:rPr>
              <a:t>La posible afectación del desempeño imparcial y objetivo de las funciones de los servidores públicos en razón de intereses personales, familiares o de negocios</a:t>
            </a:r>
            <a:r>
              <a:rPr lang="es-MX" sz="1600" dirty="0">
                <a:solidFill>
                  <a:srgbClr val="C00000"/>
                </a:solidFill>
                <a:latin typeface="Montserrat" panose="00000500000000000000" pitchFamily="2" charset="0"/>
                <a:cs typeface="Montserrat" panose="00000500000000000000" pitchFamily="2" charset="0"/>
              </a:rPr>
              <a:t>”</a:t>
            </a:r>
          </a:p>
        </p:txBody>
      </p:sp>
      <p:pic>
        <p:nvPicPr>
          <p:cNvPr id="1026" name="Picture 2" descr="/cms/uploads/image/file/339979/ImgContenido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75" y="1345324"/>
            <a:ext cx="6400244" cy="34793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864673" y="1581862"/>
            <a:ext cx="3008481" cy="3694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p:cNvPicPr>
            <a:picLocks noChangeAspect="1"/>
          </p:cNvPicPr>
          <p:nvPr/>
        </p:nvPicPr>
        <p:blipFill>
          <a:blip r:embed="rId2"/>
          <a:srcRect b="31408"/>
          <a:stretch>
            <a:fillRect/>
          </a:stretch>
        </p:blipFill>
        <p:spPr>
          <a:xfrm>
            <a:off x="1270" y="0"/>
            <a:ext cx="12188825" cy="48069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837FD4-EBEA-9AC2-F4B1-92C7FB020961}"/>
              </a:ext>
            </a:extLst>
          </p:cNvPr>
          <p:cNvSpPr>
            <a:spLocks noGrp="1"/>
          </p:cNvSpPr>
          <p:nvPr>
            <p:ph idx="1"/>
          </p:nvPr>
        </p:nvSpPr>
        <p:spPr>
          <a:xfrm>
            <a:off x="1069848" y="1365504"/>
            <a:ext cx="10058400" cy="4806696"/>
          </a:xfrm>
        </p:spPr>
        <p:txBody>
          <a:bodyPr>
            <a:normAutofit fontScale="85000" lnSpcReduction="10000"/>
          </a:bodyPr>
          <a:lstStyle/>
          <a:p>
            <a:pPr algn="just"/>
            <a:r>
              <a:rPr lang="es-MX" dirty="0"/>
              <a:t>Un jefe de recursos humanos inicia un procedimiento disciplinario contra una empleada por ausencias injustificadas. Sin embargo, la empleada es su prima en segundo grado, lo cual no había revelado hasta que la defensa lo expone. ________.</a:t>
            </a:r>
          </a:p>
          <a:p>
            <a:pPr marL="0" indent="0" algn="just">
              <a:buNone/>
            </a:pPr>
            <a:endParaRPr lang="es-MX" dirty="0"/>
          </a:p>
          <a:p>
            <a:pPr algn="just"/>
            <a:r>
              <a:rPr lang="es-MX" dirty="0"/>
              <a:t>Un instructor de procedimientos administrativos disciplinarios es asignado a revisar un expediente de sanción por hostigamiento laboral. Años antes, fue asesor jurídico en una empresa donde trabajaba una de las testigos clave del caso, aunque nunca tuvo trato personal con ella. ________.</a:t>
            </a:r>
          </a:p>
          <a:p>
            <a:pPr algn="just"/>
            <a:endParaRPr lang="es-MX" dirty="0"/>
          </a:p>
          <a:p>
            <a:pPr algn="just"/>
            <a:r>
              <a:rPr lang="es-MX" dirty="0"/>
              <a:t>Un medio de comunicación publica que un titular de área protegió a un subordinado sancionado administrativamente por negligencia grave, porque lo consideran su “mano derecha”. Sin embargo, el expediente muestra que la sanción fue tramitada y ejecutada conforme a la ley. ________.</a:t>
            </a:r>
          </a:p>
          <a:p>
            <a:pPr algn="just"/>
            <a:endParaRPr lang="es-MX" dirty="0"/>
          </a:p>
        </p:txBody>
      </p:sp>
      <p:sp>
        <p:nvSpPr>
          <p:cNvPr id="4" name="Título 1">
            <a:extLst>
              <a:ext uri="{FF2B5EF4-FFF2-40B4-BE49-F238E27FC236}">
                <a16:creationId xmlns:a16="http://schemas.microsoft.com/office/drawing/2014/main" id="{7CFAC8E6-B211-B4E8-F025-99139F0CEB27}"/>
              </a:ext>
            </a:extLst>
          </p:cNvPr>
          <p:cNvSpPr>
            <a:spLocks noGrp="1"/>
          </p:cNvSpPr>
          <p:nvPr>
            <p:ph type="title"/>
          </p:nvPr>
        </p:nvSpPr>
        <p:spPr>
          <a:xfrm>
            <a:off x="1069975" y="484189"/>
            <a:ext cx="10058400" cy="503364"/>
          </a:xfrm>
        </p:spPr>
        <p:txBody>
          <a:bodyPr>
            <a:normAutofit fontScale="90000"/>
          </a:bodyPr>
          <a:lstStyle/>
          <a:p>
            <a:r>
              <a:rPr lang="es-MX" dirty="0"/>
              <a:t>Conflicto de Interés: </a:t>
            </a:r>
          </a:p>
        </p:txBody>
      </p:sp>
    </p:spTree>
    <p:extLst>
      <p:ext uri="{BB962C8B-B14F-4D97-AF65-F5344CB8AC3E}">
        <p14:creationId xmlns:p14="http://schemas.microsoft.com/office/powerpoint/2010/main" val="424783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DC263-CBF2-8930-BB02-2E4C51032BEF}"/>
              </a:ext>
            </a:extLst>
          </p:cNvPr>
          <p:cNvSpPr>
            <a:spLocks noGrp="1"/>
          </p:cNvSpPr>
          <p:nvPr>
            <p:ph type="title"/>
          </p:nvPr>
        </p:nvSpPr>
        <p:spPr>
          <a:xfrm>
            <a:off x="1066800" y="9144"/>
            <a:ext cx="10058400" cy="448056"/>
          </a:xfrm>
        </p:spPr>
        <p:txBody>
          <a:bodyPr>
            <a:normAutofit fontScale="90000"/>
          </a:bodyPr>
          <a:lstStyle/>
          <a:p>
            <a:r>
              <a:rPr lang="es-MX" dirty="0"/>
              <a:t>Respuestas:</a:t>
            </a:r>
          </a:p>
        </p:txBody>
      </p:sp>
      <p:sp>
        <p:nvSpPr>
          <p:cNvPr id="3" name="Marcador de contenido 2">
            <a:extLst>
              <a:ext uri="{FF2B5EF4-FFF2-40B4-BE49-F238E27FC236}">
                <a16:creationId xmlns:a16="http://schemas.microsoft.com/office/drawing/2014/main" id="{943CDAFB-0C04-3C6E-8C06-9EF91AADBD0C}"/>
              </a:ext>
            </a:extLst>
          </p:cNvPr>
          <p:cNvSpPr>
            <a:spLocks noGrp="1"/>
          </p:cNvSpPr>
          <p:nvPr>
            <p:ph idx="1"/>
          </p:nvPr>
        </p:nvSpPr>
        <p:spPr>
          <a:xfrm>
            <a:off x="265176" y="457200"/>
            <a:ext cx="11311128" cy="4831080"/>
          </a:xfrm>
        </p:spPr>
        <p:txBody>
          <a:bodyPr>
            <a:normAutofit/>
          </a:bodyPr>
          <a:lstStyle/>
          <a:p>
            <a:r>
              <a:rPr lang="es-MX" sz="1800" dirty="0"/>
              <a:t>Un jefe de recursos humanos inicia un procedimiento disciplinario contra una empleada por ausencias injustificadas. Sin embargo, la empleada es su prima en segundo grado, lo cual no había revelado hasta que la defensa lo expone</a:t>
            </a:r>
            <a:endParaRPr lang="es-MX" sz="1800" b="1"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Real</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Existe vínculo familiar directo que compromete la imparcialidad del procedimiento disciplinario.</a:t>
            </a:r>
          </a:p>
          <a:p>
            <a:pPr algn="just"/>
            <a:r>
              <a:rPr lang="es-MX" sz="1800" dirty="0"/>
              <a:t>Un instructor de procedimientos administrativos disciplinarios es asignado a revisar un expediente de sanción por Cohecho. Años antes, fue asesor jurídico en una empresa donde trabajaba una de las testigos clave del caso, aunque nunca tuvo trato personal con ella</a:t>
            </a:r>
            <a:endParaRPr lang="es-MX" sz="1800"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Potencial</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La relación profesional previa, aunque lejana, podría ser vista como un riesgo de parcialidad en el procedimiento.</a:t>
            </a:r>
          </a:p>
          <a:p>
            <a:pPr algn="just"/>
            <a:r>
              <a:rPr lang="es-MX" sz="1800" dirty="0"/>
              <a:t>Un medio de comunicación publica que un titular de área protegió a un subordinado sancionado administrativamente por negligencia grave, porque lo consideran su “mano derecha”. Sin embargo, el expediente muestra que la sanción fue tramitada y ejecutada conforme a la ley</a:t>
            </a:r>
            <a:endParaRPr lang="es-MX" sz="1800" dirty="0">
              <a:solidFill>
                <a:srgbClr val="002060"/>
              </a:solidFill>
            </a:endParaRPr>
          </a:p>
          <a:p>
            <a:r>
              <a:rPr lang="es-MX" sz="1800" b="1" dirty="0">
                <a:solidFill>
                  <a:srgbClr val="C00000"/>
                </a:solidFill>
              </a:rPr>
              <a:t>Respuesta:</a:t>
            </a:r>
            <a:r>
              <a:rPr lang="es-MX" sz="1800" dirty="0">
                <a:solidFill>
                  <a:srgbClr val="C00000"/>
                </a:solidFill>
              </a:rPr>
              <a:t> Conflicto de interés </a:t>
            </a:r>
            <a:r>
              <a:rPr lang="es-MX" sz="1800" b="1" dirty="0">
                <a:solidFill>
                  <a:srgbClr val="C00000"/>
                </a:solidFill>
              </a:rPr>
              <a:t>Aparente</a:t>
            </a:r>
            <a:r>
              <a:rPr lang="es-MX" sz="1800" dirty="0">
                <a:solidFill>
                  <a:srgbClr val="C00000"/>
                </a:solidFill>
              </a:rPr>
              <a:t>.</a:t>
            </a:r>
            <a:br>
              <a:rPr lang="es-MX" sz="1800" dirty="0">
                <a:solidFill>
                  <a:srgbClr val="C00000"/>
                </a:solidFill>
              </a:rPr>
            </a:br>
            <a:r>
              <a:rPr lang="es-MX" sz="1800" b="1" dirty="0">
                <a:solidFill>
                  <a:srgbClr val="C00000"/>
                </a:solidFill>
              </a:rPr>
              <a:t>Justificación:</a:t>
            </a:r>
            <a:r>
              <a:rPr lang="es-MX" sz="1800" dirty="0">
                <a:solidFill>
                  <a:srgbClr val="C00000"/>
                </a:solidFill>
              </a:rPr>
              <a:t> No existe evidencia de parcialidad real, pero la percepción pública de favoritismo daña la imagen institucional y exige máxima transparencia.</a:t>
            </a:r>
          </a:p>
        </p:txBody>
      </p:sp>
    </p:spTree>
    <p:extLst>
      <p:ext uri="{BB962C8B-B14F-4D97-AF65-F5344CB8AC3E}">
        <p14:creationId xmlns:p14="http://schemas.microsoft.com/office/powerpoint/2010/main" val="413064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430" y="114959"/>
            <a:ext cx="10515600" cy="779464"/>
          </a:xfrm>
        </p:spPr>
        <p:txBody>
          <a:bodyPr/>
          <a:lstStyle/>
          <a:p>
            <a:r>
              <a:rPr lang="es-MX" sz="4000" dirty="0">
                <a:solidFill>
                  <a:srgbClr val="C00000"/>
                </a:solidFill>
                <a:latin typeface="Montserrat" panose="00000500000000000000" pitchFamily="2" charset="0"/>
                <a:cs typeface="Montserrat" panose="00000500000000000000" pitchFamily="2" charset="0"/>
              </a:rPr>
              <a:t>Del conflicto de intereses</a:t>
            </a:r>
          </a:p>
        </p:txBody>
      </p:sp>
      <p:sp>
        <p:nvSpPr>
          <p:cNvPr id="3" name="Marcador de contenido 2"/>
          <p:cNvSpPr>
            <a:spLocks noGrp="1"/>
          </p:cNvSpPr>
          <p:nvPr>
            <p:ph idx="1"/>
          </p:nvPr>
        </p:nvSpPr>
        <p:spPr>
          <a:xfrm>
            <a:off x="316302" y="1383606"/>
            <a:ext cx="11559396" cy="3169069"/>
          </a:xfrm>
        </p:spPr>
        <p:txBody>
          <a:bodyPr>
            <a:normAutofit fontScale="60000" lnSpcReduction="20000"/>
          </a:bodyPr>
          <a:lstStyle/>
          <a:p>
            <a:r>
              <a:rPr lang="es-ES" dirty="0">
                <a:latin typeface="Montserrat" panose="00000500000000000000" pitchFamily="2" charset="0"/>
                <a:cs typeface="Montserrat" panose="00000500000000000000" pitchFamily="2" charset="0"/>
              </a:rPr>
              <a:t>El Director General de una unidad administrativa es miembro del comité de selección de la dependencia donde trabaja, y acaba de enterarse de que su sobrina está concursando una plaza para la misma Secretaría, este corresponde a un conflicto de interés _____.</a:t>
            </a:r>
          </a:p>
          <a:p>
            <a:endParaRPr lang="es-ES" dirty="0">
              <a:latin typeface="Montserrat" panose="00000500000000000000" pitchFamily="2" charset="0"/>
              <a:cs typeface="Montserrat" panose="00000500000000000000" pitchFamily="2" charset="0"/>
            </a:endParaRPr>
          </a:p>
          <a:p>
            <a:r>
              <a:rPr lang="es-ES" dirty="0">
                <a:latin typeface="Montserrat" panose="00000500000000000000" pitchFamily="2" charset="0"/>
                <a:cs typeface="Montserrat" panose="00000500000000000000" pitchFamily="2" charset="0"/>
              </a:rPr>
              <a:t>Una persona trabaja en una institución pública como supervisora de las condiciones sanitarias de restaurantes. Su hermana acaba de casarse con el propietario de un restaurante. este corresponde a un conflicto de interés _____.</a:t>
            </a:r>
          </a:p>
          <a:p>
            <a:endParaRPr lang="es-ES" dirty="0">
              <a:latin typeface="Montserrat" panose="00000500000000000000" pitchFamily="2" charset="0"/>
              <a:cs typeface="Montserrat" panose="00000500000000000000" pitchFamily="2" charset="0"/>
            </a:endParaRPr>
          </a:p>
          <a:p>
            <a:r>
              <a:rPr lang="es-ES" dirty="0">
                <a:latin typeface="Montserrat" panose="00000500000000000000" pitchFamily="2" charset="0"/>
                <a:cs typeface="Montserrat" panose="00000500000000000000" pitchFamily="2" charset="0"/>
              </a:rPr>
              <a:t>El hijo del titular del área de adquisiciones en una Secretaría, es compañero de clases del hijo de un empresario que recientemente ganó una licitación pública en la misma dependencia. Tanto el funcionario como el licitante desconocen esta situación hasta que un periódico local lo publica como un supuesto caso de corrupción, es un conflicto de interés ________. </a:t>
            </a:r>
            <a:endParaRPr lang="es-MX" dirty="0">
              <a:latin typeface="Montserrat" panose="00000500000000000000" pitchFamily="2" charset="0"/>
              <a:cs typeface="Montserrat" panose="00000500000000000000" pitchFamily="2" charset="0"/>
            </a:endParaRPr>
          </a:p>
        </p:txBody>
      </p:sp>
      <p:sp>
        <p:nvSpPr>
          <p:cNvPr id="4" name="Marcador de contenido 3"/>
          <p:cNvSpPr>
            <a:spLocks noGrp="1"/>
          </p:cNvSpPr>
          <p:nvPr>
            <p:ph sz="quarter" idx="13"/>
          </p:nvPr>
        </p:nvSpPr>
        <p:spPr>
          <a:xfrm>
            <a:off x="838200" y="884779"/>
            <a:ext cx="10515600" cy="461962"/>
          </a:xfrm>
        </p:spPr>
        <p:txBody>
          <a:bodyPr/>
          <a:lstStyle/>
          <a:p>
            <a:r>
              <a:rPr lang="es-MX" dirty="0"/>
              <a:t>Ejemplos</a:t>
            </a:r>
          </a:p>
        </p:txBody>
      </p:sp>
      <p:pic>
        <p:nvPicPr>
          <p:cNvPr id="5" name="Picture 2" descr="/cms/uploads/image/file/339979/ImgContenidoC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8577" y="4378685"/>
            <a:ext cx="2694317" cy="1366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81400" y="689024"/>
            <a:ext cx="7772400" cy="779464"/>
          </a:xfrm>
        </p:spPr>
        <p:txBody>
          <a:bodyPr>
            <a:normAutofit fontScale="90000"/>
          </a:bodyPr>
          <a:lstStyle/>
          <a:p>
            <a:pPr algn="ctr"/>
            <a:r>
              <a:rPr lang="es-MX" dirty="0"/>
              <a:t>GRACIAS POR SU ATENCIÓN !!</a:t>
            </a:r>
            <a:br>
              <a:rPr lang="es-MX" dirty="0"/>
            </a:br>
            <a:endParaRPr lang="es-MX" dirty="0"/>
          </a:p>
        </p:txBody>
      </p:sp>
      <p:sp>
        <p:nvSpPr>
          <p:cNvPr id="10" name="Marcador de contenido 9"/>
          <p:cNvSpPr>
            <a:spLocks noGrp="1"/>
          </p:cNvSpPr>
          <p:nvPr>
            <p:ph idx="1"/>
          </p:nvPr>
        </p:nvSpPr>
        <p:spPr>
          <a:xfrm>
            <a:off x="3952462" y="2876687"/>
            <a:ext cx="7772400" cy="4351338"/>
          </a:xfrm>
        </p:spPr>
        <p:txBody>
          <a:bodyPr/>
          <a:lstStyle/>
          <a:p>
            <a:pPr algn="ctr"/>
            <a:r>
              <a:rPr lang="es-MX" dirty="0">
                <a:latin typeface="Arial" panose="020B0604020202090204" pitchFamily="34" charset="0"/>
                <a:cs typeface="Arial" panose="020B0604020202090204" pitchFamily="34" charset="0"/>
              </a:rPr>
              <a:t>COORDINACIÓN GENERAL DE TRANSPARENCIA Y ACCESO A LA INFORMACIÓN</a:t>
            </a:r>
          </a:p>
          <a:p>
            <a:pPr algn="ctr"/>
            <a:r>
              <a:rPr lang="es-MX" dirty="0">
                <a:latin typeface="Arial" panose="020B0604020202090204" pitchFamily="34" charset="0"/>
                <a:cs typeface="Arial" panose="020B0604020202090204" pitchFamily="34" charset="0"/>
              </a:rPr>
              <a:t>DIRECCIÓN:  AV. 16 DE SEPTIEMBRE No.95 ENTRE PLUTARCO ELÍAS CALLES E IGNACIO ZARAGOZA</a:t>
            </a:r>
          </a:p>
          <a:p>
            <a:pPr algn="ctr"/>
            <a:r>
              <a:rPr lang="es-MX" dirty="0">
                <a:latin typeface="Arial" panose="020B0604020202090204" pitchFamily="34" charset="0"/>
                <a:cs typeface="Arial" panose="020B0604020202090204" pitchFamily="34" charset="0"/>
              </a:rPr>
              <a:t>COLONIA: CENTRO C.P. 77090</a:t>
            </a:r>
          </a:p>
          <a:p>
            <a:pPr algn="ctr"/>
            <a:r>
              <a:rPr lang="es-MX" dirty="0">
                <a:latin typeface="Arial" panose="020B0604020202090204" pitchFamily="34" charset="0"/>
                <a:cs typeface="Arial" panose="020B0604020202090204" pitchFamily="34" charset="0"/>
              </a:rPr>
              <a:t>CHETUMAL, QUINTANA ROO, MÉXICO</a:t>
            </a:r>
          </a:p>
          <a:p>
            <a:pPr algn="ctr"/>
            <a:r>
              <a:rPr lang="es-MX" dirty="0">
                <a:latin typeface="Arial" panose="020B0604020202090204" pitchFamily="34" charset="0"/>
                <a:cs typeface="Arial" panose="020B0604020202090204" pitchFamily="34" charset="0"/>
              </a:rPr>
              <a:t>TEL.: (983) 129  3258</a:t>
            </a:r>
          </a:p>
          <a:p>
            <a:pPr algn="ct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Correo: </a:t>
            </a:r>
            <a:r>
              <a:rPr lang="es-MX" dirty="0">
                <a:latin typeface="Arial" panose="020B0604020202090204" pitchFamily="34" charset="0"/>
                <a:cs typeface="Arial" panose="020B0604020202090204" pitchFamily="34" charset="0"/>
                <a:hlinkClick r:id="rId2"/>
              </a:rPr>
              <a:t>transparencia.sabgob@gmail.com</a:t>
            </a:r>
            <a:endParaRPr lang="es-MX" dirty="0">
              <a:latin typeface="Arial" panose="020B0604020202090204" pitchFamily="34" charset="0"/>
              <a:cs typeface="Arial" panose="020B0604020202090204" pitchFamily="34" charset="0"/>
            </a:endParaRPr>
          </a:p>
          <a:p>
            <a:pPr algn="ctr"/>
            <a:r>
              <a:rPr lang="es-MX" dirty="0">
                <a:latin typeface="Arial" panose="020B0604020202090204" pitchFamily="34" charset="0"/>
                <a:cs typeface="Arial" panose="020B0604020202090204" pitchFamily="34" charset="0"/>
              </a:rPr>
              <a:t>Página Web: transparencia.qroo.gob.mx</a:t>
            </a:r>
          </a:p>
          <a:p>
            <a:endParaRPr lang="es-MX" dirty="0"/>
          </a:p>
        </p:txBody>
      </p:sp>
      <p:sp>
        <p:nvSpPr>
          <p:cNvPr id="4" name="Marcador de fecha 3"/>
          <p:cNvSpPr>
            <a:spLocks noGrp="1"/>
          </p:cNvSpPr>
          <p:nvPr>
            <p:ph type="dt" sz="half" idx="10"/>
          </p:nvPr>
        </p:nvSpPr>
        <p:spPr/>
        <p:txBody>
          <a:bodyPr/>
          <a:lstStyle/>
          <a:p>
            <a:fld id="{EE22B9D3-F442-4084-AC64-496F95D1BBAB}" type="datetime6">
              <a:rPr lang="es-MX" smtClean="0"/>
              <a:t>octubre de 2025</a:t>
            </a:fld>
            <a:endParaRPr lang="es-MX" dirty="0"/>
          </a:p>
        </p:txBody>
      </p:sp>
      <p:sp>
        <p:nvSpPr>
          <p:cNvPr id="5" name="Marcador de número de diapositiva 4"/>
          <p:cNvSpPr>
            <a:spLocks noGrp="1"/>
          </p:cNvSpPr>
          <p:nvPr>
            <p:ph type="sldNum" sz="quarter" idx="12"/>
          </p:nvPr>
        </p:nvSpPr>
        <p:spPr/>
        <p:txBody>
          <a:bodyPr/>
          <a:lstStyle/>
          <a:p>
            <a:fld id="{0EC1F730-D5CE-436A-B62D-4BC9B71028F4}" type="slidenum">
              <a:rPr lang="es-MX" smtClean="0"/>
              <a:t>23</a:t>
            </a:fld>
            <a:endParaRPr lang="es-MX"/>
          </a:p>
        </p:txBody>
      </p:sp>
      <p:sp>
        <p:nvSpPr>
          <p:cNvPr id="11" name="Marcador de contenido 10"/>
          <p:cNvSpPr>
            <a:spLocks noGrp="1"/>
          </p:cNvSpPr>
          <p:nvPr>
            <p:ph sz="quarter" idx="13"/>
          </p:nvPr>
        </p:nvSpPr>
        <p:spPr>
          <a:xfrm>
            <a:off x="3581400" y="1595592"/>
            <a:ext cx="7772400" cy="461962"/>
          </a:xfrm>
        </p:spPr>
        <p:txBody>
          <a:bodyPr/>
          <a:lstStyle/>
          <a:p>
            <a:pPr algn="ctr"/>
            <a:r>
              <a:rPr lang="es-MX" dirty="0">
                <a:latin typeface="Arial" panose="020B0604020202090204" pitchFamily="34" charset="0"/>
                <a:cs typeface="Arial" panose="020B0604020202090204" pitchFamily="34" charset="0"/>
              </a:rPr>
              <a:t>MTRO. FÉLIX DÍAZ VILLALOBOS</a:t>
            </a:r>
          </a:p>
          <a:p>
            <a:pPr algn="ctr"/>
            <a:r>
              <a:rPr lang="es-MX" dirty="0">
                <a:latin typeface="Arial" panose="020B0604020202090204" pitchFamily="34" charset="0"/>
                <a:cs typeface="Arial" panose="020B0604020202090204" pitchFamily="34" charset="0"/>
              </a:rPr>
              <a:t>Cel.: 9985770191</a:t>
            </a:r>
          </a:p>
          <a:p>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92218" y="392058"/>
            <a:ext cx="7772400" cy="779464"/>
          </a:xfrm>
        </p:spPr>
        <p:txBody>
          <a:bodyPr/>
          <a:lstStyle/>
          <a:p>
            <a:pPr algn="ctr"/>
            <a:r>
              <a:rPr lang="es-MX" dirty="0"/>
              <a:t>ENCUESTA DE SATISFACCIÓN</a:t>
            </a:r>
          </a:p>
        </p:txBody>
      </p:sp>
      <p:sp>
        <p:nvSpPr>
          <p:cNvPr id="4" name="Marcador de contenido 3"/>
          <p:cNvSpPr>
            <a:spLocks noGrp="1"/>
          </p:cNvSpPr>
          <p:nvPr>
            <p:ph sz="quarter" idx="13"/>
          </p:nvPr>
        </p:nvSpPr>
        <p:spPr>
          <a:xfrm>
            <a:off x="3992218" y="1171522"/>
            <a:ext cx="7772400" cy="461962"/>
          </a:xfrm>
        </p:spPr>
        <p:txBody>
          <a:bodyPr/>
          <a:lstStyle/>
          <a:p>
            <a:pPr algn="ctr"/>
            <a:r>
              <a:rPr lang="es-MX" dirty="0"/>
              <a:t>https://forms.gle/8M4SFmjumoEUd87Y7</a:t>
            </a:r>
          </a:p>
        </p:txBody>
      </p:sp>
      <p:pic>
        <p:nvPicPr>
          <p:cNvPr id="5" name="Imagen 4"/>
          <p:cNvPicPr>
            <a:picLocks noChangeAspect="1"/>
          </p:cNvPicPr>
          <p:nvPr/>
        </p:nvPicPr>
        <p:blipFill>
          <a:blip r:embed="rId2"/>
          <a:stretch>
            <a:fillRect/>
          </a:stretch>
        </p:blipFill>
        <p:spPr>
          <a:xfrm>
            <a:off x="5313088" y="1633484"/>
            <a:ext cx="4785069" cy="4785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rcRect b="62815"/>
          <a:stretch>
            <a:fillRect/>
          </a:stretch>
        </p:blipFill>
        <p:spPr>
          <a:xfrm>
            <a:off x="1017905" y="0"/>
            <a:ext cx="9558655" cy="1876425"/>
          </a:xfrm>
          <a:prstGeom prst="rect">
            <a:avLst/>
          </a:prstGeom>
        </p:spPr>
      </p:pic>
      <p:sp>
        <p:nvSpPr>
          <p:cNvPr id="2" name="Cuadro de texto 1"/>
          <p:cNvSpPr txBox="1"/>
          <p:nvPr/>
        </p:nvSpPr>
        <p:spPr>
          <a:xfrm>
            <a:off x="1681480" y="2029460"/>
            <a:ext cx="8895080" cy="2799715"/>
          </a:xfrm>
          <a:prstGeom prst="rect">
            <a:avLst/>
          </a:prstGeom>
          <a:noFill/>
        </p:spPr>
        <p:txBody>
          <a:bodyPr wrap="square" rtlCol="0">
            <a:spAutoFit/>
          </a:bodyPr>
          <a:lstStyle/>
          <a:p>
            <a:r>
              <a:rPr lang="es-MX" altLang="en-US" sz="1600">
                <a:latin typeface="Montserrat" panose="00000500000000000000" pitchFamily="2" charset="0"/>
                <a:cs typeface="Montserrat" panose="00000500000000000000" pitchFamily="2" charset="0"/>
              </a:rPr>
              <a:t>El Sistema contará con un Comité Coordinador, que estará integrado por:</a:t>
            </a:r>
          </a:p>
          <a:p>
            <a:endParaRPr lang="es-MX" altLang="en-US" sz="1600">
              <a:latin typeface="Montserrat" panose="00000500000000000000" pitchFamily="2" charset="0"/>
              <a:cs typeface="Montserrat" panose="00000500000000000000" pitchFamily="2" charset="0"/>
            </a:endParaRP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Los titulares de la Auditoría Superior de la Federación;</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Fiscalía Especializada en Combate a la Corrupción;</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Secretaría del Ejecutivo Federal Responsable del Control Interno;</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Presidente del Tribubunal Federal de Justicia Administrativa;</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Presidente del organismo Garante que establece el art. 6° de la CPEUM;</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Representante del Tribunal de Disciplina Judicial;</a:t>
            </a:r>
          </a:p>
          <a:p>
            <a:pPr marL="285750" indent="-285750">
              <a:buFont typeface="Arial" panose="020B0604020202090204" pitchFamily="34" charset="0"/>
              <a:buChar char="•"/>
            </a:pPr>
            <a:r>
              <a:rPr lang="es-MX" altLang="en-US" sz="1600">
                <a:latin typeface="Montserrat" panose="00000500000000000000" pitchFamily="2" charset="0"/>
                <a:cs typeface="Montserrat" panose="00000500000000000000" pitchFamily="2" charset="0"/>
              </a:rPr>
              <a:t> Comité de Participación Ciudadana.</a:t>
            </a:r>
          </a:p>
          <a:p>
            <a:pPr marL="285750" indent="-285750">
              <a:buFont typeface="Arial" panose="020B0604020202090204" pitchFamily="34" charset="0"/>
              <a:buChar char="•"/>
            </a:pPr>
            <a:endParaRPr lang="es-MX" altLang="en-US" sz="1600">
              <a:latin typeface="Montserrat" panose="00000500000000000000" pitchFamily="2" charset="0"/>
              <a:cs typeface="Montserrat" panose="00000500000000000000" pitchFamily="2" charset="0"/>
            </a:endParaRPr>
          </a:p>
          <a:p>
            <a:pPr indent="0" algn="r">
              <a:buFont typeface="Arial" panose="020B0604020202090204" pitchFamily="34" charset="0"/>
              <a:buNone/>
            </a:pPr>
            <a:r>
              <a:rPr lang="es-MX" altLang="en-US" sz="1600">
                <a:solidFill>
                  <a:srgbClr val="C00000"/>
                </a:solidFill>
                <a:latin typeface="Montserrat" panose="00000500000000000000" pitchFamily="2" charset="0"/>
                <a:cs typeface="Montserrat" panose="00000500000000000000" pitchFamily="2" charset="0"/>
              </a:rPr>
              <a:t>Fracción Reformada DOF 15-09-2024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62116" y="1327354"/>
            <a:ext cx="11090786" cy="3077497"/>
          </a:xfrm>
          <a:prstGeom prst="rect">
            <a:avLst/>
          </a:prstGeom>
        </p:spPr>
      </p:pic>
      <p:pic>
        <p:nvPicPr>
          <p:cNvPr id="9" name="Imagen 8"/>
          <p:cNvPicPr>
            <a:picLocks noChangeAspect="1"/>
          </p:cNvPicPr>
          <p:nvPr/>
        </p:nvPicPr>
        <p:blipFill>
          <a:blip r:embed="rId3"/>
          <a:stretch>
            <a:fillRect/>
          </a:stretch>
        </p:blipFill>
        <p:spPr>
          <a:xfrm>
            <a:off x="3559277" y="0"/>
            <a:ext cx="4100052" cy="1327353"/>
          </a:xfrm>
          <a:prstGeom prst="rect">
            <a:avLst/>
          </a:prstGeom>
        </p:spPr>
      </p:pic>
      <p:sp>
        <p:nvSpPr>
          <p:cNvPr id="10" name="CuadroTexto 9"/>
          <p:cNvSpPr txBox="1"/>
          <p:nvPr/>
        </p:nvSpPr>
        <p:spPr>
          <a:xfrm>
            <a:off x="570271" y="4329621"/>
            <a:ext cx="7384026" cy="307777"/>
          </a:xfrm>
          <a:prstGeom prst="rect">
            <a:avLst/>
          </a:prstGeom>
          <a:noFill/>
        </p:spPr>
        <p:txBody>
          <a:bodyPr wrap="square" rtlCol="0">
            <a:spAutoFit/>
          </a:bodyPr>
          <a:lstStyle/>
          <a:p>
            <a:r>
              <a:rPr lang="es-MX" sz="1400" b="1" dirty="0">
                <a:latin typeface="Montserrat" panose="00000500000000000000" pitchFamily="2" charset="0"/>
              </a:rPr>
              <a:t>https://www.plataformadigitalnacional.org/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 Texto&#10;&#10;Descripción generada automáticamente"/>
          <p:cNvPicPr>
            <a:picLocks noChangeAspect="1"/>
          </p:cNvPicPr>
          <p:nvPr/>
        </p:nvPicPr>
        <p:blipFill rotWithShape="1">
          <a:blip r:embed="rId2">
            <a:extLst>
              <a:ext uri="{28A0092B-C50C-407E-A947-70E740481C1C}">
                <a14:useLocalDpi xmlns:a14="http://schemas.microsoft.com/office/drawing/2010/main" val="0"/>
              </a:ext>
            </a:extLst>
          </a:blip>
          <a:srcRect t="6954" b="7879"/>
          <a:stretch>
            <a:fillRect/>
          </a:stretch>
        </p:blipFill>
        <p:spPr>
          <a:xfrm>
            <a:off x="1091184" y="283464"/>
            <a:ext cx="9820656" cy="4210576"/>
          </a:xfrm>
          <a:prstGeom prst="rect">
            <a:avLst/>
          </a:prstGeom>
        </p:spPr>
      </p:pic>
      <p:sp>
        <p:nvSpPr>
          <p:cNvPr id="3" name="CuadroTexto 2">
            <a:extLst>
              <a:ext uri="{FF2B5EF4-FFF2-40B4-BE49-F238E27FC236}">
                <a16:creationId xmlns:a16="http://schemas.microsoft.com/office/drawing/2014/main" id="{FF8BA004-13AB-F043-E53C-82E9DA5550B0}"/>
              </a:ext>
            </a:extLst>
          </p:cNvPr>
          <p:cNvSpPr txBox="1"/>
          <p:nvPr/>
        </p:nvSpPr>
        <p:spPr>
          <a:xfrm>
            <a:off x="1591056" y="4759559"/>
            <a:ext cx="6126480" cy="923330"/>
          </a:xfrm>
          <a:prstGeom prst="rect">
            <a:avLst/>
          </a:prstGeom>
          <a:noFill/>
        </p:spPr>
        <p:txBody>
          <a:bodyPr wrap="square">
            <a:spAutoFit/>
          </a:bodyPr>
          <a:lstStyle/>
          <a:p>
            <a:pPr marL="0" indent="0">
              <a:buNone/>
            </a:pPr>
            <a:r>
              <a:rPr lang="es-MX" dirty="0"/>
              <a:t>- Disciplina filosófica sobre el bien y el mal. </a:t>
            </a:r>
          </a:p>
          <a:p>
            <a:pPr marL="0" indent="0">
              <a:buNone/>
            </a:pPr>
            <a:r>
              <a:rPr lang="es-MX" dirty="0"/>
              <a:t>- Orienta la acción humana. </a:t>
            </a:r>
          </a:p>
          <a:p>
            <a:pPr marL="0" indent="0">
              <a:buNone/>
            </a:pPr>
            <a:r>
              <a:rPr lang="es-MX" dirty="0"/>
              <a:t>- Busca lo correcto, justo y equitativo.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2F5A5-01F5-D529-4140-815D98EA62A2}"/>
              </a:ext>
            </a:extLst>
          </p:cNvPr>
          <p:cNvSpPr>
            <a:spLocks noGrp="1"/>
          </p:cNvSpPr>
          <p:nvPr>
            <p:ph type="title"/>
          </p:nvPr>
        </p:nvSpPr>
        <p:spPr>
          <a:xfrm>
            <a:off x="838200" y="200533"/>
            <a:ext cx="7857744" cy="823595"/>
          </a:xfrm>
        </p:spPr>
        <p:txBody>
          <a:bodyPr>
            <a:normAutofit/>
          </a:bodyPr>
          <a:lstStyle/>
          <a:p>
            <a:r>
              <a:rPr lang="es-MX" sz="3600" b="1" dirty="0">
                <a:solidFill>
                  <a:srgbClr val="C00000"/>
                </a:solidFill>
                <a:latin typeface="Montserrat" panose="00000500000000000000" pitchFamily="2" charset="0"/>
              </a:rPr>
              <a:t>Concepto de bien común</a:t>
            </a:r>
          </a:p>
        </p:txBody>
      </p:sp>
      <p:sp>
        <p:nvSpPr>
          <p:cNvPr id="3" name="Marcador de contenido 2">
            <a:extLst>
              <a:ext uri="{FF2B5EF4-FFF2-40B4-BE49-F238E27FC236}">
                <a16:creationId xmlns:a16="http://schemas.microsoft.com/office/drawing/2014/main" id="{C0D38755-25D5-CD5F-0DEB-BA136E18959B}"/>
              </a:ext>
            </a:extLst>
          </p:cNvPr>
          <p:cNvSpPr>
            <a:spLocks noGrp="1"/>
          </p:cNvSpPr>
          <p:nvPr>
            <p:ph idx="1"/>
          </p:nvPr>
        </p:nvSpPr>
        <p:spPr>
          <a:xfrm>
            <a:off x="838200" y="1121537"/>
            <a:ext cx="10015728" cy="2974975"/>
          </a:xfrm>
        </p:spPr>
        <p:txBody>
          <a:bodyPr>
            <a:normAutofit lnSpcReduction="10000"/>
          </a:bodyPr>
          <a:lstStyle/>
          <a:p>
            <a:pPr marL="0" indent="0">
              <a:buNone/>
            </a:pPr>
            <a:r>
              <a:rPr lang="es-MX" sz="2400" dirty="0"/>
              <a:t>- Interés general sobre el particular. </a:t>
            </a:r>
          </a:p>
          <a:p>
            <a:pPr marL="0" indent="0">
              <a:buNone/>
            </a:pPr>
            <a:r>
              <a:rPr lang="es-MX" sz="2400" dirty="0"/>
              <a:t>- Condiciones sociales que permiten el desarrollo pleno. </a:t>
            </a:r>
          </a:p>
          <a:p>
            <a:pPr marL="0" indent="0">
              <a:buNone/>
            </a:pPr>
            <a:r>
              <a:rPr lang="es-MX" sz="2400" dirty="0"/>
              <a:t>- Base de la legitimidad democrática.</a:t>
            </a:r>
          </a:p>
          <a:p>
            <a:endParaRPr lang="es-MX" sz="2400" dirty="0"/>
          </a:p>
          <a:p>
            <a:pPr marL="0" indent="0">
              <a:buNone/>
            </a:pPr>
            <a:r>
              <a:rPr lang="es-MX" sz="2400" dirty="0"/>
              <a:t>Bien común en la Constitución Mexicana Artículo 25, CPEUM:</a:t>
            </a:r>
          </a:p>
          <a:p>
            <a:pPr marL="0" indent="0">
              <a:buNone/>
            </a:pPr>
            <a:r>
              <a:rPr lang="es-MX" sz="2400" dirty="0"/>
              <a:t>El Estado debe conducir el desarrollo nacional de forma integral y sustentable para garantizar la libertad y dignidad de las personas.</a:t>
            </a:r>
          </a:p>
          <a:p>
            <a:endParaRPr lang="es-MX" sz="2400" dirty="0"/>
          </a:p>
        </p:txBody>
      </p:sp>
    </p:spTree>
    <p:extLst>
      <p:ext uri="{BB962C8B-B14F-4D97-AF65-F5344CB8AC3E}">
        <p14:creationId xmlns:p14="http://schemas.microsoft.com/office/powerpoint/2010/main" val="63380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46075"/>
            <a:ext cx="10515600" cy="1118870"/>
          </a:xfrm>
          <a:noFill/>
        </p:spPr>
        <p:txBody>
          <a:bodyPr>
            <a:normAutofit/>
          </a:bodyPr>
          <a:lstStyle/>
          <a:p>
            <a:pPr algn="ctr"/>
            <a:r>
              <a:rPr lang="es-MX" sz="3600" b="1" dirty="0">
                <a:solidFill>
                  <a:srgbClr val="C00000"/>
                </a:solidFill>
                <a:latin typeface="Montserrat" panose="00000500000000000000" pitchFamily="2" charset="0"/>
                <a:cs typeface="Montserrat" panose="00000500000000000000" pitchFamily="2" charset="0"/>
              </a:rPr>
              <a:t>¿ QUÉ ES UN COEPCI?</a:t>
            </a:r>
          </a:p>
        </p:txBody>
      </p:sp>
      <p:sp>
        <p:nvSpPr>
          <p:cNvPr id="3" name="2 Marcador de contenido"/>
          <p:cNvSpPr>
            <a:spLocks noGrp="1"/>
          </p:cNvSpPr>
          <p:nvPr>
            <p:ph idx="1"/>
          </p:nvPr>
        </p:nvSpPr>
        <p:spPr>
          <a:xfrm>
            <a:off x="838200" y="1167343"/>
            <a:ext cx="10515600" cy="3770652"/>
          </a:xfrm>
        </p:spPr>
        <p:txBody>
          <a:bodyPr>
            <a:normAutofit/>
          </a:bodyPr>
          <a:lstStyle/>
          <a:p>
            <a:pPr marL="0" indent="0" algn="just">
              <a:buNone/>
            </a:pPr>
            <a:r>
              <a:rPr lang="es-MX" sz="1800" dirty="0">
                <a:solidFill>
                  <a:schemeClr val="tx1"/>
                </a:solidFill>
              </a:rPr>
              <a:t>Es un cuerpo colegiado de servidores </a:t>
            </a:r>
            <a:r>
              <a:rPr lang="es-ES" sz="1800" dirty="0">
                <a:solidFill>
                  <a:schemeClr val="tx1"/>
                </a:solidFill>
              </a:rPr>
              <a:t>públicos de los distintos niveles jerárquicas dentro de las instituciones, cuya</a:t>
            </a:r>
            <a:r>
              <a:rPr lang="es-ES" sz="1800" b="1" dirty="0">
                <a:solidFill>
                  <a:schemeClr val="tx1"/>
                </a:solidFill>
              </a:rPr>
              <a:t> finalidad </a:t>
            </a:r>
            <a:r>
              <a:rPr lang="es-ES" sz="1800" dirty="0">
                <a:solidFill>
                  <a:schemeClr val="tx1"/>
                </a:solidFill>
              </a:rPr>
              <a:t>es promover la ética y la integridad pública, para lograr una mejora constante del clima y cultura organizacional </a:t>
            </a:r>
            <a:endParaRPr lang="es-MX" sz="1800" dirty="0">
              <a:solidFill>
                <a:schemeClr val="tx1"/>
              </a:solidFill>
            </a:endParaRPr>
          </a:p>
        </p:txBody>
      </p:sp>
      <p:sp>
        <p:nvSpPr>
          <p:cNvPr id="4" name="3 Rectángulo"/>
          <p:cNvSpPr/>
          <p:nvPr/>
        </p:nvSpPr>
        <p:spPr>
          <a:xfrm>
            <a:off x="6679023" y="3859803"/>
            <a:ext cx="5381024" cy="1015663"/>
          </a:xfrm>
          <a:prstGeom prst="rect">
            <a:avLst/>
          </a:prstGeom>
        </p:spPr>
        <p:txBody>
          <a:bodyPr wrap="square">
            <a:spAutoFit/>
          </a:bodyPr>
          <a:lstStyle/>
          <a:p>
            <a:pPr algn="ctr"/>
            <a:r>
              <a:rPr lang="es-MX" sz="1200" b="1" dirty="0">
                <a:solidFill>
                  <a:srgbClr val="B68400"/>
                </a:solidFill>
                <a:latin typeface="Montserrat" panose="00000500000000000000" pitchFamily="2" charset="0"/>
              </a:rPr>
              <a:t>Artículo 6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pic>
        <p:nvPicPr>
          <p:cNvPr id="5" name="Imagen 4"/>
          <p:cNvPicPr>
            <a:picLocks noChangeAspect="1"/>
          </p:cNvPicPr>
          <p:nvPr/>
        </p:nvPicPr>
        <p:blipFill>
          <a:blip r:embed="rId2"/>
          <a:stretch>
            <a:fillRect/>
          </a:stretch>
        </p:blipFill>
        <p:spPr>
          <a:xfrm>
            <a:off x="709645" y="2099514"/>
            <a:ext cx="2888673" cy="3262339"/>
          </a:xfrm>
          <a:prstGeom prst="rect">
            <a:avLst/>
          </a:prstGeom>
        </p:spPr>
      </p:pic>
      <p:pic>
        <p:nvPicPr>
          <p:cNvPr id="7" name="Imagen 6" descr="Código QR&#10;&#10;Descripción generada automá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347" y="2218299"/>
            <a:ext cx="1668739" cy="1668739"/>
          </a:xfrm>
          <a:prstGeom prst="rect">
            <a:avLst/>
          </a:prstGeom>
        </p:spPr>
      </p:pic>
      <p:sp>
        <p:nvSpPr>
          <p:cNvPr id="8" name="CuadroTexto 7">
            <a:extLst>
              <a:ext uri="{FF2B5EF4-FFF2-40B4-BE49-F238E27FC236}">
                <a16:creationId xmlns:a16="http://schemas.microsoft.com/office/drawing/2014/main" id="{1C1F9B5C-09BE-70E8-0361-AAE7BA173A0C}"/>
              </a:ext>
            </a:extLst>
          </p:cNvPr>
          <p:cNvSpPr txBox="1"/>
          <p:nvPr/>
        </p:nvSpPr>
        <p:spPr>
          <a:xfrm>
            <a:off x="4907451" y="2479673"/>
            <a:ext cx="4154995" cy="646331"/>
          </a:xfrm>
          <a:prstGeom prst="rect">
            <a:avLst/>
          </a:prstGeom>
          <a:noFill/>
        </p:spPr>
        <p:txBody>
          <a:bodyPr wrap="square">
            <a:spAutoFit/>
          </a:bodyPr>
          <a:lstStyle/>
          <a:p>
            <a:pPr marL="0" indent="0">
              <a:buNone/>
            </a:pPr>
            <a:r>
              <a:rPr lang="es-MX" sz="1800" b="1" dirty="0">
                <a:solidFill>
                  <a:srgbClr val="C00000"/>
                </a:solidFill>
              </a:rPr>
              <a:t>- Confianza depende de la ética pública. </a:t>
            </a:r>
          </a:p>
          <a:p>
            <a:pPr marL="0" indent="0">
              <a:buNone/>
            </a:pPr>
            <a:r>
              <a:rPr lang="es-MX" sz="1800" b="1" dirty="0">
                <a:solidFill>
                  <a:srgbClr val="C00000"/>
                </a:solidFill>
              </a:rPr>
              <a:t>- La corrupción erosiona legitimidad.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6258" y="924477"/>
            <a:ext cx="10515600" cy="3770652"/>
          </a:xfrm>
        </p:spPr>
        <p:txBody>
          <a:bodyPr/>
          <a:lstStyle/>
          <a:p>
            <a:r>
              <a:rPr lang="es-ES" sz="2000" b="0" i="0" dirty="0">
                <a:effectLst/>
                <a:latin typeface="Montserrat" panose="00000500000000000000" pitchFamily="2" charset="0"/>
              </a:rPr>
              <a:t> </a:t>
            </a:r>
            <a:r>
              <a:rPr lang="es-ES" sz="2000" b="0" i="0" dirty="0">
                <a:solidFill>
                  <a:srgbClr val="7A7A7A"/>
                </a:solidFill>
                <a:effectLst/>
                <a:latin typeface="Montserrat" panose="00000500000000000000" pitchFamily="2" charset="0"/>
              </a:rPr>
              <a:t>Difundir y promover los contenidos del Código de Ética y del Código de Conducta. </a:t>
            </a:r>
            <a:r>
              <a:rPr lang="en-US" altLang="es-MX" sz="1600" b="1" dirty="0">
                <a:solidFill>
                  <a:schemeClr val="accent4">
                    <a:lumMod val="75000"/>
                  </a:schemeClr>
                </a:solidFill>
                <a:latin typeface="Montserrat" panose="00000500000000000000" pitchFamily="2" charset="0"/>
                <a:cs typeface="Montserrat" panose="00000500000000000000" pitchFamily="2" charset="0"/>
              </a:rPr>
              <a:t>https://transparenciafocalizada.qroo.gob.mx/transparencia/coDIGO-DE-CONDUCTA</a:t>
            </a:r>
            <a:endParaRPr lang="en-US" altLang="es-MX" sz="2000" dirty="0">
              <a:solidFill>
                <a:schemeClr val="tx1"/>
              </a:solidFill>
            </a:endParaRPr>
          </a:p>
          <a:p>
            <a:r>
              <a:rPr lang="es-ES" sz="2000" dirty="0">
                <a:solidFill>
                  <a:schemeClr val="tx1"/>
                </a:solidFill>
              </a:rPr>
              <a:t> </a:t>
            </a:r>
            <a:r>
              <a:rPr lang="es-ES" sz="2000" b="0" i="0" dirty="0">
                <a:solidFill>
                  <a:srgbClr val="7A7A7A"/>
                </a:solidFill>
                <a:effectLst/>
                <a:latin typeface="Montserrat" panose="00000500000000000000" pitchFamily="2" charset="0"/>
              </a:rPr>
              <a:t>Recibir y atender las delaciones presentadas por la presunta inobservancia de los Códigos de Ética y de Conducta</a:t>
            </a:r>
            <a:endParaRPr lang="es-ES" sz="2000" dirty="0">
              <a:solidFill>
                <a:schemeClr val="tx1"/>
              </a:solidFill>
            </a:endParaRPr>
          </a:p>
        </p:txBody>
      </p:sp>
      <p:sp>
        <p:nvSpPr>
          <p:cNvPr id="4" name="1 Título"/>
          <p:cNvSpPr txBox="1"/>
          <p:nvPr/>
        </p:nvSpPr>
        <p:spPr>
          <a:xfrm>
            <a:off x="2386748" y="330354"/>
            <a:ext cx="7418066" cy="48792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COEPCI</a:t>
            </a:r>
          </a:p>
        </p:txBody>
      </p:sp>
      <p:pic>
        <p:nvPicPr>
          <p:cNvPr id="5" name="Imagen 4"/>
          <p:cNvPicPr>
            <a:picLocks noChangeAspect="1"/>
          </p:cNvPicPr>
          <p:nvPr/>
        </p:nvPicPr>
        <p:blipFill>
          <a:blip r:embed="rId2"/>
          <a:stretch>
            <a:fillRect/>
          </a:stretch>
        </p:blipFill>
        <p:spPr>
          <a:xfrm>
            <a:off x="527860" y="2353699"/>
            <a:ext cx="11136279" cy="24482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61516" y="167821"/>
            <a:ext cx="6069290" cy="1538883"/>
          </a:xfrm>
          <a:prstGeom prst="rect">
            <a:avLst/>
          </a:prstGeom>
        </p:spPr>
        <p:txBody>
          <a:bodyPr wrap="none">
            <a:spAutoFit/>
          </a:bodyPr>
          <a:lstStyle/>
          <a:p>
            <a:pPr algn="ctr"/>
            <a:r>
              <a:rPr lang="es-ES" sz="2400" b="1" dirty="0">
                <a:solidFill>
                  <a:srgbClr val="9D2449"/>
                </a:solidFill>
                <a:latin typeface="Montserrat" panose="00000500000000000000" pitchFamily="2" charset="0"/>
                <a:cs typeface="Arial" panose="020B0604020202090204" pitchFamily="34" charset="0"/>
              </a:rPr>
              <a:t>CÓDIGO DE ÉTICA CON PESPECTIVA</a:t>
            </a:r>
          </a:p>
          <a:p>
            <a:pPr algn="ctr"/>
            <a:r>
              <a:rPr lang="es-ES" sz="2400" b="1" dirty="0">
                <a:solidFill>
                  <a:srgbClr val="9D2449"/>
                </a:solidFill>
                <a:latin typeface="Montserrat" panose="00000500000000000000" pitchFamily="2" charset="0"/>
                <a:cs typeface="Arial" panose="020B0604020202090204" pitchFamily="34" charset="0"/>
              </a:rPr>
              <a:t> DE GENERO EN QUINTANA ROO </a:t>
            </a:r>
          </a:p>
          <a:p>
            <a:pPr algn="ctr"/>
            <a:endParaRPr lang="es-ES" sz="2800" b="1" dirty="0">
              <a:latin typeface="Montserrat" panose="00000500000000000000" pitchFamily="2" charset="0"/>
              <a:cs typeface="Arial" panose="020B0604020202090204" pitchFamily="34" charset="0"/>
            </a:endParaRPr>
          </a:p>
          <a:p>
            <a:pPr algn="ctr"/>
            <a:endParaRPr lang="es-ES" sz="1600" b="1" dirty="0">
              <a:latin typeface="Montserrat" panose="00000500000000000000" pitchFamily="2" charset="0"/>
              <a:cs typeface="Arial" panose="020B0604020202090204" pitchFamily="34" charset="0"/>
            </a:endParaRPr>
          </a:p>
        </p:txBody>
      </p:sp>
      <p:pic>
        <p:nvPicPr>
          <p:cNvPr id="7" name="Imagen 6"/>
          <p:cNvPicPr>
            <a:picLocks noChangeAspect="1"/>
          </p:cNvPicPr>
          <p:nvPr/>
        </p:nvPicPr>
        <p:blipFill>
          <a:blip r:embed="rId2"/>
          <a:stretch>
            <a:fillRect/>
          </a:stretch>
        </p:blipFill>
        <p:spPr>
          <a:xfrm>
            <a:off x="481276" y="1657670"/>
            <a:ext cx="2945470" cy="2945470"/>
          </a:xfrm>
          <a:prstGeom prst="rect">
            <a:avLst/>
          </a:prstGeom>
        </p:spPr>
      </p:pic>
      <p:sp>
        <p:nvSpPr>
          <p:cNvPr id="8" name="CuadroTexto 7"/>
          <p:cNvSpPr txBox="1"/>
          <p:nvPr/>
        </p:nvSpPr>
        <p:spPr>
          <a:xfrm>
            <a:off x="4441076" y="1192532"/>
            <a:ext cx="5608970" cy="677108"/>
          </a:xfrm>
          <a:prstGeom prst="rect">
            <a:avLst/>
          </a:prstGeom>
          <a:noFill/>
        </p:spPr>
        <p:txBody>
          <a:bodyPr wrap="square" rtlCol="0">
            <a:spAutoFit/>
          </a:bodyPr>
          <a:lstStyle/>
          <a:p>
            <a:pPr algn="ctr"/>
            <a:r>
              <a:rPr lang="es-ES" sz="2000" b="1" dirty="0">
                <a:solidFill>
                  <a:srgbClr val="B38E5D"/>
                </a:solidFill>
                <a:latin typeface="Montserrat" panose="00000500000000000000" pitchFamily="2" charset="0"/>
                <a:cs typeface="Arial" panose="020B0604020202090204" pitchFamily="34" charset="0"/>
              </a:rPr>
              <a:t>PUBLICADO 08 DE MARZO 2023 POE</a:t>
            </a:r>
            <a:endParaRPr lang="es-MX" sz="2000" dirty="0">
              <a:solidFill>
                <a:srgbClr val="B38E5D"/>
              </a:solidFill>
              <a:latin typeface="Montserrat" panose="00000500000000000000" pitchFamily="2" charset="0"/>
            </a:endParaRPr>
          </a:p>
          <a:p>
            <a:pPr algn="ctr"/>
            <a:endParaRPr lang="es-MX" dirty="0"/>
          </a:p>
        </p:txBody>
      </p:sp>
      <p:sp>
        <p:nvSpPr>
          <p:cNvPr id="2" name="Rectángulo 1"/>
          <p:cNvSpPr/>
          <p:nvPr/>
        </p:nvSpPr>
        <p:spPr>
          <a:xfrm>
            <a:off x="3795395" y="1658260"/>
            <a:ext cx="7914694" cy="2553335"/>
          </a:xfrm>
          <a:prstGeom prst="rect">
            <a:avLst/>
          </a:prstGeom>
        </p:spPr>
        <p:txBody>
          <a:bodyPr wrap="square">
            <a:spAutoFit/>
          </a:bodyPr>
          <a:lstStyle/>
          <a:p>
            <a:pPr algn="just"/>
            <a:r>
              <a:rPr lang="es-MX" sz="1600" dirty="0">
                <a:latin typeface="Montserrat" panose="00000500000000000000" pitchFamily="2" charset="0"/>
                <a:cs typeface="Montserrat" panose="00000500000000000000" pitchFamily="2" charset="0"/>
              </a:rPr>
              <a:t>Artículo 16/LGRA: </a:t>
            </a:r>
          </a:p>
          <a:p>
            <a:pPr algn="just"/>
            <a:r>
              <a:rPr lang="es-MX" sz="1600" dirty="0">
                <a:latin typeface="Montserrat" panose="00000500000000000000" pitchFamily="2" charset="0"/>
                <a:cs typeface="Montserrat" panose="00000500000000000000" pitchFamily="2" charset="0"/>
              </a:rPr>
              <a:t>Los Servidores Públicos deberán observar el código de ética que al efecto sea emitido por las Secretarías o los Órganos internos de control, </a:t>
            </a:r>
            <a:r>
              <a:rPr lang="es-MX" sz="1600" b="1" dirty="0">
                <a:latin typeface="Montserrat" panose="00000500000000000000" pitchFamily="2" charset="0"/>
                <a:cs typeface="Montserrat" panose="00000500000000000000" pitchFamily="2" charset="0"/>
              </a:rPr>
              <a:t>conforme a los lineamientos que emita el Sistema Nacional Anticorrupción</a:t>
            </a:r>
            <a:r>
              <a:rPr lang="es-MX" sz="1600" dirty="0">
                <a:latin typeface="Montserrat" panose="00000500000000000000" pitchFamily="2" charset="0"/>
                <a:cs typeface="Montserrat" panose="00000500000000000000" pitchFamily="2" charset="0"/>
              </a:rPr>
              <a:t>, </a:t>
            </a:r>
            <a:r>
              <a:rPr lang="es-MX" sz="1600" u="sng" dirty="0">
                <a:latin typeface="Montserrat" panose="00000500000000000000" pitchFamily="2" charset="0"/>
                <a:cs typeface="Montserrat" panose="00000500000000000000" pitchFamily="2" charset="0"/>
              </a:rPr>
              <a:t>para que en su actuación impere una conducta digna que responda a las necesidades de la sociedad y que oriente su desempeño</a:t>
            </a:r>
            <a:r>
              <a:rPr lang="es-MX" sz="1600" dirty="0">
                <a:latin typeface="Montserrat" panose="00000500000000000000" pitchFamily="2" charset="0"/>
                <a:cs typeface="Montserrat" panose="00000500000000000000" pitchFamily="2" charset="0"/>
              </a:rPr>
              <a:t>.</a:t>
            </a:r>
          </a:p>
          <a:p>
            <a:pPr algn="just"/>
            <a:endParaRPr lang="es-MX" sz="1600" dirty="0">
              <a:latin typeface="Montserrat" panose="00000500000000000000" pitchFamily="2" charset="0"/>
              <a:cs typeface="Montserrat" panose="00000500000000000000" pitchFamily="2" charset="0"/>
            </a:endParaRPr>
          </a:p>
          <a:p>
            <a:pPr algn="just"/>
            <a:r>
              <a:rPr lang="es-MX" sz="1600" dirty="0">
                <a:latin typeface="Montserrat" panose="00000500000000000000" pitchFamily="2" charset="0"/>
                <a:cs typeface="Montserrat" panose="00000500000000000000" pitchFamily="2" charset="0"/>
              </a:rPr>
              <a:t> El código de ética, </a:t>
            </a:r>
            <a:r>
              <a:rPr lang="es-MX" sz="1600" b="1" dirty="0">
                <a:solidFill>
                  <a:srgbClr val="C00000"/>
                </a:solidFill>
                <a:latin typeface="Montserrat" panose="00000500000000000000" pitchFamily="2" charset="0"/>
                <a:cs typeface="Montserrat" panose="00000500000000000000" pitchFamily="2" charset="0"/>
              </a:rPr>
              <a:t>deberá hacerse del conocimiento de los Servidores Públicos de la dependencia o entidad de que se trate, así como darle la máxima publicidad.</a:t>
            </a:r>
          </a:p>
        </p:txBody>
      </p:sp>
      <p:sp>
        <p:nvSpPr>
          <p:cNvPr id="3" name="Cuadro de texto 2"/>
          <p:cNvSpPr txBox="1"/>
          <p:nvPr/>
        </p:nvSpPr>
        <p:spPr>
          <a:xfrm>
            <a:off x="49530" y="4603115"/>
            <a:ext cx="3809365" cy="398780"/>
          </a:xfrm>
          <a:prstGeom prst="rect">
            <a:avLst/>
          </a:prstGeom>
          <a:noFill/>
        </p:spPr>
        <p:txBody>
          <a:bodyPr wrap="square" rtlCol="0" anchor="t">
            <a:spAutoFit/>
          </a:bodyPr>
          <a:lstStyle/>
          <a:p>
            <a:pPr algn="ctr"/>
            <a:r>
              <a:rPr lang="en-US" altLang="es-MX" sz="1000" b="1" dirty="0">
                <a:solidFill>
                  <a:schemeClr val="accent4">
                    <a:lumMod val="75000"/>
                  </a:schemeClr>
                </a:solidFill>
                <a:latin typeface="Montserrat" panose="00000500000000000000" pitchFamily="2" charset="0"/>
                <a:cs typeface="Montserrat" panose="00000500000000000000" pitchFamily="2" charset="0"/>
                <a:sym typeface="+mn-ea"/>
              </a:rPr>
              <a:t>https://transparenciafocalizada.qroo.gob.mx</a:t>
            </a:r>
            <a:r>
              <a:rPr lang="es-MX" altLang="en-US" sz="1000" b="1" dirty="0">
                <a:solidFill>
                  <a:schemeClr val="accent4">
                    <a:lumMod val="75000"/>
                  </a:schemeClr>
                </a:solidFill>
                <a:latin typeface="Montserrat" panose="00000500000000000000" pitchFamily="2" charset="0"/>
                <a:cs typeface="Montserrat" panose="00000500000000000000" pitchFamily="2" charset="0"/>
              </a:rPr>
              <a:t>/sites/default/files/unisitio2023/03/codigo-de-etica.pdf</a:t>
            </a:r>
          </a:p>
        </p:txBody>
      </p:sp>
      <p:pic>
        <p:nvPicPr>
          <p:cNvPr id="4" name="Imagen 3" descr="qr-code (2)"/>
          <p:cNvPicPr>
            <a:picLocks noChangeAspect="1"/>
          </p:cNvPicPr>
          <p:nvPr/>
        </p:nvPicPr>
        <p:blipFill>
          <a:blip r:embed="rId3"/>
          <a:stretch>
            <a:fillRect/>
          </a:stretch>
        </p:blipFill>
        <p:spPr>
          <a:xfrm>
            <a:off x="4175760" y="4262755"/>
            <a:ext cx="1539875" cy="148209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1921</Words>
  <Application>Microsoft Office PowerPoint</Application>
  <PresentationFormat>Panorámica</PresentationFormat>
  <Paragraphs>178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Montserrat</vt:lpstr>
      <vt:lpstr>Montserrat Regular</vt:lpstr>
      <vt:lpstr>Times New Roman</vt:lpstr>
      <vt:lpstr>Tema de Office</vt:lpstr>
      <vt:lpstr>SECRETARÍA ANTICORRUPCIÓN  Y  BUEN GOBIERNO</vt:lpstr>
      <vt:lpstr>Presentación de PowerPoint</vt:lpstr>
      <vt:lpstr>Presentación de PowerPoint</vt:lpstr>
      <vt:lpstr>Presentación de PowerPoint</vt:lpstr>
      <vt:lpstr>Presentación de PowerPoint</vt:lpstr>
      <vt:lpstr>Concepto de bien común</vt:lpstr>
      <vt:lpstr>¿ QUÉ ES UN COEPCI?</vt:lpstr>
      <vt:lpstr>Presentación de PowerPoint</vt:lpstr>
      <vt:lpstr>Presentación de PowerPoint</vt:lpstr>
      <vt:lpstr>CÓDIGO DE CONDUCTA</vt:lpstr>
      <vt:lpstr>Presentación de PowerPoint</vt:lpstr>
      <vt:lpstr>Dilema ético:</vt:lpstr>
      <vt:lpstr>CÓDIGO DE CONDUCTA</vt:lpstr>
      <vt:lpstr>Presentación de PowerPoint</vt:lpstr>
      <vt:lpstr>Debate – ¿Qué medida es más efectiva contra la corrupción en México?</vt:lpstr>
      <vt:lpstr>Presentación de PowerPoint</vt:lpstr>
      <vt:lpstr>Presentación de PowerPoint</vt:lpstr>
      <vt:lpstr>Presentación de PowerPoint</vt:lpstr>
      <vt:lpstr>Presentación de PowerPoint</vt:lpstr>
      <vt:lpstr>Conflicto de Interés: </vt:lpstr>
      <vt:lpstr>Respuestas:</vt:lpstr>
      <vt:lpstr>Del conflicto de intereses</vt:lpstr>
      <vt:lpstr>GRACIAS POR SU ATENCIÓN !! </vt:lpstr>
      <vt:lpstr>ENCUESTA DE SATISFACCIÓN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22</cp:revision>
  <dcterms:created xsi:type="dcterms:W3CDTF">2025-05-23T12:08:49Z</dcterms:created>
  <dcterms:modified xsi:type="dcterms:W3CDTF">2025-10-28T18:57:22Z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24181A2202DD673051653068A2106591_43</vt:lpwstr>
  </property>
  <property fmtid="{D5CDD505-2E9C-101B-9397-08002B2CF9AE}" pid="3" name="KSOProductBuildVer">
    <vt:lpwstr>3082-6.13.1.8710</vt:lpwstr>
  </property>
</Properties>
</file>