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#1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#2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349E8-57E7-42BD-89D0-F45FD9859C4B}" type="doc">
      <dgm:prSet loTypeId="urn:microsoft.com/office/officeart/2009/3/layout/StepUpProcess#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2CC3E6A7-F1B6-4492-8F53-D5A5D68F72AA}">
      <dgm:prSet phldrT="[Texto]" custT="1"/>
      <dgm:spPr/>
      <dgm:t>
        <a:bodyPr/>
        <a:lstStyle/>
        <a:p>
          <a:r>
            <a:rPr lang="es-MX" sz="1000" b="1" dirty="0"/>
            <a:t>Administración y </a:t>
          </a:r>
          <a:r>
            <a:rPr lang="es-MX" sz="1000" b="1" dirty="0">
              <a:solidFill>
                <a:schemeClr val="tx1"/>
              </a:solidFill>
            </a:rPr>
            <a:t>supervisión de las Zonas de Desarrollo Turístico Sustentable s del Estado</a:t>
          </a:r>
          <a:r>
            <a:rPr lang="es-MX" sz="1000" dirty="0">
              <a:solidFill>
                <a:schemeClr val="tx1"/>
              </a:solidFill>
            </a:rPr>
            <a:t>, que sean objeto de convenio</a:t>
          </a:r>
          <a:endParaRPr lang="es-ES" sz="1000" dirty="0">
            <a:solidFill>
              <a:schemeClr val="tx1"/>
            </a:solidFill>
          </a:endParaRPr>
        </a:p>
      </dgm:t>
    </dgm:pt>
    <dgm:pt modelId="{D5078D1A-A496-4640-A099-E4CB1662B74B}" type="parTrans" cxnId="{18CA6BD1-14D9-45A6-858E-908012B19808}">
      <dgm:prSet/>
      <dgm:spPr/>
      <dgm:t>
        <a:bodyPr/>
        <a:lstStyle/>
        <a:p>
          <a:endParaRPr lang="es-ES" sz="3200"/>
        </a:p>
      </dgm:t>
    </dgm:pt>
    <dgm:pt modelId="{DE86A75C-75D4-42A2-8BC4-BB59206D41CF}" type="sibTrans" cxnId="{18CA6BD1-14D9-45A6-858E-908012B19808}">
      <dgm:prSet/>
      <dgm:spPr/>
      <dgm:t>
        <a:bodyPr/>
        <a:lstStyle/>
        <a:p>
          <a:endParaRPr lang="es-ES" sz="3200"/>
        </a:p>
      </dgm:t>
    </dgm:pt>
    <dgm:pt modelId="{2C1E8E00-CD3D-4BCA-90ED-2B3B21F98023}">
      <dgm:prSet phldrT="[Texto]"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Plan Estatal de Desarrollo de  QROO</a:t>
          </a:r>
          <a:endParaRPr lang="es-ES" sz="1000" dirty="0">
            <a:solidFill>
              <a:schemeClr val="tx1"/>
            </a:solidFill>
          </a:endParaRPr>
        </a:p>
      </dgm:t>
    </dgm:pt>
    <dgm:pt modelId="{642094FB-A3B3-4073-8243-81BF68FFCCEC}" type="parTrans" cxnId="{4F912FCB-4991-440E-9E50-ABBA9408C6EE}">
      <dgm:prSet/>
      <dgm:spPr/>
      <dgm:t>
        <a:bodyPr/>
        <a:lstStyle/>
        <a:p>
          <a:endParaRPr lang="es-ES" sz="3200"/>
        </a:p>
      </dgm:t>
    </dgm:pt>
    <dgm:pt modelId="{6CB57EB0-1E9D-4273-A694-1830296D2900}" type="sibTrans" cxnId="{4F912FCB-4991-440E-9E50-ABBA9408C6EE}">
      <dgm:prSet/>
      <dgm:spPr/>
      <dgm:t>
        <a:bodyPr/>
        <a:lstStyle/>
        <a:p>
          <a:endParaRPr lang="es-ES" sz="3200"/>
        </a:p>
      </dgm:t>
    </dgm:pt>
    <dgm:pt modelId="{9C2AE943-8924-4E35-8CFE-174EE74FF250}">
      <dgm:prSet phldrT="[Texto]" custT="1"/>
      <dgm:spPr/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El calendario con las actividades culturales, deportivas y recreativas </a:t>
          </a:r>
          <a:r>
            <a:rPr lang="es-MX" sz="1000" b="1" dirty="0"/>
            <a:t>a realizar.</a:t>
          </a:r>
          <a:endParaRPr lang="es-ES" sz="1000" b="1" dirty="0"/>
        </a:p>
      </dgm:t>
    </dgm:pt>
    <dgm:pt modelId="{735506B2-03D3-4A9E-978F-F665FAA4FE60}" type="parTrans" cxnId="{9F8BA41F-AAE4-47A4-9888-1E66A1E39ACD}">
      <dgm:prSet/>
      <dgm:spPr/>
      <dgm:t>
        <a:bodyPr/>
        <a:lstStyle/>
        <a:p>
          <a:endParaRPr lang="es-ES" sz="3200"/>
        </a:p>
      </dgm:t>
    </dgm:pt>
    <dgm:pt modelId="{D2EAE572-87F7-4505-99F1-2EEBFD8D01FE}" type="sibTrans" cxnId="{9F8BA41F-AAE4-47A4-9888-1E66A1E39ACD}">
      <dgm:prSet/>
      <dgm:spPr/>
      <dgm:t>
        <a:bodyPr/>
        <a:lstStyle/>
        <a:p>
          <a:endParaRPr lang="es-ES" sz="3200"/>
        </a:p>
      </dgm:t>
    </dgm:pt>
    <dgm:pt modelId="{6D264DB5-457E-43E9-A2B3-24802ACD66DE}">
      <dgm:prSet phldrT="[Texto]" custT="1"/>
      <dgm:spPr/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Clasificación de establecimientos hoteleros y de hospedaje según la regulación vigente, cuando exista convenio con el Estado.</a:t>
          </a:r>
          <a:endParaRPr lang="es-ES" sz="1000" b="1" dirty="0">
            <a:solidFill>
              <a:schemeClr val="tx1"/>
            </a:solidFill>
          </a:endParaRPr>
        </a:p>
      </dgm:t>
    </dgm:pt>
    <dgm:pt modelId="{7AA21850-0837-41E0-ACA5-D203D4ADD7F3}" type="parTrans" cxnId="{066FEAC2-93CF-40CD-9ECF-47494825133D}">
      <dgm:prSet/>
      <dgm:spPr/>
      <dgm:t>
        <a:bodyPr/>
        <a:lstStyle/>
        <a:p>
          <a:endParaRPr lang="es-ES" sz="3200"/>
        </a:p>
      </dgm:t>
    </dgm:pt>
    <dgm:pt modelId="{D3B2A0A7-CF7E-4E95-8B99-6AB0000C08AE}" type="sibTrans" cxnId="{066FEAC2-93CF-40CD-9ECF-47494825133D}">
      <dgm:prSet/>
      <dgm:spPr/>
      <dgm:t>
        <a:bodyPr/>
        <a:lstStyle/>
        <a:p>
          <a:endParaRPr lang="es-ES" sz="3200"/>
        </a:p>
      </dgm:t>
    </dgm:pt>
    <dgm:pt modelId="{A739FDFD-435E-4F4B-8B64-5D36036A99D9}">
      <dgm:prSet phldrT="[Texto]" custT="1"/>
      <dgm:spPr/>
      <dgm:t>
        <a:bodyPr/>
        <a:lstStyle/>
        <a:p>
          <a:r>
            <a:rPr lang="es-ES" sz="1000" dirty="0"/>
            <a:t>El presupuesto de egresos y las fórmulas de distribución de los recursos otorgados  </a:t>
          </a:r>
        </a:p>
      </dgm:t>
    </dgm:pt>
    <dgm:pt modelId="{17035697-B30D-40B7-8F53-6831EDBF6F13}" type="parTrans" cxnId="{B4CC8EE2-D1DE-462C-ACC4-B3ED42FD2DCC}">
      <dgm:prSet/>
      <dgm:spPr/>
      <dgm:t>
        <a:bodyPr/>
        <a:lstStyle/>
        <a:p>
          <a:endParaRPr lang="es-ES" sz="3200"/>
        </a:p>
      </dgm:t>
    </dgm:pt>
    <dgm:pt modelId="{B33A2E52-FDFD-4838-8242-F5B8879F5C63}" type="sibTrans" cxnId="{B4CC8EE2-D1DE-462C-ACC4-B3ED42FD2DCC}">
      <dgm:prSet/>
      <dgm:spPr/>
      <dgm:t>
        <a:bodyPr/>
        <a:lstStyle/>
        <a:p>
          <a:endParaRPr lang="es-ES" sz="3200"/>
        </a:p>
      </dgm:t>
    </dgm:pt>
    <dgm:pt modelId="{F7A3AF85-BEAE-43CB-9059-73165D1FBE54}">
      <dgm:prSet phldrT="[Texto]" custT="1"/>
      <dgm:spPr/>
      <dgm:t>
        <a:bodyPr/>
        <a:lstStyle/>
        <a:p>
          <a:pPr algn="l"/>
          <a:r>
            <a:rPr lang="es-MX" sz="1000" dirty="0">
              <a:solidFill>
                <a:schemeClr val="tx1"/>
              </a:solidFill>
            </a:rPr>
            <a:t>Planes de Desarrollo urbano, ordenamiento territorial y ecológico, tipos y usos de suelo, licencias  de uso y construcción…</a:t>
          </a:r>
          <a:endParaRPr lang="es-ES" sz="1000" dirty="0">
            <a:solidFill>
              <a:schemeClr val="tx1"/>
            </a:solidFill>
          </a:endParaRPr>
        </a:p>
      </dgm:t>
    </dgm:pt>
    <dgm:pt modelId="{0CA48EE4-B220-4AEB-8B77-9271C20ABE9E}" type="parTrans" cxnId="{1FDBBF89-87B3-4F1D-AEDD-640ABF9ED67F}">
      <dgm:prSet/>
      <dgm:spPr/>
      <dgm:t>
        <a:bodyPr/>
        <a:lstStyle/>
        <a:p>
          <a:endParaRPr lang="es-ES" sz="3200"/>
        </a:p>
      </dgm:t>
    </dgm:pt>
    <dgm:pt modelId="{FD8C45F8-FA17-4165-A419-EB5277CAF332}" type="sibTrans" cxnId="{1FDBBF89-87B3-4F1D-AEDD-640ABF9ED67F}">
      <dgm:prSet/>
      <dgm:spPr/>
      <dgm:t>
        <a:bodyPr/>
        <a:lstStyle/>
        <a:p>
          <a:endParaRPr lang="es-ES" sz="3200"/>
        </a:p>
      </dgm:t>
    </dgm:pt>
    <dgm:pt modelId="{3EE15239-7FD2-4990-A5D2-56A890F697EF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</a:rPr>
            <a:t>Estadísticas</a:t>
          </a:r>
          <a:r>
            <a:rPr lang="es-ES" sz="1000" baseline="0" dirty="0">
              <a:solidFill>
                <a:schemeClr val="tx1"/>
              </a:solidFill>
            </a:rPr>
            <a:t> de desempeño de los cuerpos policiales y programas de prevención del delito </a:t>
          </a:r>
          <a:endParaRPr lang="es-ES" sz="1000" dirty="0">
            <a:solidFill>
              <a:schemeClr val="tx1"/>
            </a:solidFill>
          </a:endParaRPr>
        </a:p>
      </dgm:t>
    </dgm:pt>
    <dgm:pt modelId="{84F502BC-ED3E-4D2D-9591-01B3FA0401C8}" type="parTrans" cxnId="{18E6A13E-9B0B-4573-BF15-CCD6E5E3F735}">
      <dgm:prSet/>
      <dgm:spPr/>
      <dgm:t>
        <a:bodyPr/>
        <a:lstStyle/>
        <a:p>
          <a:endParaRPr lang="es-ES" sz="3200"/>
        </a:p>
      </dgm:t>
    </dgm:pt>
    <dgm:pt modelId="{0AD3DED9-7EBB-4483-9848-78B0E2EFA8F3}" type="sibTrans" cxnId="{18E6A13E-9B0B-4573-BF15-CCD6E5E3F735}">
      <dgm:prSet/>
      <dgm:spPr/>
      <dgm:t>
        <a:bodyPr/>
        <a:lstStyle/>
        <a:p>
          <a:endParaRPr lang="es-ES" sz="3200"/>
        </a:p>
      </dgm:t>
    </dgm:pt>
    <dgm:pt modelId="{B7D2A6C9-7016-4C8B-B413-8E7B1807B8B5}">
      <dgm:prSet phldrT="[Texto]" custT="1"/>
      <dgm:spPr/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Mecanismos de turismo accesible que garanticen las oportunidades de uso y disfrute de</a:t>
          </a:r>
        </a:p>
        <a:p>
          <a:r>
            <a:rPr lang="es-MX" sz="1000" b="1" dirty="0">
              <a:solidFill>
                <a:schemeClr val="tx1"/>
              </a:solidFill>
            </a:rPr>
            <a:t>instalaciones y espacios turísticos a personas con discapacidad</a:t>
          </a:r>
          <a:endParaRPr lang="es-ES" sz="1000" b="1" dirty="0">
            <a:solidFill>
              <a:schemeClr val="tx1"/>
            </a:solidFill>
          </a:endParaRPr>
        </a:p>
      </dgm:t>
    </dgm:pt>
    <dgm:pt modelId="{947BBA12-8B69-4E5A-A367-ABC380D9D15E}" type="parTrans" cxnId="{CAB7980D-B4D5-472A-972D-5EFC84479A70}">
      <dgm:prSet/>
      <dgm:spPr/>
      <dgm:t>
        <a:bodyPr/>
        <a:lstStyle/>
        <a:p>
          <a:endParaRPr lang="es-ES" sz="2000"/>
        </a:p>
      </dgm:t>
    </dgm:pt>
    <dgm:pt modelId="{045B531F-9DC8-476D-8882-1127DAA340F3}" type="sibTrans" cxnId="{CAB7980D-B4D5-472A-972D-5EFC84479A70}">
      <dgm:prSet/>
      <dgm:spPr/>
      <dgm:t>
        <a:bodyPr/>
        <a:lstStyle/>
        <a:p>
          <a:endParaRPr lang="es-ES" sz="2000"/>
        </a:p>
      </dgm:t>
    </dgm:pt>
    <dgm:pt modelId="{CAFB8605-773C-47E3-895F-D455BF5ED543}" type="pres">
      <dgm:prSet presAssocID="{59E349E8-57E7-42BD-89D0-F45FD9859C4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AA19502-43F7-490D-9282-F10BDAB5327D}" type="pres">
      <dgm:prSet presAssocID="{2CC3E6A7-F1B6-4492-8F53-D5A5D68F72AA}" presName="composite" presStyleCnt="0"/>
      <dgm:spPr/>
    </dgm:pt>
    <dgm:pt modelId="{FBB68F80-0318-4565-953D-9B503F54B8B4}" type="pres">
      <dgm:prSet presAssocID="{2CC3E6A7-F1B6-4492-8F53-D5A5D68F72AA}" presName="LShape" presStyleLbl="alignNode1" presStyleIdx="0" presStyleCnt="15" custLinFactNeighborX="-7620"/>
      <dgm:spPr>
        <a:solidFill>
          <a:srgbClr val="440412"/>
        </a:solidFill>
        <a:ln>
          <a:solidFill>
            <a:srgbClr val="440412"/>
          </a:solidFill>
        </a:ln>
      </dgm:spPr>
    </dgm:pt>
    <dgm:pt modelId="{0ECDD412-132C-4FD1-8310-56BF4FAD4D56}" type="pres">
      <dgm:prSet presAssocID="{2CC3E6A7-F1B6-4492-8F53-D5A5D68F72AA}" presName="ParentText" presStyleLbl="revTx" presStyleIdx="0" presStyleCnt="8" custScaleX="117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C31920-1A74-4C0B-A735-B0D94E45B4B3}" type="pres">
      <dgm:prSet presAssocID="{2CC3E6A7-F1B6-4492-8F53-D5A5D68F72AA}" presName="Triangle" presStyleLbl="alignNode1" presStyleIdx="1" presStyleCnt="15"/>
      <dgm:spPr>
        <a:solidFill>
          <a:srgbClr val="440412"/>
        </a:solidFill>
        <a:ln>
          <a:solidFill>
            <a:srgbClr val="440412"/>
          </a:solidFill>
        </a:ln>
      </dgm:spPr>
    </dgm:pt>
    <dgm:pt modelId="{27301588-4AA5-4707-88CC-B9527E70B12C}" type="pres">
      <dgm:prSet presAssocID="{DE86A75C-75D4-42A2-8BC4-BB59206D41CF}" presName="sibTrans" presStyleCnt="0"/>
      <dgm:spPr/>
    </dgm:pt>
    <dgm:pt modelId="{EEC77244-E9E8-4BFA-BD79-0C75EF8B6622}" type="pres">
      <dgm:prSet presAssocID="{DE86A75C-75D4-42A2-8BC4-BB59206D41CF}" presName="space" presStyleCnt="0"/>
      <dgm:spPr/>
    </dgm:pt>
    <dgm:pt modelId="{36A5BC73-2096-44C3-9BBE-0B06DBE37ED4}" type="pres">
      <dgm:prSet presAssocID="{2C1E8E00-CD3D-4BCA-90ED-2B3B21F98023}" presName="composite" presStyleCnt="0"/>
      <dgm:spPr/>
    </dgm:pt>
    <dgm:pt modelId="{5AFF77D9-EAEC-49D6-8F7C-1B665EECE847}" type="pres">
      <dgm:prSet presAssocID="{2C1E8E00-CD3D-4BCA-90ED-2B3B21F98023}" presName="LShape" presStyleLbl="alignNode1" presStyleIdx="2" presStyleCnt="15"/>
      <dgm:spPr>
        <a:solidFill>
          <a:srgbClr val="AC103D"/>
        </a:solidFill>
        <a:ln>
          <a:solidFill>
            <a:srgbClr val="AC103D"/>
          </a:solidFill>
        </a:ln>
      </dgm:spPr>
    </dgm:pt>
    <dgm:pt modelId="{C39D80CE-1616-482A-915B-E069818543A6}" type="pres">
      <dgm:prSet presAssocID="{2C1E8E00-CD3D-4BCA-90ED-2B3B21F98023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0779FD-4A1F-4BEC-A016-C8778AB0ACBC}" type="pres">
      <dgm:prSet presAssocID="{2C1E8E00-CD3D-4BCA-90ED-2B3B21F98023}" presName="Triangle" presStyleLbl="alignNode1" presStyleIdx="3" presStyleCnt="15"/>
      <dgm:spPr>
        <a:solidFill>
          <a:srgbClr val="AC103D"/>
        </a:solidFill>
        <a:ln>
          <a:solidFill>
            <a:srgbClr val="AC103D"/>
          </a:solidFill>
        </a:ln>
      </dgm:spPr>
    </dgm:pt>
    <dgm:pt modelId="{426CB635-E722-48DF-8726-222EC9A7B454}" type="pres">
      <dgm:prSet presAssocID="{6CB57EB0-1E9D-4273-A694-1830296D2900}" presName="sibTrans" presStyleCnt="0"/>
      <dgm:spPr/>
    </dgm:pt>
    <dgm:pt modelId="{C2663D60-25B1-4457-866E-509694D8B866}" type="pres">
      <dgm:prSet presAssocID="{6CB57EB0-1E9D-4273-A694-1830296D2900}" presName="space" presStyleCnt="0"/>
      <dgm:spPr/>
    </dgm:pt>
    <dgm:pt modelId="{C08E5C3F-FB87-4F05-8009-D0AD04029362}" type="pres">
      <dgm:prSet presAssocID="{9C2AE943-8924-4E35-8CFE-174EE74FF250}" presName="composite" presStyleCnt="0"/>
      <dgm:spPr/>
    </dgm:pt>
    <dgm:pt modelId="{03B2CDB7-0A67-44AF-AA3B-8390F51D82B9}" type="pres">
      <dgm:prSet presAssocID="{9C2AE943-8924-4E35-8CFE-174EE74FF250}" presName="LShape" presStyleLbl="alignNode1" presStyleIdx="4" presStyleCnt="15"/>
      <dgm:spPr>
        <a:solidFill>
          <a:srgbClr val="3C3935"/>
        </a:solidFill>
        <a:ln>
          <a:noFill/>
        </a:ln>
      </dgm:spPr>
    </dgm:pt>
    <dgm:pt modelId="{AF64492C-CFDC-4172-9DD7-7F1356563F50}" type="pres">
      <dgm:prSet presAssocID="{9C2AE943-8924-4E35-8CFE-174EE74FF250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4A88FC-F14E-41DE-9569-52008D3AA5A6}" type="pres">
      <dgm:prSet presAssocID="{9C2AE943-8924-4E35-8CFE-174EE74FF250}" presName="Triangle" presStyleLbl="alignNode1" presStyleIdx="5" presStyleCnt="15"/>
      <dgm:spPr>
        <a:solidFill>
          <a:srgbClr val="3C3935"/>
        </a:solidFill>
        <a:ln>
          <a:noFill/>
        </a:ln>
      </dgm:spPr>
    </dgm:pt>
    <dgm:pt modelId="{297B3492-5BE1-4757-A73E-4DF4591A801E}" type="pres">
      <dgm:prSet presAssocID="{D2EAE572-87F7-4505-99F1-2EEBFD8D01FE}" presName="sibTrans" presStyleCnt="0"/>
      <dgm:spPr/>
    </dgm:pt>
    <dgm:pt modelId="{E30B0C29-E624-4F30-8E85-4163F388A732}" type="pres">
      <dgm:prSet presAssocID="{D2EAE572-87F7-4505-99F1-2EEBFD8D01FE}" presName="space" presStyleCnt="0"/>
      <dgm:spPr/>
    </dgm:pt>
    <dgm:pt modelId="{CE8EB761-674C-44D3-A418-040368D08253}" type="pres">
      <dgm:prSet presAssocID="{6D264DB5-457E-43E9-A2B3-24802ACD66DE}" presName="composite" presStyleCnt="0"/>
      <dgm:spPr/>
    </dgm:pt>
    <dgm:pt modelId="{AD897138-18CD-4CA8-8055-FA739529B516}" type="pres">
      <dgm:prSet presAssocID="{6D264DB5-457E-43E9-A2B3-24802ACD66DE}" presName="LShape" presStyleLbl="alignNode1" presStyleIdx="6" presStyleCnt="15" custScaleX="117198" custLinFactNeighborX="-6096" custLinFactNeighborY="5072"/>
      <dgm:spPr>
        <a:solidFill>
          <a:srgbClr val="B68400"/>
        </a:solidFill>
        <a:ln>
          <a:noFill/>
        </a:ln>
      </dgm:spPr>
    </dgm:pt>
    <dgm:pt modelId="{754D9089-50CB-4F2C-BB4F-138C626FD5FB}" type="pres">
      <dgm:prSet presAssocID="{6D264DB5-457E-43E9-A2B3-24802ACD66DE}" presName="ParentText" presStyleLbl="revTx" presStyleIdx="3" presStyleCnt="8" custScaleX="145005" custScaleY="169297" custLinFactNeighborX="5946" custLinFactNeighborY="47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F567E5-BDA6-4788-B6D7-FDB59924803B}" type="pres">
      <dgm:prSet presAssocID="{6D264DB5-457E-43E9-A2B3-24802ACD66DE}" presName="Triangle" presStyleLbl="alignNode1" presStyleIdx="7" presStyleCnt="15"/>
      <dgm:spPr>
        <a:solidFill>
          <a:srgbClr val="B68400"/>
        </a:solidFill>
        <a:ln>
          <a:noFill/>
        </a:ln>
      </dgm:spPr>
    </dgm:pt>
    <dgm:pt modelId="{F77B09B9-898B-4A22-A50E-143D134C352F}" type="pres">
      <dgm:prSet presAssocID="{D3B2A0A7-CF7E-4E95-8B99-6AB0000C08AE}" presName="sibTrans" presStyleCnt="0"/>
      <dgm:spPr/>
    </dgm:pt>
    <dgm:pt modelId="{8DE9494E-3664-403B-9D12-46031A12DCA3}" type="pres">
      <dgm:prSet presAssocID="{D3B2A0A7-CF7E-4E95-8B99-6AB0000C08AE}" presName="space" presStyleCnt="0"/>
      <dgm:spPr/>
    </dgm:pt>
    <dgm:pt modelId="{99D1D68B-2153-452C-863E-0271842BF41F}" type="pres">
      <dgm:prSet presAssocID="{A739FDFD-435E-4F4B-8B64-5D36036A99D9}" presName="composite" presStyleCnt="0"/>
      <dgm:spPr/>
    </dgm:pt>
    <dgm:pt modelId="{06EE0B3D-ACE9-4CAF-A59B-38BF828C2165}" type="pres">
      <dgm:prSet presAssocID="{A739FDFD-435E-4F4B-8B64-5D36036A99D9}" presName="LShape" presStyleLbl="alignNode1" presStyleIdx="8" presStyleCnt="15"/>
      <dgm:spPr>
        <a:solidFill>
          <a:srgbClr val="B0ABA1"/>
        </a:solidFill>
        <a:ln>
          <a:noFill/>
        </a:ln>
      </dgm:spPr>
    </dgm:pt>
    <dgm:pt modelId="{D19DC201-C96E-481D-9E01-060B50A9AB1E}" type="pres">
      <dgm:prSet presAssocID="{A739FDFD-435E-4F4B-8B64-5D36036A99D9}" presName="ParentText" presStyleLbl="revTx" presStyleIdx="4" presStyleCnt="8" custScaleX="104875" custLinFactNeighborX="14996" custLinFactNeighborY="2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CCEB0B-9889-41DE-91E3-199791B6945A}" type="pres">
      <dgm:prSet presAssocID="{A739FDFD-435E-4F4B-8B64-5D36036A99D9}" presName="Triangle" presStyleLbl="alignNode1" presStyleIdx="9" presStyleCnt="15"/>
      <dgm:spPr>
        <a:solidFill>
          <a:srgbClr val="B0ABA1"/>
        </a:solidFill>
        <a:ln>
          <a:noFill/>
        </a:ln>
      </dgm:spPr>
    </dgm:pt>
    <dgm:pt modelId="{E93540E9-E30F-404E-A04C-B810D83BDEA9}" type="pres">
      <dgm:prSet presAssocID="{B33A2E52-FDFD-4838-8242-F5B8879F5C63}" presName="sibTrans" presStyleCnt="0"/>
      <dgm:spPr/>
    </dgm:pt>
    <dgm:pt modelId="{F4B12784-4FF9-454E-83F0-13853700E253}" type="pres">
      <dgm:prSet presAssocID="{B33A2E52-FDFD-4838-8242-F5B8879F5C63}" presName="space" presStyleCnt="0"/>
      <dgm:spPr/>
    </dgm:pt>
    <dgm:pt modelId="{0DD69FB8-990F-4886-9828-0C3BCEED767B}" type="pres">
      <dgm:prSet presAssocID="{F7A3AF85-BEAE-43CB-9059-73165D1FBE54}" presName="composite" presStyleCnt="0"/>
      <dgm:spPr/>
    </dgm:pt>
    <dgm:pt modelId="{D78FB49A-EE59-4EB7-A3B0-19B4BCEBB16E}" type="pres">
      <dgm:prSet presAssocID="{F7A3AF85-BEAE-43CB-9059-73165D1FBE54}" presName="LShape" presStyleLbl="alignNode1" presStyleIdx="10" presStyleCnt="15" custScaleX="102261" custLinFactNeighborX="-8885" custLinFactNeighborY="-9856"/>
      <dgm:spPr>
        <a:solidFill>
          <a:srgbClr val="E41960"/>
        </a:solidFill>
        <a:ln>
          <a:noFill/>
        </a:ln>
      </dgm:spPr>
    </dgm:pt>
    <dgm:pt modelId="{8C92FFE7-5E27-4F1A-BD4A-C8924F920147}" type="pres">
      <dgm:prSet presAssocID="{F7A3AF85-BEAE-43CB-9059-73165D1FBE54}" presName="ParentText" presStyleLbl="revTx" presStyleIdx="5" presStyleCnt="8" custScaleX="131411" custLinFactNeighborX="6598" custLinFactNeighborY="12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7ED6D2-7B7F-4197-997D-4A32CAD898AA}" type="pres">
      <dgm:prSet presAssocID="{F7A3AF85-BEAE-43CB-9059-73165D1FBE54}" presName="Triangle" presStyleLbl="alignNode1" presStyleIdx="11" presStyleCnt="15"/>
      <dgm:spPr>
        <a:solidFill>
          <a:srgbClr val="E41960"/>
        </a:solidFill>
        <a:ln>
          <a:noFill/>
        </a:ln>
      </dgm:spPr>
    </dgm:pt>
    <dgm:pt modelId="{2152F383-3342-46B5-8970-B651C5EBFF0E}" type="pres">
      <dgm:prSet presAssocID="{FD8C45F8-FA17-4165-A419-EB5277CAF332}" presName="sibTrans" presStyleCnt="0"/>
      <dgm:spPr/>
    </dgm:pt>
    <dgm:pt modelId="{DE8687A2-A681-494B-B50C-5E4745E4022D}" type="pres">
      <dgm:prSet presAssocID="{FD8C45F8-FA17-4165-A419-EB5277CAF332}" presName="space" presStyleCnt="0"/>
      <dgm:spPr/>
    </dgm:pt>
    <dgm:pt modelId="{C43B87C7-6442-40C1-B576-EDBF184340A7}" type="pres">
      <dgm:prSet presAssocID="{3EE15239-7FD2-4990-A5D2-56A890F697EF}" presName="composite" presStyleCnt="0"/>
      <dgm:spPr/>
    </dgm:pt>
    <dgm:pt modelId="{8AE596B1-6449-43DD-AA2F-F9FA5FFD6C89}" type="pres">
      <dgm:prSet presAssocID="{3EE15239-7FD2-4990-A5D2-56A890F697EF}" presName="LShape" presStyleLbl="alignNode1" presStyleIdx="12" presStyleCnt="15"/>
      <dgm:spPr>
        <a:solidFill>
          <a:srgbClr val="BB1A3C"/>
        </a:solidFill>
        <a:ln>
          <a:noFill/>
        </a:ln>
      </dgm:spPr>
    </dgm:pt>
    <dgm:pt modelId="{AAD400FD-26C3-4B2D-AD23-2B24A26D4D74}" type="pres">
      <dgm:prSet presAssocID="{3EE15239-7FD2-4990-A5D2-56A890F697EF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EDAB84-2BA9-4E6D-BD1C-AA315B43F7E7}" type="pres">
      <dgm:prSet presAssocID="{3EE15239-7FD2-4990-A5D2-56A890F697EF}" presName="Triangle" presStyleLbl="alignNode1" presStyleIdx="13" presStyleCnt="15"/>
      <dgm:spPr>
        <a:solidFill>
          <a:srgbClr val="BB1A3C"/>
        </a:solidFill>
        <a:ln>
          <a:noFill/>
        </a:ln>
      </dgm:spPr>
    </dgm:pt>
    <dgm:pt modelId="{21D22FD1-F735-4D3D-A4D9-3B75A49AD876}" type="pres">
      <dgm:prSet presAssocID="{0AD3DED9-7EBB-4483-9848-78B0E2EFA8F3}" presName="sibTrans" presStyleCnt="0"/>
      <dgm:spPr/>
    </dgm:pt>
    <dgm:pt modelId="{EA47CA09-790B-49A3-973A-A82C25C8020B}" type="pres">
      <dgm:prSet presAssocID="{0AD3DED9-7EBB-4483-9848-78B0E2EFA8F3}" presName="space" presStyleCnt="0"/>
      <dgm:spPr/>
    </dgm:pt>
    <dgm:pt modelId="{49CCAB0C-2F8C-40AA-B6E7-3901E3B8E1EB}" type="pres">
      <dgm:prSet presAssocID="{B7D2A6C9-7016-4C8B-B413-8E7B1807B8B5}" presName="composite" presStyleCnt="0"/>
      <dgm:spPr/>
    </dgm:pt>
    <dgm:pt modelId="{08DDA0F6-BF8E-4C5C-9C77-F30319230D60}" type="pres">
      <dgm:prSet presAssocID="{B7D2A6C9-7016-4C8B-B413-8E7B1807B8B5}" presName="LShape" presStyleLbl="alignNode1" presStyleIdx="14" presStyleCnt="15"/>
      <dgm:spPr>
        <a:solidFill>
          <a:srgbClr val="9B1B20"/>
        </a:solidFill>
        <a:ln>
          <a:noFill/>
        </a:ln>
      </dgm:spPr>
    </dgm:pt>
    <dgm:pt modelId="{CF305097-5EC0-4B47-8227-87738D9E08CE}" type="pres">
      <dgm:prSet presAssocID="{B7D2A6C9-7016-4C8B-B413-8E7B1807B8B5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6FEAC2-93CF-40CD-9ECF-47494825133D}" srcId="{59E349E8-57E7-42BD-89D0-F45FD9859C4B}" destId="{6D264DB5-457E-43E9-A2B3-24802ACD66DE}" srcOrd="3" destOrd="0" parTransId="{7AA21850-0837-41E0-ACA5-D203D4ADD7F3}" sibTransId="{D3B2A0A7-CF7E-4E95-8B99-6AB0000C08AE}"/>
    <dgm:cxn modelId="{D34518EC-FA37-4BFB-9CF1-D97C4DE38B6F}" type="presOf" srcId="{3EE15239-7FD2-4990-A5D2-56A890F697EF}" destId="{AAD400FD-26C3-4B2D-AD23-2B24A26D4D74}" srcOrd="0" destOrd="0" presId="urn:microsoft.com/office/officeart/2009/3/layout/StepUpProcess#1"/>
    <dgm:cxn modelId="{AA274F38-101E-49D3-93C2-2B73ECE4C80D}" type="presOf" srcId="{9C2AE943-8924-4E35-8CFE-174EE74FF250}" destId="{AF64492C-CFDC-4172-9DD7-7F1356563F50}" srcOrd="0" destOrd="0" presId="urn:microsoft.com/office/officeart/2009/3/layout/StepUpProcess#1"/>
    <dgm:cxn modelId="{1FDBBF89-87B3-4F1D-AEDD-640ABF9ED67F}" srcId="{59E349E8-57E7-42BD-89D0-F45FD9859C4B}" destId="{F7A3AF85-BEAE-43CB-9059-73165D1FBE54}" srcOrd="5" destOrd="0" parTransId="{0CA48EE4-B220-4AEB-8B77-9271C20ABE9E}" sibTransId="{FD8C45F8-FA17-4165-A419-EB5277CAF332}"/>
    <dgm:cxn modelId="{26170B6C-2EEB-4613-BB86-A78CEA95E76C}" type="presOf" srcId="{59E349E8-57E7-42BD-89D0-F45FD9859C4B}" destId="{CAFB8605-773C-47E3-895F-D455BF5ED543}" srcOrd="0" destOrd="0" presId="urn:microsoft.com/office/officeart/2009/3/layout/StepUpProcess#1"/>
    <dgm:cxn modelId="{3CD871BE-6844-4A9B-B23E-9529BAC88AEB}" type="presOf" srcId="{B7D2A6C9-7016-4C8B-B413-8E7B1807B8B5}" destId="{CF305097-5EC0-4B47-8227-87738D9E08CE}" srcOrd="0" destOrd="0" presId="urn:microsoft.com/office/officeart/2009/3/layout/StepUpProcess#1"/>
    <dgm:cxn modelId="{44FD58CE-B762-4971-BA5A-025C09AD11F6}" type="presOf" srcId="{2C1E8E00-CD3D-4BCA-90ED-2B3B21F98023}" destId="{C39D80CE-1616-482A-915B-E069818543A6}" srcOrd="0" destOrd="0" presId="urn:microsoft.com/office/officeart/2009/3/layout/StepUpProcess#1"/>
    <dgm:cxn modelId="{9F8BA41F-AAE4-47A4-9888-1E66A1E39ACD}" srcId="{59E349E8-57E7-42BD-89D0-F45FD9859C4B}" destId="{9C2AE943-8924-4E35-8CFE-174EE74FF250}" srcOrd="2" destOrd="0" parTransId="{735506B2-03D3-4A9E-978F-F665FAA4FE60}" sibTransId="{D2EAE572-87F7-4505-99F1-2EEBFD8D01FE}"/>
    <dgm:cxn modelId="{7DB0ED24-E848-40C3-832E-33EBCE1F8424}" type="presOf" srcId="{F7A3AF85-BEAE-43CB-9059-73165D1FBE54}" destId="{8C92FFE7-5E27-4F1A-BD4A-C8924F920147}" srcOrd="0" destOrd="0" presId="urn:microsoft.com/office/officeart/2009/3/layout/StepUpProcess#1"/>
    <dgm:cxn modelId="{E8F9A7B0-2852-40DE-B9B2-17B97599DA19}" type="presOf" srcId="{A739FDFD-435E-4F4B-8B64-5D36036A99D9}" destId="{D19DC201-C96E-481D-9E01-060B50A9AB1E}" srcOrd="0" destOrd="0" presId="urn:microsoft.com/office/officeart/2009/3/layout/StepUpProcess#1"/>
    <dgm:cxn modelId="{18E6A13E-9B0B-4573-BF15-CCD6E5E3F735}" srcId="{59E349E8-57E7-42BD-89D0-F45FD9859C4B}" destId="{3EE15239-7FD2-4990-A5D2-56A890F697EF}" srcOrd="6" destOrd="0" parTransId="{84F502BC-ED3E-4D2D-9591-01B3FA0401C8}" sibTransId="{0AD3DED9-7EBB-4483-9848-78B0E2EFA8F3}"/>
    <dgm:cxn modelId="{B4CC8EE2-D1DE-462C-ACC4-B3ED42FD2DCC}" srcId="{59E349E8-57E7-42BD-89D0-F45FD9859C4B}" destId="{A739FDFD-435E-4F4B-8B64-5D36036A99D9}" srcOrd="4" destOrd="0" parTransId="{17035697-B30D-40B7-8F53-6831EDBF6F13}" sibTransId="{B33A2E52-FDFD-4838-8242-F5B8879F5C63}"/>
    <dgm:cxn modelId="{18CA6BD1-14D9-45A6-858E-908012B19808}" srcId="{59E349E8-57E7-42BD-89D0-F45FD9859C4B}" destId="{2CC3E6A7-F1B6-4492-8F53-D5A5D68F72AA}" srcOrd="0" destOrd="0" parTransId="{D5078D1A-A496-4640-A099-E4CB1662B74B}" sibTransId="{DE86A75C-75D4-42A2-8BC4-BB59206D41CF}"/>
    <dgm:cxn modelId="{5EF11E7D-41D1-4FCB-8642-FE6304A66099}" type="presOf" srcId="{2CC3E6A7-F1B6-4492-8F53-D5A5D68F72AA}" destId="{0ECDD412-132C-4FD1-8310-56BF4FAD4D56}" srcOrd="0" destOrd="0" presId="urn:microsoft.com/office/officeart/2009/3/layout/StepUpProcess#1"/>
    <dgm:cxn modelId="{7990941A-9B74-4F87-A27E-D89FF976BC9C}" type="presOf" srcId="{6D264DB5-457E-43E9-A2B3-24802ACD66DE}" destId="{754D9089-50CB-4F2C-BB4F-138C626FD5FB}" srcOrd="0" destOrd="0" presId="urn:microsoft.com/office/officeart/2009/3/layout/StepUpProcess#1"/>
    <dgm:cxn modelId="{4F912FCB-4991-440E-9E50-ABBA9408C6EE}" srcId="{59E349E8-57E7-42BD-89D0-F45FD9859C4B}" destId="{2C1E8E00-CD3D-4BCA-90ED-2B3B21F98023}" srcOrd="1" destOrd="0" parTransId="{642094FB-A3B3-4073-8243-81BF68FFCCEC}" sibTransId="{6CB57EB0-1E9D-4273-A694-1830296D2900}"/>
    <dgm:cxn modelId="{CAB7980D-B4D5-472A-972D-5EFC84479A70}" srcId="{59E349E8-57E7-42BD-89D0-F45FD9859C4B}" destId="{B7D2A6C9-7016-4C8B-B413-8E7B1807B8B5}" srcOrd="7" destOrd="0" parTransId="{947BBA12-8B69-4E5A-A367-ABC380D9D15E}" sibTransId="{045B531F-9DC8-476D-8882-1127DAA340F3}"/>
    <dgm:cxn modelId="{02DED644-B8F1-4FCE-A815-1ABD7F2D81BA}" type="presParOf" srcId="{CAFB8605-773C-47E3-895F-D455BF5ED543}" destId="{FAA19502-43F7-490D-9282-F10BDAB5327D}" srcOrd="0" destOrd="0" presId="urn:microsoft.com/office/officeart/2009/3/layout/StepUpProcess#1"/>
    <dgm:cxn modelId="{53DFE51C-58A1-4B53-A847-3F8F5AFC129A}" type="presParOf" srcId="{FAA19502-43F7-490D-9282-F10BDAB5327D}" destId="{FBB68F80-0318-4565-953D-9B503F54B8B4}" srcOrd="0" destOrd="0" presId="urn:microsoft.com/office/officeart/2009/3/layout/StepUpProcess#1"/>
    <dgm:cxn modelId="{A38AB178-C573-48EE-ACDC-9E5153E2454C}" type="presParOf" srcId="{FAA19502-43F7-490D-9282-F10BDAB5327D}" destId="{0ECDD412-132C-4FD1-8310-56BF4FAD4D56}" srcOrd="1" destOrd="0" presId="urn:microsoft.com/office/officeart/2009/3/layout/StepUpProcess#1"/>
    <dgm:cxn modelId="{15A7901C-40F1-4B7F-AD9B-98160E52766F}" type="presParOf" srcId="{FAA19502-43F7-490D-9282-F10BDAB5327D}" destId="{F0C31920-1A74-4C0B-A735-B0D94E45B4B3}" srcOrd="2" destOrd="0" presId="urn:microsoft.com/office/officeart/2009/3/layout/StepUpProcess#1"/>
    <dgm:cxn modelId="{FC4BC6B5-451A-4289-9290-36F1491D67FA}" type="presParOf" srcId="{CAFB8605-773C-47E3-895F-D455BF5ED543}" destId="{27301588-4AA5-4707-88CC-B9527E70B12C}" srcOrd="1" destOrd="0" presId="urn:microsoft.com/office/officeart/2009/3/layout/StepUpProcess#1"/>
    <dgm:cxn modelId="{76B8CB9B-A528-43DC-A037-D93D3683539A}" type="presParOf" srcId="{27301588-4AA5-4707-88CC-B9527E70B12C}" destId="{EEC77244-E9E8-4BFA-BD79-0C75EF8B6622}" srcOrd="0" destOrd="0" presId="urn:microsoft.com/office/officeart/2009/3/layout/StepUpProcess#1"/>
    <dgm:cxn modelId="{FB0F2FD1-3B92-4846-A6F0-B9822D74DE2E}" type="presParOf" srcId="{CAFB8605-773C-47E3-895F-D455BF5ED543}" destId="{36A5BC73-2096-44C3-9BBE-0B06DBE37ED4}" srcOrd="2" destOrd="0" presId="urn:microsoft.com/office/officeart/2009/3/layout/StepUpProcess#1"/>
    <dgm:cxn modelId="{DD132E9C-DF08-4997-9500-5957FE8BE072}" type="presParOf" srcId="{36A5BC73-2096-44C3-9BBE-0B06DBE37ED4}" destId="{5AFF77D9-EAEC-49D6-8F7C-1B665EECE847}" srcOrd="0" destOrd="0" presId="urn:microsoft.com/office/officeart/2009/3/layout/StepUpProcess#1"/>
    <dgm:cxn modelId="{3243A673-2822-42B0-BAA1-CE3B359A15E4}" type="presParOf" srcId="{36A5BC73-2096-44C3-9BBE-0B06DBE37ED4}" destId="{C39D80CE-1616-482A-915B-E069818543A6}" srcOrd="1" destOrd="0" presId="urn:microsoft.com/office/officeart/2009/3/layout/StepUpProcess#1"/>
    <dgm:cxn modelId="{D4014DE8-3175-4E12-BD57-D1CFFBA5A0D1}" type="presParOf" srcId="{36A5BC73-2096-44C3-9BBE-0B06DBE37ED4}" destId="{D80779FD-4A1F-4BEC-A016-C8778AB0ACBC}" srcOrd="2" destOrd="0" presId="urn:microsoft.com/office/officeart/2009/3/layout/StepUpProcess#1"/>
    <dgm:cxn modelId="{AE55BCAC-FD2F-4E3D-B50A-8CA57B95DC44}" type="presParOf" srcId="{CAFB8605-773C-47E3-895F-D455BF5ED543}" destId="{426CB635-E722-48DF-8726-222EC9A7B454}" srcOrd="3" destOrd="0" presId="urn:microsoft.com/office/officeart/2009/3/layout/StepUpProcess#1"/>
    <dgm:cxn modelId="{9427F82A-408A-46AD-A1DA-48864CB56426}" type="presParOf" srcId="{426CB635-E722-48DF-8726-222EC9A7B454}" destId="{C2663D60-25B1-4457-866E-509694D8B866}" srcOrd="0" destOrd="0" presId="urn:microsoft.com/office/officeart/2009/3/layout/StepUpProcess#1"/>
    <dgm:cxn modelId="{00F2B77C-9AF6-4A61-9757-B8422E6DD077}" type="presParOf" srcId="{CAFB8605-773C-47E3-895F-D455BF5ED543}" destId="{C08E5C3F-FB87-4F05-8009-D0AD04029362}" srcOrd="4" destOrd="0" presId="urn:microsoft.com/office/officeart/2009/3/layout/StepUpProcess#1"/>
    <dgm:cxn modelId="{E77F7798-52E3-4902-B863-6346DB247A86}" type="presParOf" srcId="{C08E5C3F-FB87-4F05-8009-D0AD04029362}" destId="{03B2CDB7-0A67-44AF-AA3B-8390F51D82B9}" srcOrd="0" destOrd="0" presId="urn:microsoft.com/office/officeart/2009/3/layout/StepUpProcess#1"/>
    <dgm:cxn modelId="{F1F5A6E2-38B4-4F90-A094-4121059D78C8}" type="presParOf" srcId="{C08E5C3F-FB87-4F05-8009-D0AD04029362}" destId="{AF64492C-CFDC-4172-9DD7-7F1356563F50}" srcOrd="1" destOrd="0" presId="urn:microsoft.com/office/officeart/2009/3/layout/StepUpProcess#1"/>
    <dgm:cxn modelId="{41F71F8D-F780-4219-9D4F-B2063AA1CFD8}" type="presParOf" srcId="{C08E5C3F-FB87-4F05-8009-D0AD04029362}" destId="{8F4A88FC-F14E-41DE-9569-52008D3AA5A6}" srcOrd="2" destOrd="0" presId="urn:microsoft.com/office/officeart/2009/3/layout/StepUpProcess#1"/>
    <dgm:cxn modelId="{3CBA48CA-0DDB-4D85-8171-49B235745866}" type="presParOf" srcId="{CAFB8605-773C-47E3-895F-D455BF5ED543}" destId="{297B3492-5BE1-4757-A73E-4DF4591A801E}" srcOrd="5" destOrd="0" presId="urn:microsoft.com/office/officeart/2009/3/layout/StepUpProcess#1"/>
    <dgm:cxn modelId="{610F28FB-0447-4139-9528-74B9D9AA93CF}" type="presParOf" srcId="{297B3492-5BE1-4757-A73E-4DF4591A801E}" destId="{E30B0C29-E624-4F30-8E85-4163F388A732}" srcOrd="0" destOrd="0" presId="urn:microsoft.com/office/officeart/2009/3/layout/StepUpProcess#1"/>
    <dgm:cxn modelId="{4E7AA780-C8AF-4EA4-B48E-A0A3607275AD}" type="presParOf" srcId="{CAFB8605-773C-47E3-895F-D455BF5ED543}" destId="{CE8EB761-674C-44D3-A418-040368D08253}" srcOrd="6" destOrd="0" presId="urn:microsoft.com/office/officeart/2009/3/layout/StepUpProcess#1"/>
    <dgm:cxn modelId="{FD8C876B-86C5-419D-AC42-8CDCC87B31CE}" type="presParOf" srcId="{CE8EB761-674C-44D3-A418-040368D08253}" destId="{AD897138-18CD-4CA8-8055-FA739529B516}" srcOrd="0" destOrd="0" presId="urn:microsoft.com/office/officeart/2009/3/layout/StepUpProcess#1"/>
    <dgm:cxn modelId="{A7E94E20-DBD3-4CF0-BF73-7479E9E82E63}" type="presParOf" srcId="{CE8EB761-674C-44D3-A418-040368D08253}" destId="{754D9089-50CB-4F2C-BB4F-138C626FD5FB}" srcOrd="1" destOrd="0" presId="urn:microsoft.com/office/officeart/2009/3/layout/StepUpProcess#1"/>
    <dgm:cxn modelId="{2C321451-724C-4EF6-A21B-4914B440ED5E}" type="presParOf" srcId="{CE8EB761-674C-44D3-A418-040368D08253}" destId="{76F567E5-BDA6-4788-B6D7-FDB59924803B}" srcOrd="2" destOrd="0" presId="urn:microsoft.com/office/officeart/2009/3/layout/StepUpProcess#1"/>
    <dgm:cxn modelId="{0605EA39-870F-44EE-9741-04213C23FB88}" type="presParOf" srcId="{CAFB8605-773C-47E3-895F-D455BF5ED543}" destId="{F77B09B9-898B-4A22-A50E-143D134C352F}" srcOrd="7" destOrd="0" presId="urn:microsoft.com/office/officeart/2009/3/layout/StepUpProcess#1"/>
    <dgm:cxn modelId="{FA7E0CC9-3C27-46CB-BFC0-4228C978414B}" type="presParOf" srcId="{F77B09B9-898B-4A22-A50E-143D134C352F}" destId="{8DE9494E-3664-403B-9D12-46031A12DCA3}" srcOrd="0" destOrd="0" presId="urn:microsoft.com/office/officeart/2009/3/layout/StepUpProcess#1"/>
    <dgm:cxn modelId="{2910A507-BDA3-4F2A-B893-54A049748CDC}" type="presParOf" srcId="{CAFB8605-773C-47E3-895F-D455BF5ED543}" destId="{99D1D68B-2153-452C-863E-0271842BF41F}" srcOrd="8" destOrd="0" presId="urn:microsoft.com/office/officeart/2009/3/layout/StepUpProcess#1"/>
    <dgm:cxn modelId="{85D55C2C-9F98-438B-8EB9-708ECA5F11AE}" type="presParOf" srcId="{99D1D68B-2153-452C-863E-0271842BF41F}" destId="{06EE0B3D-ACE9-4CAF-A59B-38BF828C2165}" srcOrd="0" destOrd="0" presId="urn:microsoft.com/office/officeart/2009/3/layout/StepUpProcess#1"/>
    <dgm:cxn modelId="{443F59CB-D056-4C89-A08D-7A62CCBC65A0}" type="presParOf" srcId="{99D1D68B-2153-452C-863E-0271842BF41F}" destId="{D19DC201-C96E-481D-9E01-060B50A9AB1E}" srcOrd="1" destOrd="0" presId="urn:microsoft.com/office/officeart/2009/3/layout/StepUpProcess#1"/>
    <dgm:cxn modelId="{B5E5481F-5CD6-4220-BC47-E59AC0DB6C4B}" type="presParOf" srcId="{99D1D68B-2153-452C-863E-0271842BF41F}" destId="{47CCEB0B-9889-41DE-91E3-199791B6945A}" srcOrd="2" destOrd="0" presId="urn:microsoft.com/office/officeart/2009/3/layout/StepUpProcess#1"/>
    <dgm:cxn modelId="{9072687C-EA9A-4A3D-861A-2E92C47D473A}" type="presParOf" srcId="{CAFB8605-773C-47E3-895F-D455BF5ED543}" destId="{E93540E9-E30F-404E-A04C-B810D83BDEA9}" srcOrd="9" destOrd="0" presId="urn:microsoft.com/office/officeart/2009/3/layout/StepUpProcess#1"/>
    <dgm:cxn modelId="{26F8AFD3-9C8F-426D-9DD6-CD2E25B19275}" type="presParOf" srcId="{E93540E9-E30F-404E-A04C-B810D83BDEA9}" destId="{F4B12784-4FF9-454E-83F0-13853700E253}" srcOrd="0" destOrd="0" presId="urn:microsoft.com/office/officeart/2009/3/layout/StepUpProcess#1"/>
    <dgm:cxn modelId="{FAA272CF-3189-47FC-BE14-A9D4AE750133}" type="presParOf" srcId="{CAFB8605-773C-47E3-895F-D455BF5ED543}" destId="{0DD69FB8-990F-4886-9828-0C3BCEED767B}" srcOrd="10" destOrd="0" presId="urn:microsoft.com/office/officeart/2009/3/layout/StepUpProcess#1"/>
    <dgm:cxn modelId="{5E21AE0D-3DEB-400E-A044-154765E56794}" type="presParOf" srcId="{0DD69FB8-990F-4886-9828-0C3BCEED767B}" destId="{D78FB49A-EE59-4EB7-A3B0-19B4BCEBB16E}" srcOrd="0" destOrd="0" presId="urn:microsoft.com/office/officeart/2009/3/layout/StepUpProcess#1"/>
    <dgm:cxn modelId="{FC9AEF19-630C-4E2D-A6C6-82D0B0253198}" type="presParOf" srcId="{0DD69FB8-990F-4886-9828-0C3BCEED767B}" destId="{8C92FFE7-5E27-4F1A-BD4A-C8924F920147}" srcOrd="1" destOrd="0" presId="urn:microsoft.com/office/officeart/2009/3/layout/StepUpProcess#1"/>
    <dgm:cxn modelId="{49D0BE86-A85C-4A7C-8598-A294B726F83F}" type="presParOf" srcId="{0DD69FB8-990F-4886-9828-0C3BCEED767B}" destId="{0E7ED6D2-7B7F-4197-997D-4A32CAD898AA}" srcOrd="2" destOrd="0" presId="urn:microsoft.com/office/officeart/2009/3/layout/StepUpProcess#1"/>
    <dgm:cxn modelId="{F47F2B4B-7EE5-4C33-8170-BE45BBC45656}" type="presParOf" srcId="{CAFB8605-773C-47E3-895F-D455BF5ED543}" destId="{2152F383-3342-46B5-8970-B651C5EBFF0E}" srcOrd="11" destOrd="0" presId="urn:microsoft.com/office/officeart/2009/3/layout/StepUpProcess#1"/>
    <dgm:cxn modelId="{B197D415-223C-4A37-9F3A-DBD3D3679B44}" type="presParOf" srcId="{2152F383-3342-46B5-8970-B651C5EBFF0E}" destId="{DE8687A2-A681-494B-B50C-5E4745E4022D}" srcOrd="0" destOrd="0" presId="urn:microsoft.com/office/officeart/2009/3/layout/StepUpProcess#1"/>
    <dgm:cxn modelId="{D1EC266B-E7D7-4172-83FC-D2332D7AA35D}" type="presParOf" srcId="{CAFB8605-773C-47E3-895F-D455BF5ED543}" destId="{C43B87C7-6442-40C1-B576-EDBF184340A7}" srcOrd="12" destOrd="0" presId="urn:microsoft.com/office/officeart/2009/3/layout/StepUpProcess#1"/>
    <dgm:cxn modelId="{F0881C10-A08E-4FF9-B9EB-3BB7FFED5C99}" type="presParOf" srcId="{C43B87C7-6442-40C1-B576-EDBF184340A7}" destId="{8AE596B1-6449-43DD-AA2F-F9FA5FFD6C89}" srcOrd="0" destOrd="0" presId="urn:microsoft.com/office/officeart/2009/3/layout/StepUpProcess#1"/>
    <dgm:cxn modelId="{E5468C54-0D8B-424E-867B-4378092F9E56}" type="presParOf" srcId="{C43B87C7-6442-40C1-B576-EDBF184340A7}" destId="{AAD400FD-26C3-4B2D-AD23-2B24A26D4D74}" srcOrd="1" destOrd="0" presId="urn:microsoft.com/office/officeart/2009/3/layout/StepUpProcess#1"/>
    <dgm:cxn modelId="{312A6D05-7FCE-4D2C-BEFC-0DC5A541D682}" type="presParOf" srcId="{C43B87C7-6442-40C1-B576-EDBF184340A7}" destId="{97EDAB84-2BA9-4E6D-BD1C-AA315B43F7E7}" srcOrd="2" destOrd="0" presId="urn:microsoft.com/office/officeart/2009/3/layout/StepUpProcess#1"/>
    <dgm:cxn modelId="{91C0F0EB-FA46-4BC9-85DB-470D6B3C8948}" type="presParOf" srcId="{CAFB8605-773C-47E3-895F-D455BF5ED543}" destId="{21D22FD1-F735-4D3D-A4D9-3B75A49AD876}" srcOrd="13" destOrd="0" presId="urn:microsoft.com/office/officeart/2009/3/layout/StepUpProcess#1"/>
    <dgm:cxn modelId="{9C2F49FA-A5E2-4D0F-8460-DCC1C94C5153}" type="presParOf" srcId="{21D22FD1-F735-4D3D-A4D9-3B75A49AD876}" destId="{EA47CA09-790B-49A3-973A-A82C25C8020B}" srcOrd="0" destOrd="0" presId="urn:microsoft.com/office/officeart/2009/3/layout/StepUpProcess#1"/>
    <dgm:cxn modelId="{606F22DD-A035-46D1-819B-553547259B4C}" type="presParOf" srcId="{CAFB8605-773C-47E3-895F-D455BF5ED543}" destId="{49CCAB0C-2F8C-40AA-B6E7-3901E3B8E1EB}" srcOrd="14" destOrd="0" presId="urn:microsoft.com/office/officeart/2009/3/layout/StepUpProcess#1"/>
    <dgm:cxn modelId="{8C52B080-60F9-4C45-B854-027220279242}" type="presParOf" srcId="{49CCAB0C-2F8C-40AA-B6E7-3901E3B8E1EB}" destId="{08DDA0F6-BF8E-4C5C-9C77-F30319230D60}" srcOrd="0" destOrd="0" presId="urn:microsoft.com/office/officeart/2009/3/layout/StepUpProcess#1"/>
    <dgm:cxn modelId="{0420CC8E-9E3C-40BE-8BC3-607269B349C6}" type="presParOf" srcId="{49CCAB0C-2F8C-40AA-B6E7-3901E3B8E1EB}" destId="{CF305097-5EC0-4B47-8227-87738D9E08CE}" srcOrd="1" destOrd="0" presId="urn:microsoft.com/office/officeart/2009/3/layout/StepUp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AE131E-A616-4BB6-8EE9-A23F54E50C44}" type="doc">
      <dgm:prSet loTypeId="urn:microsoft.com/office/officeart/2005/8/layout/vList2#1" loCatId="list" qsTypeId="urn:microsoft.com/office/officeart/2005/8/quickstyle/simple1#2" qsCatId="simple" csTypeId="urn:microsoft.com/office/officeart/2005/8/colors/accent1_1#1" csCatId="accent1" phldr="1"/>
      <dgm:spPr/>
      <dgm:t>
        <a:bodyPr/>
        <a:lstStyle/>
        <a:p>
          <a:endParaRPr lang="es-MX"/>
        </a:p>
      </dgm:t>
    </dgm:pt>
    <dgm:pt modelId="{633E00DC-0F4A-414F-8111-20DCD45AA011}">
      <dgm:prSet phldrT="[Texto]" custT="1"/>
      <dgm:spPr>
        <a:ln>
          <a:solidFill>
            <a:srgbClr val="9B1B20"/>
          </a:solidFill>
        </a:ln>
      </dgm:spPr>
      <dgm:t>
        <a:bodyPr/>
        <a:lstStyle/>
        <a:p>
          <a:pPr algn="l"/>
          <a:r>
            <a:rPr lang="es-ES" sz="1800" b="1" dirty="0"/>
            <a:t>a. Amonestación pública o privada, o</a:t>
          </a:r>
          <a:endParaRPr lang="es-MX" sz="1800" b="1" dirty="0"/>
        </a:p>
      </dgm:t>
    </dgm:pt>
    <dgm:pt modelId="{335C4869-6A53-4E76-AAAC-7A842BA8DADF}" type="parTrans" cxnId="{71ECDB97-347D-42D5-9C15-05B25CCAE710}">
      <dgm:prSet/>
      <dgm:spPr/>
      <dgm:t>
        <a:bodyPr/>
        <a:lstStyle/>
        <a:p>
          <a:pPr algn="l"/>
          <a:endParaRPr lang="es-MX" b="1"/>
        </a:p>
      </dgm:t>
    </dgm:pt>
    <dgm:pt modelId="{48890E52-9C76-4188-9D9F-50BC74B95D35}" type="sibTrans" cxnId="{71ECDB97-347D-42D5-9C15-05B25CCAE710}">
      <dgm:prSet/>
      <dgm:spPr/>
      <dgm:t>
        <a:bodyPr/>
        <a:lstStyle/>
        <a:p>
          <a:pPr algn="l"/>
          <a:endParaRPr lang="es-MX" b="1"/>
        </a:p>
      </dgm:t>
    </dgm:pt>
    <dgm:pt modelId="{41C77C6D-BBF6-46BE-B349-764D3D8EACFE}">
      <dgm:prSet phldrT="[Texto]"/>
      <dgm:spPr/>
      <dgm:t>
        <a:bodyPr/>
        <a:lstStyle/>
        <a:p>
          <a:pPr algn="l"/>
          <a:endParaRPr lang="es-MX" b="1" dirty="0"/>
        </a:p>
      </dgm:t>
    </dgm:pt>
    <dgm:pt modelId="{EEDE7895-1F96-4DBA-B79C-C7A80D5BCFAB}" type="parTrans" cxnId="{16583457-9693-4087-878A-C6A6403CBD88}">
      <dgm:prSet/>
      <dgm:spPr/>
      <dgm:t>
        <a:bodyPr/>
        <a:lstStyle/>
        <a:p>
          <a:pPr algn="l"/>
          <a:endParaRPr lang="es-MX" b="1"/>
        </a:p>
      </dgm:t>
    </dgm:pt>
    <dgm:pt modelId="{52D3BF9C-D34F-42CE-B47B-14FB7F99C5CC}" type="sibTrans" cxnId="{16583457-9693-4087-878A-C6A6403CBD88}">
      <dgm:prSet/>
      <dgm:spPr/>
      <dgm:t>
        <a:bodyPr/>
        <a:lstStyle/>
        <a:p>
          <a:pPr algn="l"/>
          <a:endParaRPr lang="es-MX" b="1"/>
        </a:p>
      </dgm:t>
    </dgm:pt>
    <dgm:pt modelId="{6FF22D82-A910-41CE-B17C-C0AECF120A63}">
      <dgm:prSet phldrT="[Texto]"/>
      <dgm:spPr/>
      <dgm:t>
        <a:bodyPr/>
        <a:lstStyle/>
        <a:p>
          <a:pPr algn="l"/>
          <a:endParaRPr lang="es-MX" b="1" dirty="0"/>
        </a:p>
      </dgm:t>
    </dgm:pt>
    <dgm:pt modelId="{BD02D7FC-9AA9-4D18-BCAF-D461C31F430B}" type="parTrans" cxnId="{15A9863B-0CC1-4CFE-82F7-7DB67BA9BB65}">
      <dgm:prSet/>
      <dgm:spPr/>
      <dgm:t>
        <a:bodyPr/>
        <a:lstStyle/>
        <a:p>
          <a:pPr algn="l"/>
          <a:endParaRPr lang="es-MX" b="1"/>
        </a:p>
      </dgm:t>
    </dgm:pt>
    <dgm:pt modelId="{EF861EFE-1846-4C2B-801A-7A050862B4E6}" type="sibTrans" cxnId="{15A9863B-0CC1-4CFE-82F7-7DB67BA9BB65}">
      <dgm:prSet/>
      <dgm:spPr/>
      <dgm:t>
        <a:bodyPr/>
        <a:lstStyle/>
        <a:p>
          <a:pPr algn="l"/>
          <a:endParaRPr lang="es-MX" b="1"/>
        </a:p>
      </dgm:t>
    </dgm:pt>
    <dgm:pt modelId="{BCA8B050-BD6F-4B35-A94C-1B66673458CE}">
      <dgm:prSet phldr="0" custT="1"/>
      <dgm:spPr>
        <a:ln>
          <a:solidFill>
            <a:srgbClr val="9B1B20"/>
          </a:solidFill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dirty="0">
              <a:latin typeface="Montserrat" panose="00000500000000000000" pitchFamily="2" charset="0"/>
              <a:cs typeface="Montserrat" panose="00000500000000000000" pitchFamily="2" charset="0"/>
            </a:rPr>
            <a:t>b. Multa equivalente al monto de ciento cincuenta hasta mil quinientas veces el salario mínimo general vigente</a:t>
          </a:r>
          <a:endParaRPr lang="es-MX" sz="1100" b="1" dirty="0">
            <a:latin typeface="Montserrat" panose="00000500000000000000" pitchFamily="2" charset="0"/>
            <a:cs typeface="Montserrat" panose="00000500000000000000" pitchFamily="2" charset="0"/>
          </a:endParaRPr>
        </a:p>
      </dgm:t>
    </dgm:pt>
    <dgm:pt modelId="{4856C356-AE4F-4922-87A1-74AB28178E4F}" type="parTrans" cxnId="{EA0F8928-355C-448F-815F-E437F7D7140A}">
      <dgm:prSet/>
      <dgm:spPr/>
      <dgm:t>
        <a:bodyPr/>
        <a:lstStyle/>
        <a:p>
          <a:pPr algn="l"/>
          <a:endParaRPr lang="es-MX" b="1"/>
        </a:p>
      </dgm:t>
    </dgm:pt>
    <dgm:pt modelId="{E55364B4-9629-43D2-8B1C-E1B3DADE582D}" type="sibTrans" cxnId="{EA0F8928-355C-448F-815F-E437F7D7140A}">
      <dgm:prSet/>
      <dgm:spPr/>
      <dgm:t>
        <a:bodyPr/>
        <a:lstStyle/>
        <a:p>
          <a:pPr algn="l"/>
          <a:endParaRPr lang="es-MX" b="1"/>
        </a:p>
      </dgm:t>
    </dgm:pt>
    <dgm:pt modelId="{4D47739E-0610-44FD-9EA5-1064EE34E1E1}">
      <dgm:prSet phldrT="[Texto]" custT="1"/>
      <dgm:spPr>
        <a:noFill/>
        <a:ln>
          <a:solidFill>
            <a:srgbClr val="9B1B20"/>
          </a:solidFill>
        </a:ln>
      </dgm:spPr>
      <dgm:t>
        <a:bodyPr/>
        <a:lstStyle/>
        <a:p>
          <a:pPr algn="l"/>
          <a:r>
            <a:rPr lang="es-ES" sz="1050" b="1" dirty="0"/>
            <a:t>Las medidas de apremio de carácter económico no podrán ser cubiertas con recursos públicos.</a:t>
          </a:r>
          <a:endParaRPr lang="es-MX" sz="1050" b="1" dirty="0"/>
        </a:p>
      </dgm:t>
    </dgm:pt>
    <dgm:pt modelId="{E772699A-D259-4E7B-8F5F-4D2BC27283E9}" type="parTrans" cxnId="{573495BB-3E9C-4DF0-A74E-D783A4CD927C}">
      <dgm:prSet/>
      <dgm:spPr/>
      <dgm:t>
        <a:bodyPr/>
        <a:lstStyle/>
        <a:p>
          <a:pPr algn="l"/>
          <a:endParaRPr lang="es-MX" b="1"/>
        </a:p>
      </dgm:t>
    </dgm:pt>
    <dgm:pt modelId="{A71A8CD7-DA0F-4297-A66A-5E17A4D45A79}" type="sibTrans" cxnId="{573495BB-3E9C-4DF0-A74E-D783A4CD927C}">
      <dgm:prSet/>
      <dgm:spPr/>
      <dgm:t>
        <a:bodyPr/>
        <a:lstStyle/>
        <a:p>
          <a:pPr algn="l"/>
          <a:endParaRPr lang="es-MX" b="1"/>
        </a:p>
      </dgm:t>
    </dgm:pt>
    <dgm:pt modelId="{DB1C59FC-5A82-4754-B2F1-ACDD8396978B}">
      <dgm:prSet/>
      <dgm:spPr>
        <a:ln>
          <a:solidFill>
            <a:srgbClr val="9B1B20"/>
          </a:solidFill>
        </a:ln>
      </dgm:spPr>
      <dgm:t>
        <a:bodyPr/>
        <a:lstStyle/>
        <a:p>
          <a:pPr algn="l"/>
          <a:r>
            <a:rPr lang="es-ES" b="1" dirty="0"/>
            <a:t>Las conductas señaladas serán sancionadas por el Instituto y, en su caso, dará vista a la autoridad competente para que imponga o ejecute la sanción. </a:t>
          </a:r>
        </a:p>
        <a:p>
          <a:pPr algn="l"/>
          <a:r>
            <a:rPr lang="es-ES" b="1" dirty="0"/>
            <a:t>-  son independientes de las del orden civil, penal o de cualquier otro tipo que se puedan derivar de los mismos hechos. </a:t>
          </a:r>
        </a:p>
      </dgm:t>
    </dgm:pt>
    <dgm:pt modelId="{D411E58A-EADA-4513-942D-1EF58C76DF70}" type="parTrans" cxnId="{EC0690F0-74D8-492F-ABD3-DDAF2810804F}">
      <dgm:prSet/>
      <dgm:spPr/>
      <dgm:t>
        <a:bodyPr/>
        <a:lstStyle/>
        <a:p>
          <a:pPr algn="l"/>
          <a:endParaRPr lang="es-MX" b="1"/>
        </a:p>
      </dgm:t>
    </dgm:pt>
    <dgm:pt modelId="{28422231-51AB-4607-93EE-76A746E598D2}" type="sibTrans" cxnId="{EC0690F0-74D8-492F-ABD3-DDAF2810804F}">
      <dgm:prSet/>
      <dgm:spPr/>
      <dgm:t>
        <a:bodyPr/>
        <a:lstStyle/>
        <a:p>
          <a:pPr algn="l"/>
          <a:endParaRPr lang="es-MX" b="1"/>
        </a:p>
      </dgm:t>
    </dgm:pt>
    <dgm:pt modelId="{F54C4924-4F0D-45A2-BA65-998CA790399C}" type="pres">
      <dgm:prSet presAssocID="{3FAE131E-A616-4BB6-8EE9-A23F54E50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EE426E-E12D-4898-AC2B-BC5191D7A1C5}" type="pres">
      <dgm:prSet presAssocID="{633E00DC-0F4A-414F-8111-20DCD45AA011}" presName="parentText" presStyleLbl="node1" presStyleIdx="0" presStyleCnt="4" custLinFactNeighborY="-640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D06CD2-1944-4EA7-9A6A-236CA9545044}" type="pres">
      <dgm:prSet presAssocID="{633E00DC-0F4A-414F-8111-20DCD45AA01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F35D34-C9A7-4432-8E24-86051DDF8624}" type="pres">
      <dgm:prSet presAssocID="{BCA8B050-BD6F-4B35-A94C-1B66673458CE}" presName="parentText" presStyleLbl="node1" presStyleIdx="1" presStyleCnt="4" custLinFactY="-286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4F2485-A6ED-4978-9D57-6263B82D3222}" type="pres">
      <dgm:prSet presAssocID="{E55364B4-9629-43D2-8B1C-E1B3DADE582D}" presName="spacer" presStyleCnt="0"/>
      <dgm:spPr/>
    </dgm:pt>
    <dgm:pt modelId="{32CDC92B-2044-42EC-B22F-4D6561591343}" type="pres">
      <dgm:prSet presAssocID="{4D47739E-0610-44FD-9EA5-1064EE34E1E1}" presName="parentText" presStyleLbl="node1" presStyleIdx="2" presStyleCnt="4" custLinFactY="-75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C04074-B4B4-4393-86F4-7CA6B94CDE17}" type="pres">
      <dgm:prSet presAssocID="{A71A8CD7-DA0F-4297-A66A-5E17A4D45A79}" presName="spacer" presStyleCnt="0"/>
      <dgm:spPr/>
    </dgm:pt>
    <dgm:pt modelId="{F435D8DF-A501-4CD8-8282-0CF593108BCD}" type="pres">
      <dgm:prSet presAssocID="{DB1C59FC-5A82-4754-B2F1-ACDD8396978B}" presName="parentText" presStyleLbl="node1" presStyleIdx="3" presStyleCnt="4" custScaleY="1954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58909D-143D-48CE-80F2-E88C121E5070}" type="presOf" srcId="{3FAE131E-A616-4BB6-8EE9-A23F54E50C44}" destId="{F54C4924-4F0D-45A2-BA65-998CA790399C}" srcOrd="0" destOrd="0" presId="urn:microsoft.com/office/officeart/2005/8/layout/vList2#1"/>
    <dgm:cxn modelId="{5588EA02-9D9B-4563-9899-5A8537A36B5E}" type="presOf" srcId="{41C77C6D-BBF6-46BE-B349-764D3D8EACFE}" destId="{65D06CD2-1944-4EA7-9A6A-236CA9545044}" srcOrd="0" destOrd="0" presId="urn:microsoft.com/office/officeart/2005/8/layout/vList2#1"/>
    <dgm:cxn modelId="{573495BB-3E9C-4DF0-A74E-D783A4CD927C}" srcId="{3FAE131E-A616-4BB6-8EE9-A23F54E50C44}" destId="{4D47739E-0610-44FD-9EA5-1064EE34E1E1}" srcOrd="2" destOrd="0" parTransId="{E772699A-D259-4E7B-8F5F-4D2BC27283E9}" sibTransId="{A71A8CD7-DA0F-4297-A66A-5E17A4D45A79}"/>
    <dgm:cxn modelId="{9ADD942D-F543-402B-8127-47F678AD4850}" type="presOf" srcId="{4D47739E-0610-44FD-9EA5-1064EE34E1E1}" destId="{32CDC92B-2044-42EC-B22F-4D6561591343}" srcOrd="0" destOrd="0" presId="urn:microsoft.com/office/officeart/2005/8/layout/vList2#1"/>
    <dgm:cxn modelId="{F2CF9525-26BE-4D0C-9FCA-71EA808831ED}" type="presOf" srcId="{633E00DC-0F4A-414F-8111-20DCD45AA011}" destId="{5FEE426E-E12D-4898-AC2B-BC5191D7A1C5}" srcOrd="0" destOrd="0" presId="urn:microsoft.com/office/officeart/2005/8/layout/vList2#1"/>
    <dgm:cxn modelId="{71ECDB97-347D-42D5-9C15-05B25CCAE710}" srcId="{3FAE131E-A616-4BB6-8EE9-A23F54E50C44}" destId="{633E00DC-0F4A-414F-8111-20DCD45AA011}" srcOrd="0" destOrd="0" parTransId="{335C4869-6A53-4E76-AAAC-7A842BA8DADF}" sibTransId="{48890E52-9C76-4188-9D9F-50BC74B95D35}"/>
    <dgm:cxn modelId="{4963FF71-746C-428C-BB13-0172AA72A03B}" type="presOf" srcId="{DB1C59FC-5A82-4754-B2F1-ACDD8396978B}" destId="{F435D8DF-A501-4CD8-8282-0CF593108BCD}" srcOrd="0" destOrd="0" presId="urn:microsoft.com/office/officeart/2005/8/layout/vList2#1"/>
    <dgm:cxn modelId="{EA0F8928-355C-448F-815F-E437F7D7140A}" srcId="{3FAE131E-A616-4BB6-8EE9-A23F54E50C44}" destId="{BCA8B050-BD6F-4B35-A94C-1B66673458CE}" srcOrd="1" destOrd="0" parTransId="{4856C356-AE4F-4922-87A1-74AB28178E4F}" sibTransId="{E55364B4-9629-43D2-8B1C-E1B3DADE582D}"/>
    <dgm:cxn modelId="{EC0690F0-74D8-492F-ABD3-DDAF2810804F}" srcId="{3FAE131E-A616-4BB6-8EE9-A23F54E50C44}" destId="{DB1C59FC-5A82-4754-B2F1-ACDD8396978B}" srcOrd="3" destOrd="0" parTransId="{D411E58A-EADA-4513-942D-1EF58C76DF70}" sibTransId="{28422231-51AB-4607-93EE-76A746E598D2}"/>
    <dgm:cxn modelId="{A48A3D59-64A2-4DBA-9BE0-FAE19FE08204}" type="presOf" srcId="{6FF22D82-A910-41CE-B17C-C0AECF120A63}" destId="{65D06CD2-1944-4EA7-9A6A-236CA9545044}" srcOrd="0" destOrd="1" presId="urn:microsoft.com/office/officeart/2005/8/layout/vList2#1"/>
    <dgm:cxn modelId="{16583457-9693-4087-878A-C6A6403CBD88}" srcId="{633E00DC-0F4A-414F-8111-20DCD45AA011}" destId="{41C77C6D-BBF6-46BE-B349-764D3D8EACFE}" srcOrd="0" destOrd="0" parTransId="{EEDE7895-1F96-4DBA-B79C-C7A80D5BCFAB}" sibTransId="{52D3BF9C-D34F-42CE-B47B-14FB7F99C5CC}"/>
    <dgm:cxn modelId="{DF435AE0-6A9F-46E5-B6FE-8BD57A2F3C41}" type="presOf" srcId="{BCA8B050-BD6F-4B35-A94C-1B66673458CE}" destId="{DCF35D34-C9A7-4432-8E24-86051DDF8624}" srcOrd="0" destOrd="0" presId="urn:microsoft.com/office/officeart/2005/8/layout/vList2#1"/>
    <dgm:cxn modelId="{15A9863B-0CC1-4CFE-82F7-7DB67BA9BB65}" srcId="{633E00DC-0F4A-414F-8111-20DCD45AA011}" destId="{6FF22D82-A910-41CE-B17C-C0AECF120A63}" srcOrd="1" destOrd="0" parTransId="{BD02D7FC-9AA9-4D18-BCAF-D461C31F430B}" sibTransId="{EF861EFE-1846-4C2B-801A-7A050862B4E6}"/>
    <dgm:cxn modelId="{A61F0B9D-F762-4860-8D9A-E9053E871D12}" type="presParOf" srcId="{F54C4924-4F0D-45A2-BA65-998CA790399C}" destId="{5FEE426E-E12D-4898-AC2B-BC5191D7A1C5}" srcOrd="0" destOrd="0" presId="urn:microsoft.com/office/officeart/2005/8/layout/vList2#1"/>
    <dgm:cxn modelId="{9BDC8761-499C-413C-9E3B-63BC11C622B4}" type="presParOf" srcId="{F54C4924-4F0D-45A2-BA65-998CA790399C}" destId="{65D06CD2-1944-4EA7-9A6A-236CA9545044}" srcOrd="1" destOrd="0" presId="urn:microsoft.com/office/officeart/2005/8/layout/vList2#1"/>
    <dgm:cxn modelId="{ADF8DEE9-2288-4FE0-BCE8-CB29F83F2BB7}" type="presParOf" srcId="{F54C4924-4F0D-45A2-BA65-998CA790399C}" destId="{DCF35D34-C9A7-4432-8E24-86051DDF8624}" srcOrd="2" destOrd="0" presId="urn:microsoft.com/office/officeart/2005/8/layout/vList2#1"/>
    <dgm:cxn modelId="{D2845DD6-B2E6-4314-BC72-57858A0ADFFB}" type="presParOf" srcId="{F54C4924-4F0D-45A2-BA65-998CA790399C}" destId="{104F2485-A6ED-4978-9D57-6263B82D3222}" srcOrd="3" destOrd="0" presId="urn:microsoft.com/office/officeart/2005/8/layout/vList2#1"/>
    <dgm:cxn modelId="{14D16F25-6291-494A-8202-A419FB261D70}" type="presParOf" srcId="{F54C4924-4F0D-45A2-BA65-998CA790399C}" destId="{32CDC92B-2044-42EC-B22F-4D6561591343}" srcOrd="4" destOrd="0" presId="urn:microsoft.com/office/officeart/2005/8/layout/vList2#1"/>
    <dgm:cxn modelId="{26B0778E-E797-4EC5-9ADF-05F6A21BFD21}" type="presParOf" srcId="{F54C4924-4F0D-45A2-BA65-998CA790399C}" destId="{76C04074-B4B4-4393-86F4-7CA6B94CDE17}" srcOrd="5" destOrd="0" presId="urn:microsoft.com/office/officeart/2005/8/layout/vList2#1"/>
    <dgm:cxn modelId="{3C0A5433-EB2A-4A72-B1EF-C54403DC41DF}" type="presParOf" srcId="{F54C4924-4F0D-45A2-BA65-998CA790399C}" destId="{F435D8DF-A501-4CD8-8282-0CF593108BCD}" srcOrd="6" destOrd="0" presId="urn:microsoft.com/office/officeart/2005/8/layout/vList2#1"/>
  </dgm:cxnLst>
  <dgm:bg/>
  <dgm:whole>
    <a:ln>
      <a:solidFill>
        <a:srgbClr val="9B1B2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951D3-C987-4985-824C-94EBD3C3F97C}" type="doc">
      <dgm:prSet loTypeId="urn:microsoft.com/office/officeart/2005/8/layout/hList3" loCatId="list" qsTypeId="urn:microsoft.com/office/officeart/2005/8/quickstyle/simple1#3" qsCatId="simple" csTypeId="urn:microsoft.com/office/officeart/2005/8/colors/accent6_1#1" csCatId="accent6" phldr="1"/>
      <dgm:spPr/>
      <dgm:t>
        <a:bodyPr/>
        <a:lstStyle/>
        <a:p>
          <a:endParaRPr lang="es-ES"/>
        </a:p>
      </dgm:t>
    </dgm:pt>
    <dgm:pt modelId="{1845C2D9-12A3-47A0-BB5D-862A55A4C5A6}">
      <dgm:prSet phldrT="[Texto]" custT="1"/>
      <dgm:spPr>
        <a:solidFill>
          <a:srgbClr val="9B1B20"/>
        </a:solidFill>
      </dgm:spPr>
      <dgm:t>
        <a:bodyPr/>
        <a:lstStyle/>
        <a:p>
          <a:pPr algn="just"/>
          <a:r>
            <a:rPr lang="es-ES" sz="2000" b="0" dirty="0">
              <a:latin typeface="Montserrat" panose="00000500000000000000" pitchFamily="2" charset="0"/>
              <a:cs typeface="Arial" panose="020B0604020202020204" pitchFamily="34" charset="0"/>
            </a:rPr>
            <a:t>Es el enlace entre los sujetos obligados y el solicitante, ya que son las responsables de la atención de las solicitudes de información. </a:t>
          </a:r>
        </a:p>
      </dgm:t>
    </dgm:pt>
    <dgm:pt modelId="{E2321B12-ECEA-4065-A01B-705602E1FCA7}" type="parTrans" cxnId="{A781C397-D33F-457F-B974-2A87AC6824B4}">
      <dgm:prSet/>
      <dgm:spPr/>
      <dgm:t>
        <a:bodyPr/>
        <a:lstStyle/>
        <a:p>
          <a:endParaRPr lang="es-ES"/>
        </a:p>
      </dgm:t>
    </dgm:pt>
    <dgm:pt modelId="{71DA0F7E-E82A-4508-8CEA-6888F8A7D97A}" type="sibTrans" cxnId="{A781C397-D33F-457F-B974-2A87AC6824B4}">
      <dgm:prSet/>
      <dgm:spPr/>
      <dgm:t>
        <a:bodyPr/>
        <a:lstStyle/>
        <a:p>
          <a:endParaRPr lang="es-ES"/>
        </a:p>
      </dgm:t>
    </dgm:pt>
    <dgm:pt modelId="{74A96AC5-CA1E-43E8-89F5-E30A9D33CD38}">
      <dgm:prSet phldrT="[Texto]" custT="1"/>
      <dgm:spPr>
        <a:ln>
          <a:solidFill>
            <a:srgbClr val="9B1B20"/>
          </a:solidFill>
        </a:ln>
      </dgm:spPr>
      <dgm:t>
        <a:bodyPr/>
        <a:lstStyle/>
        <a:p>
          <a:r>
            <a:rPr lang="es-ES" sz="1400" dirty="0">
              <a:latin typeface="Montserrat" panose="00000500000000000000" pitchFamily="2" charset="0"/>
            </a:rPr>
            <a:t>Difundir entre los servidores públicos los </a:t>
          </a:r>
          <a:r>
            <a:rPr lang="es-ES" sz="1400" b="1" dirty="0">
              <a:latin typeface="Montserrat" panose="00000500000000000000" pitchFamily="2" charset="0"/>
            </a:rPr>
            <a:t>beneficios </a:t>
          </a:r>
          <a:r>
            <a:rPr lang="es-ES" sz="1400" dirty="0">
              <a:latin typeface="Montserrat" panose="00000500000000000000" pitchFamily="2" charset="0"/>
            </a:rPr>
            <a:t>del manejo de la información pública.</a:t>
          </a:r>
        </a:p>
        <a:p>
          <a:endParaRPr lang="es-ES" sz="1700" dirty="0"/>
        </a:p>
      </dgm:t>
    </dgm:pt>
    <dgm:pt modelId="{3E2D4F29-B12A-4C04-B51F-31B20E96E138}" type="parTrans" cxnId="{BF2BEA91-77F6-4100-90D9-86C6B5D74208}">
      <dgm:prSet/>
      <dgm:spPr/>
      <dgm:t>
        <a:bodyPr/>
        <a:lstStyle/>
        <a:p>
          <a:endParaRPr lang="es-ES"/>
        </a:p>
      </dgm:t>
    </dgm:pt>
    <dgm:pt modelId="{2FAACF05-70BC-4983-B519-511EDFF76A61}" type="sibTrans" cxnId="{BF2BEA91-77F6-4100-90D9-86C6B5D74208}">
      <dgm:prSet/>
      <dgm:spPr/>
      <dgm:t>
        <a:bodyPr/>
        <a:lstStyle/>
        <a:p>
          <a:endParaRPr lang="es-ES"/>
        </a:p>
      </dgm:t>
    </dgm:pt>
    <dgm:pt modelId="{CC47FC6B-884C-49FC-9450-394F0BF5B28A}">
      <dgm:prSet phldrT="[Texto]" custT="1"/>
      <dgm:spPr>
        <a:ln>
          <a:solidFill>
            <a:srgbClr val="9B1B20"/>
          </a:solidFill>
        </a:ln>
      </dgm:spPr>
      <dgm:t>
        <a:bodyPr/>
        <a:lstStyle/>
        <a:p>
          <a:pPr algn="ctr"/>
          <a:r>
            <a:rPr lang="es-ES" sz="1400" dirty="0">
              <a:latin typeface="Montserrat" panose="00000500000000000000" pitchFamily="2" charset="0"/>
            </a:rPr>
            <a:t>Aplicar los</a:t>
          </a:r>
        </a:p>
        <a:p>
          <a:pPr algn="ctr"/>
          <a:r>
            <a:rPr lang="es-ES" sz="1400" dirty="0">
              <a:latin typeface="Montserrat" panose="00000500000000000000" pitchFamily="2" charset="0"/>
            </a:rPr>
            <a:t> </a:t>
          </a:r>
          <a:r>
            <a:rPr lang="es-ES" sz="1400" b="1" dirty="0">
              <a:latin typeface="Montserrat" panose="00000500000000000000" pitchFamily="2" charset="0"/>
            </a:rPr>
            <a:t>criterios específicos en materia de clasificación y conservación </a:t>
          </a:r>
        </a:p>
        <a:p>
          <a:pPr algn="just"/>
          <a:r>
            <a:rPr lang="es-ES" sz="1400" dirty="0">
              <a:latin typeface="Montserrat" panose="00000500000000000000" pitchFamily="2" charset="0"/>
            </a:rPr>
            <a:t>de los documentos administrativos, así como organizar archivos.</a:t>
          </a:r>
        </a:p>
        <a:p>
          <a:pPr algn="just"/>
          <a:endParaRPr lang="es-ES" sz="1500" dirty="0"/>
        </a:p>
      </dgm:t>
    </dgm:pt>
    <dgm:pt modelId="{16828642-3CED-4EFA-96AC-3A8780BD0D24}" type="parTrans" cxnId="{A4A32A85-B64F-4243-A083-AC86B8672D72}">
      <dgm:prSet/>
      <dgm:spPr/>
      <dgm:t>
        <a:bodyPr/>
        <a:lstStyle/>
        <a:p>
          <a:endParaRPr lang="es-ES"/>
        </a:p>
      </dgm:t>
    </dgm:pt>
    <dgm:pt modelId="{926A4C4C-E567-4F3D-BD55-403C2897E19E}" type="sibTrans" cxnId="{A4A32A85-B64F-4243-A083-AC86B8672D72}">
      <dgm:prSet/>
      <dgm:spPr/>
      <dgm:t>
        <a:bodyPr/>
        <a:lstStyle/>
        <a:p>
          <a:endParaRPr lang="es-ES"/>
        </a:p>
      </dgm:t>
    </dgm:pt>
    <dgm:pt modelId="{3E659ACB-A2D1-4B27-B59E-39723658F653}">
      <dgm:prSet phldrT="[Texto]" custT="1"/>
      <dgm:spPr>
        <a:ln>
          <a:solidFill>
            <a:srgbClr val="9B1B20"/>
          </a:solidFill>
        </a:ln>
      </dgm:spPr>
      <dgm:t>
        <a:bodyPr/>
        <a:lstStyle/>
        <a:p>
          <a:r>
            <a:rPr lang="es-ES" sz="1400" b="1" dirty="0">
              <a:latin typeface="Montserrat" panose="00000500000000000000" pitchFamily="2" charset="0"/>
            </a:rPr>
            <a:t>Recibir y tramitar las solicitudes </a:t>
          </a:r>
        </a:p>
        <a:p>
          <a:r>
            <a:rPr lang="es-ES" sz="1400" dirty="0">
              <a:latin typeface="Montserrat" panose="00000500000000000000" pitchFamily="2" charset="0"/>
            </a:rPr>
            <a:t>de acceso a la información pública</a:t>
          </a:r>
          <a:r>
            <a:rPr lang="es-ES" sz="1500" dirty="0"/>
            <a:t>.</a:t>
          </a:r>
        </a:p>
        <a:p>
          <a:endParaRPr lang="es-ES" sz="1500" dirty="0"/>
        </a:p>
      </dgm:t>
    </dgm:pt>
    <dgm:pt modelId="{30E450EA-2F07-4461-9249-51ED053F03C8}" type="parTrans" cxnId="{FCE33698-F3A2-4991-B6BF-B5B4590ACE75}">
      <dgm:prSet/>
      <dgm:spPr/>
      <dgm:t>
        <a:bodyPr/>
        <a:lstStyle/>
        <a:p>
          <a:endParaRPr lang="es-ES"/>
        </a:p>
      </dgm:t>
    </dgm:pt>
    <dgm:pt modelId="{4AEF4886-A3D1-40A8-8241-7AAA4F5B78F8}" type="sibTrans" cxnId="{FCE33698-F3A2-4991-B6BF-B5B4590ACE75}">
      <dgm:prSet/>
      <dgm:spPr/>
      <dgm:t>
        <a:bodyPr/>
        <a:lstStyle/>
        <a:p>
          <a:endParaRPr lang="es-ES"/>
        </a:p>
      </dgm:t>
    </dgm:pt>
    <dgm:pt modelId="{A813F279-1167-47BE-8D7F-5F76D5B1CCC3}">
      <dgm:prSet custT="1"/>
      <dgm:spPr>
        <a:ln>
          <a:solidFill>
            <a:srgbClr val="9B1B20"/>
          </a:solidFill>
        </a:ln>
      </dgm:spPr>
      <dgm:t>
        <a:bodyPr/>
        <a:lstStyle/>
        <a:p>
          <a:pPr algn="ctr"/>
          <a:r>
            <a:rPr lang="es-ES" sz="1400" b="1" dirty="0">
              <a:latin typeface="Montserrat" panose="00000500000000000000" pitchFamily="2" charset="0"/>
            </a:rPr>
            <a:t>Asesorar a la sociedad</a:t>
          </a:r>
        </a:p>
        <a:p>
          <a:pPr algn="just"/>
          <a:r>
            <a:rPr lang="es-ES" sz="1400" b="1" dirty="0">
              <a:latin typeface="Montserrat" panose="00000500000000000000" pitchFamily="2" charset="0"/>
            </a:rPr>
            <a:t> </a:t>
          </a:r>
          <a:r>
            <a:rPr lang="es-ES" sz="1400" dirty="0">
              <a:latin typeface="Montserrat" panose="00000500000000000000" pitchFamily="2" charset="0"/>
            </a:rPr>
            <a:t>en el ejercicio del Derecho de Acceso a la Información.</a:t>
          </a:r>
        </a:p>
      </dgm:t>
    </dgm:pt>
    <dgm:pt modelId="{BC2945BD-BAC0-40D4-B847-68BAA8337123}" type="parTrans" cxnId="{6FBFEF9D-CD9C-488D-B8EF-36F801705025}">
      <dgm:prSet/>
      <dgm:spPr/>
      <dgm:t>
        <a:bodyPr/>
        <a:lstStyle/>
        <a:p>
          <a:endParaRPr lang="es-ES"/>
        </a:p>
      </dgm:t>
    </dgm:pt>
    <dgm:pt modelId="{BD341F0F-8E31-4C02-9B12-F346AEABF0A1}" type="sibTrans" cxnId="{6FBFEF9D-CD9C-488D-B8EF-36F801705025}">
      <dgm:prSet/>
      <dgm:spPr/>
      <dgm:t>
        <a:bodyPr/>
        <a:lstStyle/>
        <a:p>
          <a:endParaRPr lang="es-ES"/>
        </a:p>
      </dgm:t>
    </dgm:pt>
    <dgm:pt modelId="{C8A99BBD-36FA-4C4F-8897-2034A88427BD}" type="pres">
      <dgm:prSet presAssocID="{1AA951D3-C987-4985-824C-94EBD3C3F97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AA64C4-ACD1-4A86-B26E-2FC8311EBD8B}" type="pres">
      <dgm:prSet presAssocID="{1845C2D9-12A3-47A0-BB5D-862A55A4C5A6}" presName="roof" presStyleLbl="dkBgShp" presStyleIdx="0" presStyleCnt="2" custScaleY="71558" custLinFactNeighborX="-10414" custLinFactNeighborY="-1506"/>
      <dgm:spPr/>
      <dgm:t>
        <a:bodyPr/>
        <a:lstStyle/>
        <a:p>
          <a:endParaRPr lang="es-ES"/>
        </a:p>
      </dgm:t>
    </dgm:pt>
    <dgm:pt modelId="{64CA67C6-E9B0-43D6-85A7-DD3C72AA50C7}" type="pres">
      <dgm:prSet presAssocID="{1845C2D9-12A3-47A0-BB5D-862A55A4C5A6}" presName="pillars" presStyleCnt="0"/>
      <dgm:spPr/>
    </dgm:pt>
    <dgm:pt modelId="{923C1F3F-1F69-4532-A0E4-51EFEB6C5A9B}" type="pres">
      <dgm:prSet presAssocID="{1845C2D9-12A3-47A0-BB5D-862A55A4C5A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E0C2F0-DC43-453A-ACFB-1E724DE960A6}" type="pres">
      <dgm:prSet presAssocID="{CC47FC6B-884C-49FC-9450-394F0BF5B28A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E821A2-05F5-4A6D-AD67-79B7818E374C}" type="pres">
      <dgm:prSet presAssocID="{3E659ACB-A2D1-4B27-B59E-39723658F653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54F687-47AC-43EB-A21C-95D9A3D49198}" type="pres">
      <dgm:prSet presAssocID="{A813F279-1167-47BE-8D7F-5F76D5B1CCC3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6E4513-C96C-487F-968C-20ECB71ED9C3}" type="pres">
      <dgm:prSet presAssocID="{1845C2D9-12A3-47A0-BB5D-862A55A4C5A6}" presName="base" presStyleLbl="dkBgShp" presStyleIdx="1" presStyleCnt="2"/>
      <dgm:spPr>
        <a:solidFill>
          <a:srgbClr val="B68400"/>
        </a:solidFill>
      </dgm:spPr>
    </dgm:pt>
  </dgm:ptLst>
  <dgm:cxnLst>
    <dgm:cxn modelId="{F238B817-A1FC-496A-A013-FF09EEF5DFC9}" type="presOf" srcId="{CC47FC6B-884C-49FC-9450-394F0BF5B28A}" destId="{A2E0C2F0-DC43-453A-ACFB-1E724DE960A6}" srcOrd="0" destOrd="0" presId="urn:microsoft.com/office/officeart/2005/8/layout/hList3"/>
    <dgm:cxn modelId="{688F9C3F-2083-4056-95BB-508A062D0A4A}" type="presOf" srcId="{A813F279-1167-47BE-8D7F-5F76D5B1CCC3}" destId="{5F54F687-47AC-43EB-A21C-95D9A3D49198}" srcOrd="0" destOrd="0" presId="urn:microsoft.com/office/officeart/2005/8/layout/hList3"/>
    <dgm:cxn modelId="{FCE33698-F3A2-4991-B6BF-B5B4590ACE75}" srcId="{1845C2D9-12A3-47A0-BB5D-862A55A4C5A6}" destId="{3E659ACB-A2D1-4B27-B59E-39723658F653}" srcOrd="2" destOrd="0" parTransId="{30E450EA-2F07-4461-9249-51ED053F03C8}" sibTransId="{4AEF4886-A3D1-40A8-8241-7AAA4F5B78F8}"/>
    <dgm:cxn modelId="{8032F728-AC50-497E-9719-DC37AA028AE0}" type="presOf" srcId="{3E659ACB-A2D1-4B27-B59E-39723658F653}" destId="{72E821A2-05F5-4A6D-AD67-79B7818E374C}" srcOrd="0" destOrd="0" presId="urn:microsoft.com/office/officeart/2005/8/layout/hList3"/>
    <dgm:cxn modelId="{A781C397-D33F-457F-B974-2A87AC6824B4}" srcId="{1AA951D3-C987-4985-824C-94EBD3C3F97C}" destId="{1845C2D9-12A3-47A0-BB5D-862A55A4C5A6}" srcOrd="0" destOrd="0" parTransId="{E2321B12-ECEA-4065-A01B-705602E1FCA7}" sibTransId="{71DA0F7E-E82A-4508-8CEA-6888F8A7D97A}"/>
    <dgm:cxn modelId="{0836490F-63D7-4189-A985-EC44901B07E3}" type="presOf" srcId="{1AA951D3-C987-4985-824C-94EBD3C3F97C}" destId="{C8A99BBD-36FA-4C4F-8897-2034A88427BD}" srcOrd="0" destOrd="0" presId="urn:microsoft.com/office/officeart/2005/8/layout/hList3"/>
    <dgm:cxn modelId="{6FBFEF9D-CD9C-488D-B8EF-36F801705025}" srcId="{1845C2D9-12A3-47A0-BB5D-862A55A4C5A6}" destId="{A813F279-1167-47BE-8D7F-5F76D5B1CCC3}" srcOrd="3" destOrd="0" parTransId="{BC2945BD-BAC0-40D4-B847-68BAA8337123}" sibTransId="{BD341F0F-8E31-4C02-9B12-F346AEABF0A1}"/>
    <dgm:cxn modelId="{A4A32A85-B64F-4243-A083-AC86B8672D72}" srcId="{1845C2D9-12A3-47A0-BB5D-862A55A4C5A6}" destId="{CC47FC6B-884C-49FC-9450-394F0BF5B28A}" srcOrd="1" destOrd="0" parTransId="{16828642-3CED-4EFA-96AC-3A8780BD0D24}" sibTransId="{926A4C4C-E567-4F3D-BD55-403C2897E19E}"/>
    <dgm:cxn modelId="{544DB620-0B79-495F-BF7A-4E54FC7F4B58}" type="presOf" srcId="{1845C2D9-12A3-47A0-BB5D-862A55A4C5A6}" destId="{A7AA64C4-ACD1-4A86-B26E-2FC8311EBD8B}" srcOrd="0" destOrd="0" presId="urn:microsoft.com/office/officeart/2005/8/layout/hList3"/>
    <dgm:cxn modelId="{BF2BEA91-77F6-4100-90D9-86C6B5D74208}" srcId="{1845C2D9-12A3-47A0-BB5D-862A55A4C5A6}" destId="{74A96AC5-CA1E-43E8-89F5-E30A9D33CD38}" srcOrd="0" destOrd="0" parTransId="{3E2D4F29-B12A-4C04-B51F-31B20E96E138}" sibTransId="{2FAACF05-70BC-4983-B519-511EDFF76A61}"/>
    <dgm:cxn modelId="{6220EF39-CC0A-4F87-B95B-EA9DC0F5C55E}" type="presOf" srcId="{74A96AC5-CA1E-43E8-89F5-E30A9D33CD38}" destId="{923C1F3F-1F69-4532-A0E4-51EFEB6C5A9B}" srcOrd="0" destOrd="0" presId="urn:microsoft.com/office/officeart/2005/8/layout/hList3"/>
    <dgm:cxn modelId="{BC6A8C20-C3D6-4D5D-80C7-30164136BA5A}" type="presParOf" srcId="{C8A99BBD-36FA-4C4F-8897-2034A88427BD}" destId="{A7AA64C4-ACD1-4A86-B26E-2FC8311EBD8B}" srcOrd="0" destOrd="0" presId="urn:microsoft.com/office/officeart/2005/8/layout/hList3"/>
    <dgm:cxn modelId="{3B587E20-D54B-41F3-98E9-30A87DA053B2}" type="presParOf" srcId="{C8A99BBD-36FA-4C4F-8897-2034A88427BD}" destId="{64CA67C6-E9B0-43D6-85A7-DD3C72AA50C7}" srcOrd="1" destOrd="0" presId="urn:microsoft.com/office/officeart/2005/8/layout/hList3"/>
    <dgm:cxn modelId="{B1540E47-7EB8-4E68-965C-6FEAB1F88E63}" type="presParOf" srcId="{64CA67C6-E9B0-43D6-85A7-DD3C72AA50C7}" destId="{923C1F3F-1F69-4532-A0E4-51EFEB6C5A9B}" srcOrd="0" destOrd="0" presId="urn:microsoft.com/office/officeart/2005/8/layout/hList3"/>
    <dgm:cxn modelId="{B11D2302-6C33-42C8-BE56-E6884C358250}" type="presParOf" srcId="{64CA67C6-E9B0-43D6-85A7-DD3C72AA50C7}" destId="{A2E0C2F0-DC43-453A-ACFB-1E724DE960A6}" srcOrd="1" destOrd="0" presId="urn:microsoft.com/office/officeart/2005/8/layout/hList3"/>
    <dgm:cxn modelId="{6B0C38B2-8131-4907-B71F-0C1BF32D15C4}" type="presParOf" srcId="{64CA67C6-E9B0-43D6-85A7-DD3C72AA50C7}" destId="{72E821A2-05F5-4A6D-AD67-79B7818E374C}" srcOrd="2" destOrd="0" presId="urn:microsoft.com/office/officeart/2005/8/layout/hList3"/>
    <dgm:cxn modelId="{6570F117-059E-4E64-B950-8FEFC5E15A51}" type="presParOf" srcId="{64CA67C6-E9B0-43D6-85A7-DD3C72AA50C7}" destId="{5F54F687-47AC-43EB-A21C-95D9A3D49198}" srcOrd="3" destOrd="0" presId="urn:microsoft.com/office/officeart/2005/8/layout/hList3"/>
    <dgm:cxn modelId="{EE69C69F-1121-4CEC-A09C-67012D66599E}" type="presParOf" srcId="{C8A99BBD-36FA-4C4F-8897-2034A88427BD}" destId="{E06E4513-C96C-487F-968C-20ECB71ED9C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951D3-C987-4985-824C-94EBD3C3F97C}" type="doc">
      <dgm:prSet loTypeId="urn:microsoft.com/office/officeart/2005/8/layout/hList3" loCatId="list" qsTypeId="urn:microsoft.com/office/officeart/2005/8/quickstyle/simple1#4" qsCatId="simple" csTypeId="urn:microsoft.com/office/officeart/2005/8/colors/accent6_1#2" csCatId="accent6" phldr="1"/>
      <dgm:spPr/>
      <dgm:t>
        <a:bodyPr/>
        <a:lstStyle/>
        <a:p>
          <a:endParaRPr lang="es-ES"/>
        </a:p>
      </dgm:t>
    </dgm:pt>
    <dgm:pt modelId="{1845C2D9-12A3-47A0-BB5D-862A55A4C5A6}">
      <dgm:prSet phldrT="[Texto]" custT="1"/>
      <dgm:spPr>
        <a:solidFill>
          <a:srgbClr val="9B1B20"/>
        </a:solidFill>
      </dgm:spPr>
      <dgm:t>
        <a:bodyPr/>
        <a:lstStyle/>
        <a:p>
          <a:pPr algn="ctr"/>
          <a:r>
            <a:rPr lang="es-ES" sz="20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rPr>
            <a:t>INTEGRADO POR UN NÚMERO IMPAR, NO PODRÁN DEPENDER JERÁRQUICAMENTE ENTRE SÍ.</a:t>
          </a:r>
        </a:p>
      </dgm:t>
    </dgm:pt>
    <dgm:pt modelId="{E2321B12-ECEA-4065-A01B-705602E1FCA7}" type="parTrans" cxnId="{A781C397-D33F-457F-B974-2A87AC6824B4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DA0F7E-E82A-4508-8CEA-6888F8A7D97A}" type="sibTrans" cxnId="{A781C397-D33F-457F-B974-2A87AC6824B4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A96AC5-CA1E-43E8-89F5-E30A9D33CD38}">
      <dgm:prSet phldrT="[Texto]" custT="1"/>
      <dgm:spPr>
        <a:ln>
          <a:solidFill>
            <a:srgbClr val="9B1B20"/>
          </a:solidFill>
        </a:ln>
      </dgm:spPr>
      <dgm:t>
        <a:bodyPr/>
        <a:lstStyle/>
        <a:p>
          <a:pPr algn="just"/>
          <a:r>
            <a:rPr lang="es-ES" sz="1200" b="0" dirty="0">
              <a:latin typeface="Montserrat" panose="00000500000000000000" pitchFamily="2" charset="0"/>
              <a:cs typeface="Arial" panose="020B0604020202020204" pitchFamily="34" charset="0"/>
            </a:rPr>
            <a:t>Asegurar la mayor eficacia en al gestión de las solicitudes en materia de acceso a la información.</a:t>
          </a:r>
        </a:p>
        <a:p>
          <a:pPr algn="just"/>
          <a:endParaRPr lang="es-E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D4F29-B12A-4C04-B51F-31B20E96E138}" type="parTrans" cxnId="{BF2BEA91-77F6-4100-90D9-86C6B5D74208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ACF05-70BC-4983-B519-511EDFF76A61}" type="sibTrans" cxnId="{BF2BEA91-77F6-4100-90D9-86C6B5D74208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7FC6B-884C-49FC-9450-394F0BF5B28A}">
      <dgm:prSet phldrT="[Texto]" custT="1"/>
      <dgm:spPr>
        <a:ln>
          <a:solidFill>
            <a:srgbClr val="9B1B20"/>
          </a:solidFill>
        </a:ln>
      </dgm:spPr>
      <dgm:t>
        <a:bodyPr/>
        <a:lstStyle/>
        <a:p>
          <a:pPr algn="just"/>
          <a:r>
            <a:rPr lang="es-ES" sz="1200" b="0" dirty="0">
              <a:latin typeface="Montserrat" panose="00000500000000000000" pitchFamily="2" charset="0"/>
              <a:cs typeface="Arial" panose="020B0604020202020204" pitchFamily="34" charset="0"/>
            </a:rPr>
            <a:t>Confirmar, modificar o revocar las determinaciones de las áreas  en materia de:</a:t>
          </a:r>
        </a:p>
        <a:p>
          <a:pPr algn="just"/>
          <a:endParaRPr lang="es-ES" sz="1200" b="0" dirty="0">
            <a:latin typeface="Montserrat" panose="00000500000000000000" pitchFamily="2" charset="0"/>
            <a:cs typeface="Arial" panose="020B0604020202020204" pitchFamily="34" charset="0"/>
          </a:endParaRPr>
        </a:p>
        <a:p>
          <a:pPr algn="just"/>
          <a:r>
            <a:rPr lang="es-ES" sz="1200" b="0" dirty="0">
              <a:latin typeface="Montserrat" panose="00000500000000000000" pitchFamily="2" charset="0"/>
              <a:cs typeface="Arial" panose="020B0604020202020204" pitchFamily="34" charset="0"/>
            </a:rPr>
            <a:t>-  ampliación de respuesta, </a:t>
          </a:r>
        </a:p>
        <a:p>
          <a:pPr algn="just"/>
          <a:r>
            <a:rPr lang="es-ES" sz="1200" b="0" dirty="0">
              <a:latin typeface="Montserrat" panose="00000500000000000000" pitchFamily="2" charset="0"/>
              <a:cs typeface="Arial" panose="020B0604020202020204" pitchFamily="34" charset="0"/>
            </a:rPr>
            <a:t>-  clasificación de la información y </a:t>
          </a:r>
        </a:p>
        <a:p>
          <a:pPr algn="just"/>
          <a:r>
            <a:rPr lang="es-ES" sz="1200" b="0" dirty="0">
              <a:latin typeface="Montserrat" panose="00000500000000000000" pitchFamily="2" charset="0"/>
              <a:cs typeface="Arial" panose="020B0604020202020204" pitchFamily="34" charset="0"/>
            </a:rPr>
            <a:t>- declaración de inexistencia o de incompetencia.</a:t>
          </a:r>
        </a:p>
        <a:p>
          <a:pPr algn="l"/>
          <a:endParaRPr lang="es-E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28642-3CED-4EFA-96AC-3A8780BD0D24}" type="parTrans" cxnId="{A4A32A85-B64F-4243-A083-AC86B8672D72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A4C4C-E567-4F3D-BD55-403C2897E19E}" type="sibTrans" cxnId="{A4A32A85-B64F-4243-A083-AC86B8672D72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659ACB-A2D1-4B27-B59E-39723658F653}">
      <dgm:prSet phldrT="[Texto]" custT="1"/>
      <dgm:spPr>
        <a:ln>
          <a:solidFill>
            <a:srgbClr val="9B1B20"/>
          </a:solidFill>
        </a:ln>
      </dgm:spPr>
      <dgm:t>
        <a:bodyPr/>
        <a:lstStyle/>
        <a:p>
          <a:r>
            <a:rPr lang="es-ES" sz="1200" b="0" dirty="0">
              <a:latin typeface="Montserrat" panose="00000500000000000000" pitchFamily="2" charset="0"/>
              <a:cs typeface="Arial" panose="020B0604020202020204" pitchFamily="34" charset="0"/>
            </a:rPr>
            <a:t>Establecer políticas para facilitar la obtención de información y el ejercicio del derecho de acceso a la información.</a:t>
          </a:r>
        </a:p>
        <a:p>
          <a:endParaRPr lang="es-E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E450EA-2F07-4461-9249-51ED053F03C8}" type="parTrans" cxnId="{FCE33698-F3A2-4991-B6BF-B5B4590ACE75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EF4886-A3D1-40A8-8241-7AAA4F5B78F8}" type="sibTrans" cxnId="{FCE33698-F3A2-4991-B6BF-B5B4590ACE75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3F279-1167-47BE-8D7F-5F76D5B1CCC3}">
      <dgm:prSet custT="1"/>
      <dgm:spPr>
        <a:ln>
          <a:solidFill>
            <a:srgbClr val="9B1B20"/>
          </a:solidFill>
        </a:ln>
      </dgm:spPr>
      <dgm:t>
        <a:bodyPr/>
        <a:lstStyle/>
        <a:p>
          <a:r>
            <a:rPr lang="es-ES" sz="1200" b="0" dirty="0">
              <a:latin typeface="Montserrat" panose="00000500000000000000" pitchFamily="2" charset="0"/>
              <a:cs typeface="Arial" panose="020B0604020202020204" pitchFamily="34" charset="0"/>
            </a:rPr>
            <a:t>Acceder a la información del S.O. para resolver sobre la clasificación realizada por los titulares de áreas……..</a:t>
          </a:r>
        </a:p>
      </dgm:t>
    </dgm:pt>
    <dgm:pt modelId="{BC2945BD-BAC0-40D4-B847-68BAA8337123}" type="parTrans" cxnId="{6FBFEF9D-CD9C-488D-B8EF-36F801705025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341F0F-8E31-4C02-9B12-F346AEABF0A1}" type="sibTrans" cxnId="{6FBFEF9D-CD9C-488D-B8EF-36F801705025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A99BBD-36FA-4C4F-8897-2034A88427BD}" type="pres">
      <dgm:prSet presAssocID="{1AA951D3-C987-4985-824C-94EBD3C3F97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AA64C4-ACD1-4A86-B26E-2FC8311EBD8B}" type="pres">
      <dgm:prSet presAssocID="{1845C2D9-12A3-47A0-BB5D-862A55A4C5A6}" presName="roof" presStyleLbl="dkBgShp" presStyleIdx="0" presStyleCnt="2" custLinFactNeighborY="14052"/>
      <dgm:spPr/>
      <dgm:t>
        <a:bodyPr/>
        <a:lstStyle/>
        <a:p>
          <a:endParaRPr lang="es-ES"/>
        </a:p>
      </dgm:t>
    </dgm:pt>
    <dgm:pt modelId="{64CA67C6-E9B0-43D6-85A7-DD3C72AA50C7}" type="pres">
      <dgm:prSet presAssocID="{1845C2D9-12A3-47A0-BB5D-862A55A4C5A6}" presName="pillars" presStyleCnt="0"/>
      <dgm:spPr/>
    </dgm:pt>
    <dgm:pt modelId="{923C1F3F-1F69-4532-A0E4-51EFEB6C5A9B}" type="pres">
      <dgm:prSet presAssocID="{1845C2D9-12A3-47A0-BB5D-862A55A4C5A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E0C2F0-DC43-453A-ACFB-1E724DE960A6}" type="pres">
      <dgm:prSet presAssocID="{CC47FC6B-884C-49FC-9450-394F0BF5B28A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E821A2-05F5-4A6D-AD67-79B7818E374C}" type="pres">
      <dgm:prSet presAssocID="{3E659ACB-A2D1-4B27-B59E-39723658F653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54F687-47AC-43EB-A21C-95D9A3D49198}" type="pres">
      <dgm:prSet presAssocID="{A813F279-1167-47BE-8D7F-5F76D5B1CCC3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6E4513-C96C-487F-968C-20ECB71ED9C3}" type="pres">
      <dgm:prSet presAssocID="{1845C2D9-12A3-47A0-BB5D-862A55A4C5A6}" presName="base" presStyleLbl="dkBgShp" presStyleIdx="1" presStyleCnt="2"/>
      <dgm:spPr>
        <a:solidFill>
          <a:srgbClr val="B68400"/>
        </a:solidFill>
      </dgm:spPr>
    </dgm:pt>
  </dgm:ptLst>
  <dgm:cxnLst>
    <dgm:cxn modelId="{2D486E96-4891-483D-9973-175CBFE4EACA}" type="presOf" srcId="{1845C2D9-12A3-47A0-BB5D-862A55A4C5A6}" destId="{A7AA64C4-ACD1-4A86-B26E-2FC8311EBD8B}" srcOrd="0" destOrd="0" presId="urn:microsoft.com/office/officeart/2005/8/layout/hList3"/>
    <dgm:cxn modelId="{6FBFEF9D-CD9C-488D-B8EF-36F801705025}" srcId="{1845C2D9-12A3-47A0-BB5D-862A55A4C5A6}" destId="{A813F279-1167-47BE-8D7F-5F76D5B1CCC3}" srcOrd="3" destOrd="0" parTransId="{BC2945BD-BAC0-40D4-B847-68BAA8337123}" sibTransId="{BD341F0F-8E31-4C02-9B12-F346AEABF0A1}"/>
    <dgm:cxn modelId="{FCE33698-F3A2-4991-B6BF-B5B4590ACE75}" srcId="{1845C2D9-12A3-47A0-BB5D-862A55A4C5A6}" destId="{3E659ACB-A2D1-4B27-B59E-39723658F653}" srcOrd="2" destOrd="0" parTransId="{30E450EA-2F07-4461-9249-51ED053F03C8}" sibTransId="{4AEF4886-A3D1-40A8-8241-7AAA4F5B78F8}"/>
    <dgm:cxn modelId="{BF2BEA91-77F6-4100-90D9-86C6B5D74208}" srcId="{1845C2D9-12A3-47A0-BB5D-862A55A4C5A6}" destId="{74A96AC5-CA1E-43E8-89F5-E30A9D33CD38}" srcOrd="0" destOrd="0" parTransId="{3E2D4F29-B12A-4C04-B51F-31B20E96E138}" sibTransId="{2FAACF05-70BC-4983-B519-511EDFF76A61}"/>
    <dgm:cxn modelId="{FA72B5CA-3A74-4BD6-BAC5-E7450491668C}" type="presOf" srcId="{74A96AC5-CA1E-43E8-89F5-E30A9D33CD38}" destId="{923C1F3F-1F69-4532-A0E4-51EFEB6C5A9B}" srcOrd="0" destOrd="0" presId="urn:microsoft.com/office/officeart/2005/8/layout/hList3"/>
    <dgm:cxn modelId="{AD593ED7-6CF2-4482-8A26-245CF26D9B7B}" type="presOf" srcId="{A813F279-1167-47BE-8D7F-5F76D5B1CCC3}" destId="{5F54F687-47AC-43EB-A21C-95D9A3D49198}" srcOrd="0" destOrd="0" presId="urn:microsoft.com/office/officeart/2005/8/layout/hList3"/>
    <dgm:cxn modelId="{4643F3DD-6027-4278-8D2B-69B3C2000783}" type="presOf" srcId="{1AA951D3-C987-4985-824C-94EBD3C3F97C}" destId="{C8A99BBD-36FA-4C4F-8897-2034A88427BD}" srcOrd="0" destOrd="0" presId="urn:microsoft.com/office/officeart/2005/8/layout/hList3"/>
    <dgm:cxn modelId="{9CD2A840-B54A-484D-8039-C18EDB9F4D64}" type="presOf" srcId="{3E659ACB-A2D1-4B27-B59E-39723658F653}" destId="{72E821A2-05F5-4A6D-AD67-79B7818E374C}" srcOrd="0" destOrd="0" presId="urn:microsoft.com/office/officeart/2005/8/layout/hList3"/>
    <dgm:cxn modelId="{DEC9B483-2276-4BAF-90AF-0866997671A3}" type="presOf" srcId="{CC47FC6B-884C-49FC-9450-394F0BF5B28A}" destId="{A2E0C2F0-DC43-453A-ACFB-1E724DE960A6}" srcOrd="0" destOrd="0" presId="urn:microsoft.com/office/officeart/2005/8/layout/hList3"/>
    <dgm:cxn modelId="{A4A32A85-B64F-4243-A083-AC86B8672D72}" srcId="{1845C2D9-12A3-47A0-BB5D-862A55A4C5A6}" destId="{CC47FC6B-884C-49FC-9450-394F0BF5B28A}" srcOrd="1" destOrd="0" parTransId="{16828642-3CED-4EFA-96AC-3A8780BD0D24}" sibTransId="{926A4C4C-E567-4F3D-BD55-403C2897E19E}"/>
    <dgm:cxn modelId="{A781C397-D33F-457F-B974-2A87AC6824B4}" srcId="{1AA951D3-C987-4985-824C-94EBD3C3F97C}" destId="{1845C2D9-12A3-47A0-BB5D-862A55A4C5A6}" srcOrd="0" destOrd="0" parTransId="{E2321B12-ECEA-4065-A01B-705602E1FCA7}" sibTransId="{71DA0F7E-E82A-4508-8CEA-6888F8A7D97A}"/>
    <dgm:cxn modelId="{F2211333-BFFF-4C75-9C7D-3ADF18B4ACBC}" type="presParOf" srcId="{C8A99BBD-36FA-4C4F-8897-2034A88427BD}" destId="{A7AA64C4-ACD1-4A86-B26E-2FC8311EBD8B}" srcOrd="0" destOrd="0" presId="urn:microsoft.com/office/officeart/2005/8/layout/hList3"/>
    <dgm:cxn modelId="{3B552F86-982E-44B7-B855-6D1456C048A3}" type="presParOf" srcId="{C8A99BBD-36FA-4C4F-8897-2034A88427BD}" destId="{64CA67C6-E9B0-43D6-85A7-DD3C72AA50C7}" srcOrd="1" destOrd="0" presId="urn:microsoft.com/office/officeart/2005/8/layout/hList3"/>
    <dgm:cxn modelId="{3253940B-DBA1-43DB-981F-E692355D0F71}" type="presParOf" srcId="{64CA67C6-E9B0-43D6-85A7-DD3C72AA50C7}" destId="{923C1F3F-1F69-4532-A0E4-51EFEB6C5A9B}" srcOrd="0" destOrd="0" presId="urn:microsoft.com/office/officeart/2005/8/layout/hList3"/>
    <dgm:cxn modelId="{EC64174F-47AA-4236-9DDA-6C0B3AF51527}" type="presParOf" srcId="{64CA67C6-E9B0-43D6-85A7-DD3C72AA50C7}" destId="{A2E0C2F0-DC43-453A-ACFB-1E724DE960A6}" srcOrd="1" destOrd="0" presId="urn:microsoft.com/office/officeart/2005/8/layout/hList3"/>
    <dgm:cxn modelId="{A26FD938-93F9-4732-B627-E1B84171FDAF}" type="presParOf" srcId="{64CA67C6-E9B0-43D6-85A7-DD3C72AA50C7}" destId="{72E821A2-05F5-4A6D-AD67-79B7818E374C}" srcOrd="2" destOrd="0" presId="urn:microsoft.com/office/officeart/2005/8/layout/hList3"/>
    <dgm:cxn modelId="{7DE61C37-59CB-4B78-B54B-117C45A75F73}" type="presParOf" srcId="{64CA67C6-E9B0-43D6-85A7-DD3C72AA50C7}" destId="{5F54F687-47AC-43EB-A21C-95D9A3D49198}" srcOrd="3" destOrd="0" presId="urn:microsoft.com/office/officeart/2005/8/layout/hList3"/>
    <dgm:cxn modelId="{35905A6A-F62A-4518-A128-31E25F14EE08}" type="presParOf" srcId="{C8A99BBD-36FA-4C4F-8897-2034A88427BD}" destId="{E06E4513-C96C-487F-968C-20ECB71ED9C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68F80-0318-4565-953D-9B503F54B8B4}">
      <dsp:nvSpPr>
        <dsp:cNvPr id="0" name=""/>
        <dsp:cNvSpPr/>
      </dsp:nvSpPr>
      <dsp:spPr bwMode="white">
        <a:xfrm rot="5400000">
          <a:off x="184417" y="2445148"/>
          <a:ext cx="555492" cy="924326"/>
        </a:xfrm>
        <a:prstGeom prst="corner">
          <a:avLst>
            <a:gd name="adj1" fmla="val 16120"/>
            <a:gd name="adj2" fmla="val 16110"/>
          </a:avLst>
        </a:prstGeom>
        <a:solidFill>
          <a:srgbClr val="440412"/>
        </a:solidFill>
        <a:ln w="12700" cap="flat" cmpd="sng" algn="ctr">
          <a:solidFill>
            <a:srgbClr val="440412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0ECDD412-132C-4FD1-8310-56BF4FAD4D56}">
      <dsp:nvSpPr>
        <dsp:cNvPr id="0" name=""/>
        <dsp:cNvSpPr/>
      </dsp:nvSpPr>
      <dsp:spPr bwMode="white">
        <a:xfrm>
          <a:off x="91692" y="2721323"/>
          <a:ext cx="834487" cy="731476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solidFill>
                <a:schemeClr val="tx1"/>
              </a:solidFill>
            </a:rPr>
            <a:t>Administración y supervisión de las Zonas de Desarrollo Turístico Sustentable s del Estado</a:t>
          </a:r>
          <a:r>
            <a:rPr lang="es-MX" sz="1000" kern="1200" dirty="0">
              <a:solidFill>
                <a:schemeClr val="tx1"/>
              </a:solidFill>
            </a:rPr>
            <a:t>, que sean objeto de convenio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91692" y="2721323"/>
        <a:ext cx="834487" cy="731476"/>
      </dsp:txXfrm>
    </dsp:sp>
    <dsp:sp modelId="{F0C31920-1A74-4C0B-A735-B0D94E45B4B3}">
      <dsp:nvSpPr>
        <dsp:cNvPr id="0" name=""/>
        <dsp:cNvSpPr/>
      </dsp:nvSpPr>
      <dsp:spPr bwMode="white">
        <a:xfrm>
          <a:off x="768728" y="2377098"/>
          <a:ext cx="157450" cy="157450"/>
        </a:xfrm>
        <a:prstGeom prst="triangle">
          <a:avLst>
            <a:gd name="adj" fmla="val 100000"/>
          </a:avLst>
        </a:prstGeom>
        <a:solidFill>
          <a:srgbClr val="440412"/>
        </a:solidFill>
        <a:ln w="12700" cap="flat" cmpd="sng" algn="ctr">
          <a:solidFill>
            <a:srgbClr val="440412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5AFF77D9-EAEC-49D6-8F7C-1B665EECE847}">
      <dsp:nvSpPr>
        <dsp:cNvPr id="0" name=""/>
        <dsp:cNvSpPr/>
      </dsp:nvSpPr>
      <dsp:spPr bwMode="white">
        <a:xfrm rot="5400000">
          <a:off x="1205992" y="2192359"/>
          <a:ext cx="555492" cy="924326"/>
        </a:xfrm>
        <a:prstGeom prst="corner">
          <a:avLst>
            <a:gd name="adj1" fmla="val 16120"/>
            <a:gd name="adj2" fmla="val 16110"/>
          </a:avLst>
        </a:prstGeom>
        <a:solidFill>
          <a:srgbClr val="AC103D"/>
        </a:solidFill>
        <a:ln w="12700" cap="flat" cmpd="sng" algn="ctr">
          <a:solidFill>
            <a:srgbClr val="AC103D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C39D80CE-1616-482A-915B-E069818543A6}">
      <dsp:nvSpPr>
        <dsp:cNvPr id="0" name=""/>
        <dsp:cNvSpPr/>
      </dsp:nvSpPr>
      <dsp:spPr bwMode="white">
        <a:xfrm>
          <a:off x="1113266" y="2468533"/>
          <a:ext cx="834487" cy="731476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/>
              </a:solidFill>
            </a:rPr>
            <a:t>Plan Estatal de Desarrollo de  QROO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1113266" y="2468533"/>
        <a:ext cx="834487" cy="731476"/>
      </dsp:txXfrm>
    </dsp:sp>
    <dsp:sp modelId="{D80779FD-4A1F-4BEC-A016-C8778AB0ACBC}">
      <dsp:nvSpPr>
        <dsp:cNvPr id="0" name=""/>
        <dsp:cNvSpPr/>
      </dsp:nvSpPr>
      <dsp:spPr bwMode="white">
        <a:xfrm>
          <a:off x="1790302" y="2124309"/>
          <a:ext cx="157450" cy="157450"/>
        </a:xfrm>
        <a:prstGeom prst="triangle">
          <a:avLst>
            <a:gd name="adj" fmla="val 100000"/>
          </a:avLst>
        </a:prstGeom>
        <a:solidFill>
          <a:srgbClr val="AC103D"/>
        </a:solidFill>
        <a:ln w="12700" cap="flat" cmpd="sng" algn="ctr">
          <a:solidFill>
            <a:srgbClr val="AC103D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03B2CDB7-0A67-44AF-AA3B-8390F51D82B9}">
      <dsp:nvSpPr>
        <dsp:cNvPr id="0" name=""/>
        <dsp:cNvSpPr/>
      </dsp:nvSpPr>
      <dsp:spPr bwMode="white">
        <a:xfrm rot="5400000">
          <a:off x="2227566" y="1939569"/>
          <a:ext cx="555492" cy="924326"/>
        </a:xfrm>
        <a:prstGeom prst="corner">
          <a:avLst>
            <a:gd name="adj1" fmla="val 16120"/>
            <a:gd name="adj2" fmla="val 16110"/>
          </a:avLst>
        </a:prstGeom>
        <a:solidFill>
          <a:srgbClr val="3C39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AF64492C-CFDC-4172-9DD7-7F1356563F50}">
      <dsp:nvSpPr>
        <dsp:cNvPr id="0" name=""/>
        <dsp:cNvSpPr/>
      </dsp:nvSpPr>
      <dsp:spPr bwMode="white">
        <a:xfrm>
          <a:off x="2134841" y="2215743"/>
          <a:ext cx="834487" cy="731476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solidFill>
                <a:schemeClr val="tx1"/>
              </a:solidFill>
            </a:rPr>
            <a:t>El calendario con las actividades culturales, deportivas y recreativas a realizar.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2134841" y="2215743"/>
        <a:ext cx="834487" cy="731476"/>
      </dsp:txXfrm>
    </dsp:sp>
    <dsp:sp modelId="{8F4A88FC-F14E-41DE-9569-52008D3AA5A6}">
      <dsp:nvSpPr>
        <dsp:cNvPr id="0" name=""/>
        <dsp:cNvSpPr/>
      </dsp:nvSpPr>
      <dsp:spPr bwMode="white">
        <a:xfrm>
          <a:off x="2811877" y="1871519"/>
          <a:ext cx="157450" cy="157450"/>
        </a:xfrm>
        <a:prstGeom prst="triangle">
          <a:avLst>
            <a:gd name="adj" fmla="val 100000"/>
          </a:avLst>
        </a:prstGeom>
        <a:solidFill>
          <a:srgbClr val="3C39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AD897138-18CD-4CA8-8055-FA739529B516}">
      <dsp:nvSpPr>
        <dsp:cNvPr id="0" name=""/>
        <dsp:cNvSpPr/>
      </dsp:nvSpPr>
      <dsp:spPr bwMode="white">
        <a:xfrm rot="5400000">
          <a:off x="3201062" y="1714954"/>
          <a:ext cx="555492" cy="924326"/>
        </a:xfrm>
        <a:prstGeom prst="corner">
          <a:avLst>
            <a:gd name="adj1" fmla="val 16120"/>
            <a:gd name="adj2" fmla="val 16110"/>
          </a:avLst>
        </a:prstGeom>
        <a:solidFill>
          <a:srgbClr val="B684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754D9089-50CB-4F2C-BB4F-138C626FD5FB}">
      <dsp:nvSpPr>
        <dsp:cNvPr id="0" name=""/>
        <dsp:cNvSpPr/>
      </dsp:nvSpPr>
      <dsp:spPr bwMode="white">
        <a:xfrm>
          <a:off x="3190634" y="2170039"/>
          <a:ext cx="834487" cy="731476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solidFill>
                <a:schemeClr val="tx1"/>
              </a:solidFill>
            </a:rPr>
            <a:t>Clasificación de establecimientos hoteleros y de hospedaje según la regulación vigente, cuando exista convenio con el Estado.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3190634" y="2170039"/>
        <a:ext cx="834487" cy="731476"/>
      </dsp:txXfrm>
    </dsp:sp>
    <dsp:sp modelId="{76F567E5-BDA6-4788-B6D7-FDB59924803B}">
      <dsp:nvSpPr>
        <dsp:cNvPr id="0" name=""/>
        <dsp:cNvSpPr/>
      </dsp:nvSpPr>
      <dsp:spPr bwMode="white">
        <a:xfrm>
          <a:off x="3833452" y="1618730"/>
          <a:ext cx="157450" cy="157450"/>
        </a:xfrm>
        <a:prstGeom prst="triangle">
          <a:avLst>
            <a:gd name="adj" fmla="val 100000"/>
          </a:avLst>
        </a:prstGeom>
        <a:solidFill>
          <a:srgbClr val="B684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06EE0B3D-ACE9-4CAF-A59B-38BF828C2165}">
      <dsp:nvSpPr>
        <dsp:cNvPr id="0" name=""/>
        <dsp:cNvSpPr/>
      </dsp:nvSpPr>
      <dsp:spPr bwMode="white">
        <a:xfrm rot="5400000">
          <a:off x="4270715" y="1433990"/>
          <a:ext cx="555492" cy="924326"/>
        </a:xfrm>
        <a:prstGeom prst="corner">
          <a:avLst>
            <a:gd name="adj1" fmla="val 16120"/>
            <a:gd name="adj2" fmla="val 16110"/>
          </a:avLst>
        </a:prstGeom>
        <a:solidFill>
          <a:srgbClr val="B0ABA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D19DC201-C96E-481D-9E01-060B50A9AB1E}">
      <dsp:nvSpPr>
        <dsp:cNvPr id="0" name=""/>
        <dsp:cNvSpPr/>
      </dsp:nvSpPr>
      <dsp:spPr bwMode="white">
        <a:xfrm>
          <a:off x="4297312" y="1731669"/>
          <a:ext cx="834487" cy="731476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tx1"/>
              </a:solidFill>
            </a:rPr>
            <a:t>El presupuesto de egresos y las fórmulas de distribución de los recursos otorgados  </a:t>
          </a:r>
        </a:p>
      </dsp:txBody>
      <dsp:txXfrm>
        <a:off x="4297312" y="1731669"/>
        <a:ext cx="834487" cy="731476"/>
      </dsp:txXfrm>
    </dsp:sp>
    <dsp:sp modelId="{47CCEB0B-9889-41DE-91E3-199791B6945A}">
      <dsp:nvSpPr>
        <dsp:cNvPr id="0" name=""/>
        <dsp:cNvSpPr/>
      </dsp:nvSpPr>
      <dsp:spPr bwMode="white">
        <a:xfrm>
          <a:off x="4855026" y="1365940"/>
          <a:ext cx="157450" cy="157450"/>
        </a:xfrm>
        <a:prstGeom prst="triangle">
          <a:avLst>
            <a:gd name="adj" fmla="val 100000"/>
          </a:avLst>
        </a:prstGeom>
        <a:solidFill>
          <a:srgbClr val="B0ABA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D78FB49A-EE59-4EB7-A3B0-19B4BCEBB16E}">
      <dsp:nvSpPr>
        <dsp:cNvPr id="0" name=""/>
        <dsp:cNvSpPr/>
      </dsp:nvSpPr>
      <dsp:spPr bwMode="white">
        <a:xfrm rot="5400000">
          <a:off x="5211979" y="1126451"/>
          <a:ext cx="555492" cy="924326"/>
        </a:xfrm>
        <a:prstGeom prst="corner">
          <a:avLst>
            <a:gd name="adj1" fmla="val 16120"/>
            <a:gd name="adj2" fmla="val 16110"/>
          </a:avLst>
        </a:prstGeom>
        <a:solidFill>
          <a:srgbClr val="E419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8C92FFE7-5E27-4F1A-BD4A-C8924F920147}">
      <dsp:nvSpPr>
        <dsp:cNvPr id="0" name=""/>
        <dsp:cNvSpPr/>
      </dsp:nvSpPr>
      <dsp:spPr bwMode="white">
        <a:xfrm>
          <a:off x="5241463" y="1551654"/>
          <a:ext cx="834487" cy="731476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/>
              </a:solidFill>
            </a:rPr>
            <a:t>Planes de Desarrollo urbano, ordenamiento territorial y ecológico, tipos y usos de suelo, licencias  de uso y construcción…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5241463" y="1551654"/>
        <a:ext cx="834487" cy="731476"/>
      </dsp:txXfrm>
    </dsp:sp>
    <dsp:sp modelId="{0E7ED6D2-7B7F-4197-997D-4A32CAD898AA}">
      <dsp:nvSpPr>
        <dsp:cNvPr id="0" name=""/>
        <dsp:cNvSpPr/>
      </dsp:nvSpPr>
      <dsp:spPr bwMode="white">
        <a:xfrm>
          <a:off x="5876601" y="1113150"/>
          <a:ext cx="157450" cy="157450"/>
        </a:xfrm>
        <a:prstGeom prst="triangle">
          <a:avLst>
            <a:gd name="adj" fmla="val 100000"/>
          </a:avLst>
        </a:prstGeom>
        <a:solidFill>
          <a:srgbClr val="E419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8AE596B1-6449-43DD-AA2F-F9FA5FFD6C89}">
      <dsp:nvSpPr>
        <dsp:cNvPr id="0" name=""/>
        <dsp:cNvSpPr/>
      </dsp:nvSpPr>
      <dsp:spPr bwMode="white">
        <a:xfrm rot="5400000">
          <a:off x="6313864" y="928411"/>
          <a:ext cx="555492" cy="924326"/>
        </a:xfrm>
        <a:prstGeom prst="corner">
          <a:avLst>
            <a:gd name="adj1" fmla="val 16120"/>
            <a:gd name="adj2" fmla="val 16110"/>
          </a:avLst>
        </a:prstGeom>
        <a:solidFill>
          <a:srgbClr val="BB1A3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AAD400FD-26C3-4B2D-AD23-2B24A26D4D74}">
      <dsp:nvSpPr>
        <dsp:cNvPr id="0" name=""/>
        <dsp:cNvSpPr/>
      </dsp:nvSpPr>
      <dsp:spPr bwMode="white">
        <a:xfrm>
          <a:off x="6221139" y="1204585"/>
          <a:ext cx="834487" cy="731476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tx1"/>
              </a:solidFill>
            </a:rPr>
            <a:t>Estadísticas</a:t>
          </a:r>
          <a:r>
            <a:rPr lang="es-ES" sz="1000" kern="1200" baseline="0" dirty="0">
              <a:solidFill>
                <a:schemeClr val="tx1"/>
              </a:solidFill>
            </a:rPr>
            <a:t> de desempeño de los cuerpos policiales y programas de prevención del delito 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6221139" y="1204585"/>
        <a:ext cx="834487" cy="731476"/>
      </dsp:txXfrm>
    </dsp:sp>
    <dsp:sp modelId="{97EDAB84-2BA9-4E6D-BD1C-AA315B43F7E7}">
      <dsp:nvSpPr>
        <dsp:cNvPr id="0" name=""/>
        <dsp:cNvSpPr/>
      </dsp:nvSpPr>
      <dsp:spPr bwMode="white">
        <a:xfrm>
          <a:off x="6898175" y="860361"/>
          <a:ext cx="157450" cy="157450"/>
        </a:xfrm>
        <a:prstGeom prst="triangle">
          <a:avLst>
            <a:gd name="adj" fmla="val 100000"/>
          </a:avLst>
        </a:prstGeom>
        <a:solidFill>
          <a:srgbClr val="BB1A3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08DDA0F6-BF8E-4C5C-9C77-F30319230D60}">
      <dsp:nvSpPr>
        <dsp:cNvPr id="0" name=""/>
        <dsp:cNvSpPr/>
      </dsp:nvSpPr>
      <dsp:spPr bwMode="white">
        <a:xfrm rot="5400000">
          <a:off x="7335439" y="675621"/>
          <a:ext cx="555492" cy="924326"/>
        </a:xfrm>
        <a:prstGeom prst="corner">
          <a:avLst>
            <a:gd name="adj1" fmla="val 16120"/>
            <a:gd name="adj2" fmla="val 16110"/>
          </a:avLst>
        </a:prstGeom>
        <a:solidFill>
          <a:srgbClr val="9B1B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CF305097-5EC0-4B47-8227-87738D9E08CE}">
      <dsp:nvSpPr>
        <dsp:cNvPr id="0" name=""/>
        <dsp:cNvSpPr/>
      </dsp:nvSpPr>
      <dsp:spPr bwMode="white">
        <a:xfrm>
          <a:off x="7242713" y="951795"/>
          <a:ext cx="834487" cy="731476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solidFill>
                <a:schemeClr val="tx1"/>
              </a:solidFill>
            </a:rPr>
            <a:t>Mecanismos de turismo accesible que garanticen las oportunidades de uso y disfrute de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solidFill>
                <a:schemeClr val="tx1"/>
              </a:solidFill>
            </a:rPr>
            <a:t>instalaciones y espacios turísticos a personas con discapacidad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7242713" y="951795"/>
        <a:ext cx="834487" cy="731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E426E-E12D-4898-AC2B-BC5191D7A1C5}">
      <dsp:nvSpPr>
        <dsp:cNvPr id="0" name=""/>
        <dsp:cNvSpPr/>
      </dsp:nvSpPr>
      <dsp:spPr bwMode="white">
        <a:xfrm>
          <a:off x="0" y="347223"/>
          <a:ext cx="7855642" cy="4667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dk1"/>
              </a:solidFill>
            </a:rPr>
            <a:t>a. Amonestación pública o privada, o</a:t>
          </a:r>
          <a:endParaRPr lang="es-MX" sz="1800" b="1" kern="1200" dirty="0">
            <a:solidFill>
              <a:schemeClr val="dk1"/>
            </a:solidFill>
          </a:endParaRPr>
        </a:p>
      </dsp:txBody>
      <dsp:txXfrm>
        <a:off x="0" y="347223"/>
        <a:ext cx="7855642" cy="466725"/>
      </dsp:txXfrm>
    </dsp:sp>
    <dsp:sp modelId="{65D06CD2-1944-4EA7-9A6A-236CA9545044}">
      <dsp:nvSpPr>
        <dsp:cNvPr id="0" name=""/>
        <dsp:cNvSpPr/>
      </dsp:nvSpPr>
      <dsp:spPr bwMode="white">
        <a:xfrm>
          <a:off x="0" y="830873"/>
          <a:ext cx="7855642" cy="26416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49416" tIns="11430" rIns="64008" bIns="1143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3600" b="1" kern="1200" dirty="0">
            <a:solidFill>
              <a:schemeClr val="tx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3600" b="1" kern="1200" dirty="0">
            <a:solidFill>
              <a:schemeClr val="tx1"/>
            </a:solidFill>
          </a:endParaRPr>
        </a:p>
      </dsp:txBody>
      <dsp:txXfrm>
        <a:off x="0" y="830873"/>
        <a:ext cx="7855642" cy="264160"/>
      </dsp:txXfrm>
    </dsp:sp>
    <dsp:sp modelId="{DCF35D34-C9A7-4432-8E24-86051DDF8624}">
      <dsp:nvSpPr>
        <dsp:cNvPr id="0" name=""/>
        <dsp:cNvSpPr/>
      </dsp:nvSpPr>
      <dsp:spPr bwMode="white">
        <a:xfrm>
          <a:off x="0" y="935270"/>
          <a:ext cx="7855642" cy="4667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dk1"/>
              </a:solidFill>
              <a:latin typeface="Montserrat" panose="00000500000000000000" pitchFamily="2" charset="0"/>
              <a:cs typeface="Montserrat" panose="00000500000000000000" pitchFamily="2" charset="0"/>
            </a:rPr>
            <a:t>b. Multa equivalente al monto de ciento cincuenta hasta mil quinientas veces el salario mínimo general vigente</a:t>
          </a:r>
          <a:endParaRPr lang="es-MX" sz="1100" b="1" kern="1200" dirty="0">
            <a:solidFill>
              <a:schemeClr val="dk1"/>
            </a:solidFill>
            <a:latin typeface="Montserrat" panose="00000500000000000000" pitchFamily="2" charset="0"/>
            <a:cs typeface="Montserrat" panose="00000500000000000000" pitchFamily="2" charset="0"/>
          </a:endParaRPr>
        </a:p>
      </dsp:txBody>
      <dsp:txXfrm>
        <a:off x="0" y="935270"/>
        <a:ext cx="7855642" cy="466725"/>
      </dsp:txXfrm>
    </dsp:sp>
    <dsp:sp modelId="{32CDC92B-2044-42EC-B22F-4D6561591343}">
      <dsp:nvSpPr>
        <dsp:cNvPr id="0" name=""/>
        <dsp:cNvSpPr/>
      </dsp:nvSpPr>
      <dsp:spPr bwMode="white">
        <a:xfrm>
          <a:off x="0" y="1526497"/>
          <a:ext cx="7855642" cy="466725"/>
        </a:xfrm>
        <a:prstGeom prst="roundRect">
          <a:avLst/>
        </a:prstGeom>
        <a:noFill/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>
              <a:solidFill>
                <a:schemeClr val="dk1"/>
              </a:solidFill>
            </a:rPr>
            <a:t>Las medidas de apremio de carácter económico no podrán ser cubiertas con recursos públicos.</a:t>
          </a:r>
          <a:endParaRPr lang="es-MX" sz="1050" b="1" kern="1200" dirty="0">
            <a:solidFill>
              <a:schemeClr val="dk1"/>
            </a:solidFill>
          </a:endParaRPr>
        </a:p>
      </dsp:txBody>
      <dsp:txXfrm>
        <a:off x="0" y="1526497"/>
        <a:ext cx="7855642" cy="466725"/>
      </dsp:txXfrm>
    </dsp:sp>
    <dsp:sp modelId="{F435D8DF-A501-4CD8-8282-0CF593108BCD}">
      <dsp:nvSpPr>
        <dsp:cNvPr id="0" name=""/>
        <dsp:cNvSpPr/>
      </dsp:nvSpPr>
      <dsp:spPr bwMode="white">
        <a:xfrm>
          <a:off x="0" y="2080323"/>
          <a:ext cx="7855642" cy="9123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>
              <a:solidFill>
                <a:schemeClr val="dk1"/>
              </a:solidFill>
            </a:rPr>
            <a:t>Las conductas señaladas serán sancionadas por el Instituto y, en su caso, dará vista a la autoridad competente para que imponga o ejecute la sanción.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>
              <a:solidFill>
                <a:schemeClr val="dk1"/>
              </a:solidFill>
            </a:rPr>
            <a:t>-  son independientes de las del orden civil, penal o de cualquier otro tipo que se puedan derivar de los mismos hechos. </a:t>
          </a:r>
        </a:p>
      </dsp:txBody>
      <dsp:txXfrm>
        <a:off x="0" y="2080323"/>
        <a:ext cx="7855642" cy="912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A64C4-ACD1-4A86-B26E-2FC8311EBD8B}">
      <dsp:nvSpPr>
        <dsp:cNvPr id="0" name=""/>
        <dsp:cNvSpPr/>
      </dsp:nvSpPr>
      <dsp:spPr bwMode="white">
        <a:xfrm>
          <a:off x="0" y="0"/>
          <a:ext cx="7503882" cy="1239205"/>
        </a:xfrm>
        <a:prstGeom prst="rect">
          <a:avLst/>
        </a:prstGeom>
        <a:solidFill>
          <a:srgbClr val="9B1B20"/>
        </a:solidFill>
        <a:ln>
          <a:noFill/>
        </a:ln>
        <a:effectLst/>
      </dsp:spPr>
      <dsp:style>
        <a:lnRef idx="0">
          <a:schemeClr val="accent6"/>
        </a:lnRef>
        <a:fillRef idx="1">
          <a:schemeClr val="accent6">
            <a:shade val="8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>
              <a:solidFill>
                <a:schemeClr val="lt1"/>
              </a:solidFill>
              <a:latin typeface="Montserrat" panose="00000500000000000000" pitchFamily="2" charset="0"/>
              <a:cs typeface="Arial" panose="020B0604020202020204" pitchFamily="34" charset="0"/>
            </a:rPr>
            <a:t>Es el enlace entre los sujetos obligados y el solicitante, ya que son las responsables de la atención de las solicitudes de información. </a:t>
          </a:r>
        </a:p>
      </dsp:txBody>
      <dsp:txXfrm>
        <a:off x="0" y="0"/>
        <a:ext cx="7503882" cy="1239205"/>
      </dsp:txXfrm>
    </dsp:sp>
    <dsp:sp modelId="{923C1F3F-1F69-4532-A0E4-51EFEB6C5A9B}">
      <dsp:nvSpPr>
        <dsp:cNvPr id="0" name=""/>
        <dsp:cNvSpPr/>
      </dsp:nvSpPr>
      <dsp:spPr bwMode="white">
        <a:xfrm>
          <a:off x="0" y="1239205"/>
          <a:ext cx="1875971" cy="26023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dk1"/>
              </a:solidFill>
              <a:latin typeface="Montserrat" panose="00000500000000000000" pitchFamily="2" charset="0"/>
            </a:rPr>
            <a:t>Difundir entre los servidores públicos los </a:t>
          </a:r>
          <a:r>
            <a:rPr lang="es-ES" sz="1400" b="1" kern="1200" dirty="0">
              <a:solidFill>
                <a:schemeClr val="dk1"/>
              </a:solidFill>
              <a:latin typeface="Montserrat" panose="00000500000000000000" pitchFamily="2" charset="0"/>
            </a:rPr>
            <a:t>beneficios </a:t>
          </a:r>
          <a:r>
            <a:rPr lang="es-ES" sz="1400" kern="1200" dirty="0">
              <a:solidFill>
                <a:schemeClr val="dk1"/>
              </a:solidFill>
              <a:latin typeface="Montserrat" panose="00000500000000000000" pitchFamily="2" charset="0"/>
            </a:rPr>
            <a:t>del manejo de la información pública.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>
            <a:solidFill>
              <a:schemeClr val="dk1"/>
            </a:solidFill>
          </a:endParaRPr>
        </a:p>
      </dsp:txBody>
      <dsp:txXfrm>
        <a:off x="0" y="1239205"/>
        <a:ext cx="1875971" cy="2602330"/>
      </dsp:txXfrm>
    </dsp:sp>
    <dsp:sp modelId="{A2E0C2F0-DC43-453A-ACFB-1E724DE960A6}">
      <dsp:nvSpPr>
        <dsp:cNvPr id="0" name=""/>
        <dsp:cNvSpPr/>
      </dsp:nvSpPr>
      <dsp:spPr bwMode="white">
        <a:xfrm>
          <a:off x="1875971" y="1239205"/>
          <a:ext cx="1875971" cy="26023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dk1"/>
              </a:solidFill>
              <a:latin typeface="Montserrat" panose="00000500000000000000" pitchFamily="2" charset="0"/>
            </a:rPr>
            <a:t>Aplicar los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dk1"/>
              </a:solidFill>
              <a:latin typeface="Montserrat" panose="00000500000000000000" pitchFamily="2" charset="0"/>
            </a:rPr>
            <a:t> </a:t>
          </a:r>
          <a:r>
            <a:rPr lang="es-ES" sz="1400" b="1" kern="1200" dirty="0">
              <a:solidFill>
                <a:schemeClr val="dk1"/>
              </a:solidFill>
              <a:latin typeface="Montserrat" panose="00000500000000000000" pitchFamily="2" charset="0"/>
            </a:rPr>
            <a:t>criterios específicos en materia de clasificación y conservación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dk1"/>
              </a:solidFill>
              <a:latin typeface="Montserrat" panose="00000500000000000000" pitchFamily="2" charset="0"/>
            </a:rPr>
            <a:t>de los documentos administrativos, así como organizar archivos.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>
            <a:solidFill>
              <a:schemeClr val="dk1"/>
            </a:solidFill>
          </a:endParaRPr>
        </a:p>
      </dsp:txBody>
      <dsp:txXfrm>
        <a:off x="1875971" y="1239205"/>
        <a:ext cx="1875971" cy="2602330"/>
      </dsp:txXfrm>
    </dsp:sp>
    <dsp:sp modelId="{72E821A2-05F5-4A6D-AD67-79B7818E374C}">
      <dsp:nvSpPr>
        <dsp:cNvPr id="0" name=""/>
        <dsp:cNvSpPr/>
      </dsp:nvSpPr>
      <dsp:spPr bwMode="white">
        <a:xfrm>
          <a:off x="3751941" y="1239205"/>
          <a:ext cx="1875971" cy="26023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dk1"/>
              </a:solidFill>
              <a:latin typeface="Montserrat" panose="00000500000000000000" pitchFamily="2" charset="0"/>
            </a:rPr>
            <a:t>Recibir y tramitar las solicitudes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dk1"/>
              </a:solidFill>
              <a:latin typeface="Montserrat" panose="00000500000000000000" pitchFamily="2" charset="0"/>
            </a:rPr>
            <a:t>de acceso a la información pública</a:t>
          </a:r>
          <a:r>
            <a:rPr lang="es-ES" sz="1500" kern="1200" dirty="0">
              <a:solidFill>
                <a:schemeClr val="dk1"/>
              </a:solidFill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>
            <a:solidFill>
              <a:schemeClr val="dk1"/>
            </a:solidFill>
          </a:endParaRPr>
        </a:p>
      </dsp:txBody>
      <dsp:txXfrm>
        <a:off x="3751941" y="1239205"/>
        <a:ext cx="1875971" cy="2602330"/>
      </dsp:txXfrm>
    </dsp:sp>
    <dsp:sp modelId="{5F54F687-47AC-43EB-A21C-95D9A3D49198}">
      <dsp:nvSpPr>
        <dsp:cNvPr id="0" name=""/>
        <dsp:cNvSpPr/>
      </dsp:nvSpPr>
      <dsp:spPr bwMode="white">
        <a:xfrm>
          <a:off x="5627912" y="1239205"/>
          <a:ext cx="1875971" cy="26023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dk1"/>
              </a:solidFill>
              <a:latin typeface="Montserrat" panose="00000500000000000000" pitchFamily="2" charset="0"/>
            </a:rPr>
            <a:t>Asesorar a la sociedad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dk1"/>
              </a:solidFill>
              <a:latin typeface="Montserrat" panose="00000500000000000000" pitchFamily="2" charset="0"/>
            </a:rPr>
            <a:t> </a:t>
          </a:r>
          <a:r>
            <a:rPr lang="es-ES" sz="1400" kern="1200" dirty="0">
              <a:solidFill>
                <a:schemeClr val="dk1"/>
              </a:solidFill>
              <a:latin typeface="Montserrat" panose="00000500000000000000" pitchFamily="2" charset="0"/>
            </a:rPr>
            <a:t>en el ejercicio del Derecho de Acceso a la Información.</a:t>
          </a:r>
        </a:p>
      </dsp:txBody>
      <dsp:txXfrm>
        <a:off x="5627912" y="1239205"/>
        <a:ext cx="1875971" cy="2602330"/>
      </dsp:txXfrm>
    </dsp:sp>
    <dsp:sp modelId="{E06E4513-C96C-487F-968C-20ECB71ED9C3}">
      <dsp:nvSpPr>
        <dsp:cNvPr id="0" name=""/>
        <dsp:cNvSpPr/>
      </dsp:nvSpPr>
      <dsp:spPr bwMode="white">
        <a:xfrm>
          <a:off x="0" y="3841535"/>
          <a:ext cx="7503882" cy="289148"/>
        </a:xfrm>
        <a:prstGeom prst="rect">
          <a:avLst/>
        </a:prstGeom>
        <a:solidFill>
          <a:srgbClr val="B68400"/>
        </a:solidFill>
        <a:ln>
          <a:noFill/>
        </a:ln>
        <a:effectLst/>
      </dsp:spPr>
      <dsp:style>
        <a:lnRef idx="0">
          <a:schemeClr val="accent6"/>
        </a:lnRef>
        <a:fillRef idx="1">
          <a:schemeClr val="accent6">
            <a:shade val="80000"/>
          </a:schemeClr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A64C4-ACD1-4A86-B26E-2FC8311EBD8B}">
      <dsp:nvSpPr>
        <dsp:cNvPr id="0" name=""/>
        <dsp:cNvSpPr/>
      </dsp:nvSpPr>
      <dsp:spPr bwMode="white">
        <a:xfrm>
          <a:off x="0" y="140638"/>
          <a:ext cx="10515600" cy="1000836"/>
        </a:xfrm>
        <a:prstGeom prst="rect">
          <a:avLst/>
        </a:prstGeom>
        <a:solidFill>
          <a:srgbClr val="9B1B20"/>
        </a:solidFill>
        <a:ln>
          <a:noFill/>
        </a:ln>
        <a:effectLst/>
      </dsp:spPr>
      <dsp:style>
        <a:lnRef idx="0">
          <a:schemeClr val="accent6"/>
        </a:lnRef>
        <a:fillRef idx="1">
          <a:schemeClr val="accent6">
            <a:shade val="8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rPr>
            <a:t>INTEGRADO POR UN NÚMERO IMPAR, NO PODRÁN DEPENDER JERÁRQUICAMENTE ENTRE SÍ.</a:t>
          </a:r>
        </a:p>
      </dsp:txBody>
      <dsp:txXfrm>
        <a:off x="0" y="140638"/>
        <a:ext cx="10515600" cy="1000836"/>
      </dsp:txXfrm>
    </dsp:sp>
    <dsp:sp modelId="{923C1F3F-1F69-4532-A0E4-51EFEB6C5A9B}">
      <dsp:nvSpPr>
        <dsp:cNvPr id="0" name=""/>
        <dsp:cNvSpPr/>
      </dsp:nvSpPr>
      <dsp:spPr bwMode="white">
        <a:xfrm>
          <a:off x="0" y="1000836"/>
          <a:ext cx="2628900" cy="2101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19" tIns="45719" rIns="45719" bIns="45719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dk1"/>
              </a:solidFill>
              <a:latin typeface="Montserrat" panose="00000500000000000000" pitchFamily="2" charset="0"/>
              <a:cs typeface="Arial" panose="020B0604020202020204" pitchFamily="34" charset="0"/>
            </a:rPr>
            <a:t>Asegurar la mayor eficacia en al gestión de las solicitudes en materia de acceso a la información.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00836"/>
        <a:ext cx="2628900" cy="2101756"/>
      </dsp:txXfrm>
    </dsp:sp>
    <dsp:sp modelId="{A2E0C2F0-DC43-453A-ACFB-1E724DE960A6}">
      <dsp:nvSpPr>
        <dsp:cNvPr id="0" name=""/>
        <dsp:cNvSpPr/>
      </dsp:nvSpPr>
      <dsp:spPr bwMode="white">
        <a:xfrm>
          <a:off x="2628900" y="1000836"/>
          <a:ext cx="2628900" cy="2101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19" tIns="45719" rIns="45719" bIns="45719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dk1"/>
              </a:solidFill>
              <a:latin typeface="Montserrat" panose="00000500000000000000" pitchFamily="2" charset="0"/>
              <a:cs typeface="Arial" panose="020B0604020202020204" pitchFamily="34" charset="0"/>
            </a:rPr>
            <a:t>Confirmar, modificar o revocar las determinaciones de las áreas  en materia de: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solidFill>
              <a:schemeClr val="dk1"/>
            </a:solidFill>
            <a:latin typeface="Montserrat" panose="00000500000000000000" pitchFamily="2" charset="0"/>
            <a:cs typeface="Arial" panose="020B0604020202020204" pitchFamily="34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dk1"/>
              </a:solidFill>
              <a:latin typeface="Montserrat" panose="00000500000000000000" pitchFamily="2" charset="0"/>
              <a:cs typeface="Arial" panose="020B0604020202020204" pitchFamily="34" charset="0"/>
            </a:rPr>
            <a:t>-  ampliación de respuesta,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dk1"/>
              </a:solidFill>
              <a:latin typeface="Montserrat" panose="00000500000000000000" pitchFamily="2" charset="0"/>
              <a:cs typeface="Arial" panose="020B0604020202020204" pitchFamily="34" charset="0"/>
            </a:rPr>
            <a:t>-  clasificación de la información y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dk1"/>
              </a:solidFill>
              <a:latin typeface="Montserrat" panose="00000500000000000000" pitchFamily="2" charset="0"/>
              <a:cs typeface="Arial" panose="020B0604020202020204" pitchFamily="34" charset="0"/>
            </a:rPr>
            <a:t>- declaración de inexistencia o de incompetencia.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8900" y="1000836"/>
        <a:ext cx="2628900" cy="2101756"/>
      </dsp:txXfrm>
    </dsp:sp>
    <dsp:sp modelId="{72E821A2-05F5-4A6D-AD67-79B7818E374C}">
      <dsp:nvSpPr>
        <dsp:cNvPr id="0" name=""/>
        <dsp:cNvSpPr/>
      </dsp:nvSpPr>
      <dsp:spPr bwMode="white">
        <a:xfrm>
          <a:off x="5257800" y="1000836"/>
          <a:ext cx="2628900" cy="2101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19" tIns="45719" rIns="45719" bIns="45719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dk1"/>
              </a:solidFill>
              <a:latin typeface="Montserrat" panose="00000500000000000000" pitchFamily="2" charset="0"/>
              <a:cs typeface="Arial" panose="020B0604020202020204" pitchFamily="34" charset="0"/>
            </a:rPr>
            <a:t>Establecer políticas para facilitar la obtención de información y el ejercicio del derecho de acceso a la información.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0" kern="1200" dirty="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7800" y="1000836"/>
        <a:ext cx="2628900" cy="2101756"/>
      </dsp:txXfrm>
    </dsp:sp>
    <dsp:sp modelId="{5F54F687-47AC-43EB-A21C-95D9A3D49198}">
      <dsp:nvSpPr>
        <dsp:cNvPr id="0" name=""/>
        <dsp:cNvSpPr/>
      </dsp:nvSpPr>
      <dsp:spPr bwMode="white">
        <a:xfrm>
          <a:off x="7886700" y="1000836"/>
          <a:ext cx="2628900" cy="2101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19" tIns="45719" rIns="45719" bIns="45719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dk1"/>
              </a:solidFill>
              <a:latin typeface="Montserrat" panose="00000500000000000000" pitchFamily="2" charset="0"/>
              <a:cs typeface="Arial" panose="020B0604020202020204" pitchFamily="34" charset="0"/>
            </a:rPr>
            <a:t>Acceder a la información del S.O. para resolver sobre la clasificación realizada por los titulares de áreas……..</a:t>
          </a:r>
        </a:p>
      </dsp:txBody>
      <dsp:txXfrm>
        <a:off x="7886700" y="1000836"/>
        <a:ext cx="2628900" cy="2101756"/>
      </dsp:txXfrm>
    </dsp:sp>
    <dsp:sp modelId="{E06E4513-C96C-487F-968C-20ECB71ED9C3}">
      <dsp:nvSpPr>
        <dsp:cNvPr id="0" name=""/>
        <dsp:cNvSpPr/>
      </dsp:nvSpPr>
      <dsp:spPr bwMode="white">
        <a:xfrm>
          <a:off x="0" y="3102593"/>
          <a:ext cx="10515600" cy="233528"/>
        </a:xfrm>
        <a:prstGeom prst="rect">
          <a:avLst/>
        </a:prstGeom>
        <a:solidFill>
          <a:srgbClr val="B68400"/>
        </a:solidFill>
        <a:ln>
          <a:noFill/>
        </a:ln>
        <a:effectLst/>
      </dsp:spPr>
      <dsp:style>
        <a:lnRef idx="0">
          <a:schemeClr val="accent6"/>
        </a:lnRef>
        <a:fillRef idx="1">
          <a:schemeClr val="accent6">
            <a:shade val="80000"/>
          </a:schemeClr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1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9;p3" descr="Manual de Marca_Layouts-02.png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1974" y="0"/>
            <a:ext cx="1218805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772400" cy="779464"/>
          </a:xfrm>
        </p:spPr>
        <p:txBody>
          <a:bodyPr anchor="b">
            <a:normAutofit/>
          </a:bodyPr>
          <a:lstStyle>
            <a:lvl1pPr algn="r">
              <a:defRPr sz="3200" b="1">
                <a:solidFill>
                  <a:srgbClr val="9D2449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&lt;&lt; TÍTULO &gt;&gt;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581400" y="1825625"/>
            <a:ext cx="7772400" cy="4351338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latin typeface="Montserrat" panose="00000500000000000000" pitchFamily="2" charset="0"/>
              </a:defRPr>
            </a:lvl1pPr>
            <a:lvl2pPr>
              <a:defRPr sz="2000">
                <a:latin typeface="Montserrat" panose="00000500000000000000" pitchFamily="2" charset="0"/>
              </a:defRPr>
            </a:lvl2pPr>
            <a:lvl3pPr>
              <a:defRPr sz="2000">
                <a:latin typeface="Montserrat" panose="00000500000000000000" pitchFamily="2" charset="0"/>
              </a:defRPr>
            </a:lvl3pPr>
            <a:lvl4pPr>
              <a:defRPr sz="2000">
                <a:latin typeface="Montserrat" panose="00000500000000000000" pitchFamily="2" charset="0"/>
              </a:defRPr>
            </a:lvl4pPr>
            <a:lvl5pPr>
              <a:defRPr sz="20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Cuerpo &gt;&gt;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3" hasCustomPrompt="1"/>
          </p:nvPr>
        </p:nvSpPr>
        <p:spPr>
          <a:xfrm>
            <a:off x="3581400" y="1171522"/>
            <a:ext cx="7772400" cy="461962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1pPr>
            <a:lvl2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2pPr>
            <a:lvl3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3pPr>
            <a:lvl4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4pPr>
            <a:lvl5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SUBTÍTULO &gt;&gt;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taformadetransparencia.org.mx/web/guest/inici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ítulo 8"/>
          <p:cNvSpPr>
            <a:spLocks noGrp="1"/>
          </p:cNvSpPr>
          <p:nvPr/>
        </p:nvSpPr>
        <p:spPr>
          <a:xfrm>
            <a:off x="871855" y="1221740"/>
            <a:ext cx="7830185" cy="15824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9D244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MX" sz="3600" dirty="0"/>
              <a:t>OBLIGACIONES DE TRANSPARENCIA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2026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t>10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1395" t="22803" r="22209" b="41417"/>
          <a:stretch>
            <a:fillRect/>
          </a:stretch>
        </p:blipFill>
        <p:spPr>
          <a:xfrm>
            <a:off x="2093844" y="395716"/>
            <a:ext cx="8607936" cy="43618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861" t="18460" r="22791" b="21976"/>
          <a:stretch>
            <a:fillRect/>
          </a:stretch>
        </p:blipFill>
        <p:spPr>
          <a:xfrm>
            <a:off x="1696276" y="134060"/>
            <a:ext cx="9024733" cy="47162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24001" y="15957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B68400"/>
                </a:solidFill>
                <a:latin typeface="Montserrat" panose="00000500000000000000" pitchFamily="2" charset="0"/>
              </a:rPr>
              <a:t>PLATAFORMA NACIONAL DE TRANSPARENCIA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9360" r="1396" b="5845"/>
          <a:stretch>
            <a:fillRect/>
          </a:stretch>
        </p:blipFill>
        <p:spPr>
          <a:xfrm>
            <a:off x="2054086" y="959791"/>
            <a:ext cx="8097077" cy="38507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90584" y="559681"/>
            <a:ext cx="662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3"/>
              </a:rPr>
              <a:t>https://www.plataformadetransparencia.org.mx/web/guest/inicio</a:t>
            </a:r>
            <a:endParaRPr lang="es-MX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45774"/>
            <a:ext cx="10515600" cy="45547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Como dar de alta un formato en la Plataforma Nacional 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5565" r="3953" b="5844"/>
          <a:stretch>
            <a:fillRect/>
          </a:stretch>
        </p:blipFill>
        <p:spPr>
          <a:xfrm>
            <a:off x="2332383" y="601250"/>
            <a:ext cx="8269356" cy="4182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509" y="220"/>
            <a:ext cx="11208027" cy="77946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Descargar el Formato correspondiente, llenar y cargar archivo.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16185" r="3837" b="6258"/>
          <a:stretch>
            <a:fillRect/>
          </a:stretch>
        </p:blipFill>
        <p:spPr>
          <a:xfrm>
            <a:off x="2173357" y="601249"/>
            <a:ext cx="8110330" cy="41032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6017" y="159024"/>
            <a:ext cx="12191999" cy="375963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Se requiere el comprobante del Estatus “TERMINADO” emitido por la PNT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558" t="16805" r="28721" b="6878"/>
          <a:stretch>
            <a:fillRect/>
          </a:stretch>
        </p:blipFill>
        <p:spPr>
          <a:xfrm>
            <a:off x="528853" y="747022"/>
            <a:ext cx="5580399" cy="44345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49998"/>
            <a:ext cx="10515600" cy="505001"/>
          </a:xfrm>
          <a:noFill/>
        </p:spPr>
        <p:txBody>
          <a:bodyPr>
            <a:noAutofit/>
          </a:bodyPr>
          <a:lstStyle/>
          <a:p>
            <a:pPr algn="ctr"/>
            <a:r>
              <a:rPr lang="es-MX" dirty="0"/>
              <a:t/>
            </a:r>
            <a:br>
              <a:rPr lang="es-MX" dirty="0"/>
            </a:br>
            <a:r>
              <a:rPr lang="es-MX" sz="36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Procedimiento General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2026</a:t>
            </a:fld>
            <a:endParaRPr lang="es-MX" dirty="0"/>
          </a:p>
        </p:txBody>
      </p:sp>
      <p:grpSp>
        <p:nvGrpSpPr>
          <p:cNvPr id="6" name="Grupo 4"/>
          <p:cNvGrpSpPr/>
          <p:nvPr/>
        </p:nvGrpSpPr>
        <p:grpSpPr>
          <a:xfrm>
            <a:off x="1060175" y="788308"/>
            <a:ext cx="8848112" cy="4221013"/>
            <a:chOff x="1524001" y="971436"/>
            <a:chExt cx="9143277" cy="5153479"/>
          </a:xfrm>
        </p:grpSpPr>
        <p:sp>
          <p:nvSpPr>
            <p:cNvPr id="7" name="3 Rectángulo"/>
            <p:cNvSpPr/>
            <p:nvPr/>
          </p:nvSpPr>
          <p:spPr>
            <a:xfrm>
              <a:off x="3143672" y="971436"/>
              <a:ext cx="7380312" cy="404174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  <p:pic>
          <p:nvPicPr>
            <p:cNvPr id="8" name="Picture 2" descr="http://www.bchs.bath.kyschools.us/documen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289" y="1773239"/>
              <a:ext cx="720725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5 CuadroTexto"/>
            <p:cNvSpPr txBox="1"/>
            <p:nvPr/>
          </p:nvSpPr>
          <p:spPr>
            <a:xfrm>
              <a:off x="1524001" y="1243012"/>
              <a:ext cx="1652954" cy="4509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MX" b="1" dirty="0">
                  <a:solidFill>
                    <a:srgbClr val="9B1B20"/>
                  </a:solidFill>
                  <a:latin typeface="Montserrat" panose="00000500000000000000" pitchFamily="2" charset="0"/>
                </a:rPr>
                <a:t>Solicitante</a:t>
              </a:r>
              <a:endParaRPr lang="es-MX" sz="2000" b="1" dirty="0">
                <a:solidFill>
                  <a:srgbClr val="9B1B20"/>
                </a:solidFill>
                <a:latin typeface="Montserrat" panose="00000500000000000000" pitchFamily="2" charset="0"/>
              </a:endParaRPr>
            </a:p>
          </p:txBody>
        </p:sp>
        <p:cxnSp>
          <p:nvCxnSpPr>
            <p:cNvPr id="10" name="8 Conector recto de flecha"/>
            <p:cNvCxnSpPr/>
            <p:nvPr/>
          </p:nvCxnSpPr>
          <p:spPr>
            <a:xfrm>
              <a:off x="2640013" y="2232026"/>
              <a:ext cx="863600" cy="9525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9 CuadroTexto"/>
            <p:cNvSpPr txBox="1"/>
            <p:nvPr/>
          </p:nvSpPr>
          <p:spPr>
            <a:xfrm>
              <a:off x="7968209" y="5126859"/>
              <a:ext cx="2160587" cy="864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2000" b="1" dirty="0">
                  <a:solidFill>
                    <a:srgbClr val="9B1B20"/>
                  </a:solidFill>
                  <a:latin typeface="Montserrat" panose="00000500000000000000" pitchFamily="2" charset="0"/>
                </a:rPr>
                <a:t>Sujeto Obligado</a:t>
              </a:r>
            </a:p>
          </p:txBody>
        </p:sp>
        <p:pic>
          <p:nvPicPr>
            <p:cNvPr id="12" name="Picture 2" descr="http://rincondeunescritor.files.wordpress.com/2009/05/oficin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838" y="1066800"/>
              <a:ext cx="1223962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rincondeunescritor.files.wordpress.com/2009/05/oficin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3912" y="2435726"/>
              <a:ext cx="1224136" cy="119446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cxnSp>
          <p:nvCxnSpPr>
            <p:cNvPr id="14" name="13 Conector angular"/>
            <p:cNvCxnSpPr/>
            <p:nvPr/>
          </p:nvCxnSpPr>
          <p:spPr>
            <a:xfrm flipV="1">
              <a:off x="4879976" y="1665289"/>
              <a:ext cx="423863" cy="503237"/>
            </a:xfrm>
            <a:prstGeom prst="bentConnector3">
              <a:avLst>
                <a:gd name="adj1" fmla="val 50000"/>
              </a:avLst>
            </a:prstGeom>
            <a:ln w="3175">
              <a:prstDash val="soli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15 Conector angular"/>
            <p:cNvCxnSpPr>
              <a:endCxn id="13" idx="1"/>
            </p:cNvCxnSpPr>
            <p:nvPr/>
          </p:nvCxnSpPr>
          <p:spPr>
            <a:xfrm>
              <a:off x="4879976" y="2168525"/>
              <a:ext cx="423863" cy="865188"/>
            </a:xfrm>
            <a:prstGeom prst="bentConnector3">
              <a:avLst>
                <a:gd name="adj1" fmla="val 50000"/>
              </a:avLst>
            </a:prstGeom>
            <a:ln w="3175">
              <a:prstDash val="soli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6" name="Picture 4" descr="http://image.made-in-china.com/2f0j00JCvQwpEKljkD/File-Folder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601" y="1089026"/>
              <a:ext cx="115252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http://image.made-in-china.com/2f0j00JCvQwpEKljkD/File-Folder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60096" y="2456892"/>
              <a:ext cx="1152128" cy="1152128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cxnSp>
          <p:nvCxnSpPr>
            <p:cNvPr id="18" name="23 Conector recto de flecha"/>
            <p:cNvCxnSpPr/>
            <p:nvPr/>
          </p:nvCxnSpPr>
          <p:spPr>
            <a:xfrm>
              <a:off x="6527800" y="1665288"/>
              <a:ext cx="43180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25 Conector recto de flecha"/>
            <p:cNvCxnSpPr>
              <a:stCxn id="13" idx="3"/>
              <a:endCxn id="17" idx="1"/>
            </p:cNvCxnSpPr>
            <p:nvPr/>
          </p:nvCxnSpPr>
          <p:spPr>
            <a:xfrm>
              <a:off x="6527800" y="3033713"/>
              <a:ext cx="43180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6" descr="http://www.cgma.df.gob.mx/work/sites/cgma/resources/LocalContent/91/1/image00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9463" y="1916113"/>
              <a:ext cx="1947862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28 Conector angular"/>
            <p:cNvCxnSpPr/>
            <p:nvPr/>
          </p:nvCxnSpPr>
          <p:spPr>
            <a:xfrm>
              <a:off x="8112125" y="1665288"/>
              <a:ext cx="287338" cy="6477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30 Conector angular"/>
            <p:cNvCxnSpPr>
              <a:stCxn id="17" idx="3"/>
            </p:cNvCxnSpPr>
            <p:nvPr/>
          </p:nvCxnSpPr>
          <p:spPr>
            <a:xfrm flipV="1">
              <a:off x="8112125" y="2312989"/>
              <a:ext cx="287338" cy="72072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6" descr="http://www.buffalosoldier.net/CathayWilliams'EnlistmentDocument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392" y="3898700"/>
              <a:ext cx="7874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 descr="http://www.grupoprevenir.es/prl/wp-content/uploads/2011/05/contrato3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570" y="5318465"/>
              <a:ext cx="1152525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33 CuadroTexto"/>
            <p:cNvSpPr txBox="1"/>
            <p:nvPr/>
          </p:nvSpPr>
          <p:spPr>
            <a:xfrm>
              <a:off x="5447506" y="3762917"/>
              <a:ext cx="2592388" cy="444090"/>
            </a:xfrm>
            <a:prstGeom prst="rect">
              <a:avLst/>
            </a:prstGeom>
            <a:ln>
              <a:solidFill>
                <a:srgbClr val="9B1B2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s-MX"/>
              </a:defPPr>
              <a:lvl1pPr algn="ctr">
                <a:defRPr sz="1400">
                  <a:solidFill>
                    <a:schemeClr val="dk1"/>
                  </a:solidFill>
                  <a:latin typeface="+mn-lt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</a:defRPr>
              </a:lvl9pPr>
            </a:lstStyle>
            <a:p>
              <a:r>
                <a:rPr lang="es-MX" sz="1200" dirty="0">
                  <a:latin typeface="Montserrat" panose="00000500000000000000" pitchFamily="2" charset="0"/>
                </a:rPr>
                <a:t>Unidades Administrativas</a:t>
              </a:r>
            </a:p>
          </p:txBody>
        </p:sp>
        <p:cxnSp>
          <p:nvCxnSpPr>
            <p:cNvPr id="26" name="35 Forma"/>
            <p:cNvCxnSpPr/>
            <p:nvPr/>
          </p:nvCxnSpPr>
          <p:spPr>
            <a:xfrm rot="5400000">
              <a:off x="6417990" y="1015207"/>
              <a:ext cx="2016125" cy="4684713"/>
            </a:xfrm>
            <a:prstGeom prst="bentConnector2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37 Conector recto de flecha"/>
            <p:cNvCxnSpPr/>
            <p:nvPr/>
          </p:nvCxnSpPr>
          <p:spPr>
            <a:xfrm flipH="1">
              <a:off x="4583832" y="4780546"/>
              <a:ext cx="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8" name="Picture 6" descr="http://www.cgma.df.gob.mx/work/sites/cgma/resources/LocalContent/91/1/image00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7" y="1891134"/>
              <a:ext cx="1592262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ángulo 28"/>
            <p:cNvSpPr/>
            <p:nvPr/>
          </p:nvSpPr>
          <p:spPr>
            <a:xfrm>
              <a:off x="3583473" y="1846403"/>
              <a:ext cx="1483482" cy="769657"/>
            </a:xfrm>
            <a:prstGeom prst="rect">
              <a:avLst/>
            </a:prstGeom>
            <a:ln>
              <a:solidFill>
                <a:srgbClr val="9B1B2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s-MX" sz="1200" dirty="0">
                  <a:latin typeface="Montserrat" panose="00000500000000000000" pitchFamily="2" charset="0"/>
                </a:rPr>
                <a:t>Unidad de Transparencia</a:t>
              </a: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9128423" y="1870400"/>
              <a:ext cx="1538855" cy="769657"/>
            </a:xfrm>
            <a:prstGeom prst="rect">
              <a:avLst/>
            </a:prstGeom>
            <a:ln>
              <a:solidFill>
                <a:srgbClr val="9B1B2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s-MX" sz="1200" dirty="0">
                  <a:latin typeface="Montserrat" panose="00000500000000000000" pitchFamily="2" charset="0"/>
                </a:rPr>
                <a:t>Unidad de Transparencia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3457" y="1327183"/>
            <a:ext cx="3118804" cy="1401494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FLUJOGRAMA </a:t>
            </a:r>
            <a:br>
              <a:rPr lang="es-MX" sz="24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</a:br>
            <a:r>
              <a:rPr lang="es-MX" sz="24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DE PROCEDIMIENTO DE ACLARACIÓN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2026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238456" y="5561218"/>
            <a:ext cx="2743200" cy="365125"/>
          </a:xfrm>
        </p:spPr>
        <p:txBody>
          <a:bodyPr/>
          <a:lstStyle/>
          <a:p>
            <a:fld id="{0EC1F730-D5CE-436A-B62D-4BC9B71028F4}" type="slidenum">
              <a:rPr lang="es-MX" smtClean="0"/>
              <a:t>17</a:t>
            </a:fld>
            <a:endParaRPr lang="es-MX"/>
          </a:p>
        </p:txBody>
      </p:sp>
      <p:grpSp>
        <p:nvGrpSpPr>
          <p:cNvPr id="6" name="58 Grupo"/>
          <p:cNvGrpSpPr/>
          <p:nvPr/>
        </p:nvGrpSpPr>
        <p:grpSpPr>
          <a:xfrm>
            <a:off x="261402" y="-19816"/>
            <a:ext cx="8178840" cy="4909867"/>
            <a:chOff x="689520" y="1522725"/>
            <a:chExt cx="7525818" cy="4763795"/>
          </a:xfrm>
        </p:grpSpPr>
        <p:cxnSp>
          <p:nvCxnSpPr>
            <p:cNvPr id="7" name="51 Conector recto de flecha"/>
            <p:cNvCxnSpPr>
              <a:stCxn id="14" idx="2"/>
              <a:endCxn id="22" idx="0"/>
            </p:cNvCxnSpPr>
            <p:nvPr/>
          </p:nvCxnSpPr>
          <p:spPr>
            <a:xfrm rot="16200000" flipH="1">
              <a:off x="6501109" y="3189750"/>
              <a:ext cx="271865" cy="805156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47 Conector recto de flecha"/>
            <p:cNvCxnSpPr>
              <a:stCxn id="14" idx="2"/>
              <a:endCxn id="24" idx="0"/>
            </p:cNvCxnSpPr>
            <p:nvPr/>
          </p:nvCxnSpPr>
          <p:spPr>
            <a:xfrm rot="5400000">
              <a:off x="5639111" y="3126044"/>
              <a:ext cx="265000" cy="925705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8 Grupo"/>
            <p:cNvGrpSpPr/>
            <p:nvPr/>
          </p:nvGrpSpPr>
          <p:grpSpPr>
            <a:xfrm>
              <a:off x="5346048" y="2079481"/>
              <a:ext cx="1747275" cy="532656"/>
              <a:chOff x="1007604" y="1916832"/>
              <a:chExt cx="1800200" cy="648072"/>
            </a:xfrm>
            <a:noFill/>
          </p:grpSpPr>
          <p:sp>
            <p:nvSpPr>
              <p:cNvPr id="51" name="4 Rectángulo"/>
              <p:cNvSpPr/>
              <p:nvPr/>
            </p:nvSpPr>
            <p:spPr>
              <a:xfrm>
                <a:off x="1007604" y="1916832"/>
                <a:ext cx="1800200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52" name="5 CuadroTexto"/>
              <p:cNvSpPr txBox="1"/>
              <p:nvPr/>
            </p:nvSpPr>
            <p:spPr>
              <a:xfrm>
                <a:off x="1076508" y="2125453"/>
                <a:ext cx="1692843" cy="29957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00" b="1" dirty="0"/>
                  <a:t>Recibe la Solicitud</a:t>
                </a:r>
              </a:p>
            </p:txBody>
          </p:sp>
        </p:grpSp>
        <p:sp>
          <p:nvSpPr>
            <p:cNvPr id="11" name="6 CuadroTexto"/>
            <p:cNvSpPr txBox="1"/>
            <p:nvPr/>
          </p:nvSpPr>
          <p:spPr>
            <a:xfrm>
              <a:off x="4840706" y="1522725"/>
              <a:ext cx="2810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Unidad de transparencia</a:t>
              </a:r>
            </a:p>
          </p:txBody>
        </p:sp>
        <p:sp>
          <p:nvSpPr>
            <p:cNvPr id="12" name="7 CuadroTexto"/>
            <p:cNvSpPr txBox="1"/>
            <p:nvPr/>
          </p:nvSpPr>
          <p:spPr>
            <a:xfrm>
              <a:off x="1171173" y="1532321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Solicitante</a:t>
              </a:r>
            </a:p>
          </p:txBody>
        </p:sp>
        <p:sp>
          <p:nvSpPr>
            <p:cNvPr id="13" name="10 Rectángulo"/>
            <p:cNvSpPr/>
            <p:nvPr/>
          </p:nvSpPr>
          <p:spPr>
            <a:xfrm>
              <a:off x="5346048" y="2892798"/>
              <a:ext cx="1730862" cy="5154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1 CuadroTexto"/>
            <p:cNvSpPr txBox="1"/>
            <p:nvPr/>
          </p:nvSpPr>
          <p:spPr>
            <a:xfrm>
              <a:off x="5412926" y="2948565"/>
              <a:ext cx="164307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/>
                <a:t>Analiza si contiene los datos suficientes para realizar su búsqueda</a:t>
              </a:r>
            </a:p>
          </p:txBody>
        </p:sp>
        <p:grpSp>
          <p:nvGrpSpPr>
            <p:cNvPr id="15" name="34 Grupo"/>
            <p:cNvGrpSpPr/>
            <p:nvPr/>
          </p:nvGrpSpPr>
          <p:grpSpPr>
            <a:xfrm>
              <a:off x="1349469" y="2036073"/>
              <a:ext cx="1800335" cy="578039"/>
              <a:chOff x="1151491" y="1608707"/>
              <a:chExt cx="1800200" cy="648072"/>
            </a:xfrm>
            <a:noFill/>
          </p:grpSpPr>
          <p:sp>
            <p:nvSpPr>
              <p:cNvPr id="49" name="12 Rectángulo"/>
              <p:cNvSpPr/>
              <p:nvPr/>
            </p:nvSpPr>
            <p:spPr>
              <a:xfrm>
                <a:off x="1151491" y="1608707"/>
                <a:ext cx="1800200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50" name="13 CuadroTexto"/>
              <p:cNvSpPr txBox="1"/>
              <p:nvPr/>
            </p:nvSpPr>
            <p:spPr>
              <a:xfrm>
                <a:off x="1214415" y="1817325"/>
                <a:ext cx="1714383" cy="28467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50" b="1" dirty="0"/>
                  <a:t>Realiza la Solicitud</a:t>
                </a:r>
              </a:p>
            </p:txBody>
          </p:sp>
        </p:grpSp>
        <p:grpSp>
          <p:nvGrpSpPr>
            <p:cNvPr id="16" name="36 Grupo"/>
            <p:cNvGrpSpPr/>
            <p:nvPr/>
          </p:nvGrpSpPr>
          <p:grpSpPr>
            <a:xfrm>
              <a:off x="4358431" y="4456940"/>
              <a:ext cx="1840311" cy="648072"/>
              <a:chOff x="5113445" y="4689140"/>
              <a:chExt cx="1848363" cy="648072"/>
            </a:xfrm>
            <a:noFill/>
          </p:grpSpPr>
          <p:sp>
            <p:nvSpPr>
              <p:cNvPr id="47" name="14 Rectángulo"/>
              <p:cNvSpPr/>
              <p:nvPr/>
            </p:nvSpPr>
            <p:spPr>
              <a:xfrm>
                <a:off x="5113445" y="4689140"/>
                <a:ext cx="1800200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8" name="15 CuadroTexto"/>
              <p:cNvSpPr txBox="1"/>
              <p:nvPr/>
            </p:nvSpPr>
            <p:spPr>
              <a:xfrm>
                <a:off x="5182781" y="4759260"/>
                <a:ext cx="1779027" cy="36792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900" b="1" dirty="0"/>
                  <a:t>Solicita Aclaración para obtener mas elementos para su búsqueda</a:t>
                </a:r>
              </a:p>
            </p:txBody>
          </p:sp>
        </p:grpSp>
        <p:grpSp>
          <p:nvGrpSpPr>
            <p:cNvPr id="17" name="35 Grupo"/>
            <p:cNvGrpSpPr/>
            <p:nvPr/>
          </p:nvGrpSpPr>
          <p:grpSpPr>
            <a:xfrm>
              <a:off x="1394093" y="2966514"/>
              <a:ext cx="1755711" cy="581727"/>
              <a:chOff x="1223763" y="3057037"/>
              <a:chExt cx="1800200" cy="648072"/>
            </a:xfrm>
            <a:noFill/>
          </p:grpSpPr>
          <p:sp>
            <p:nvSpPr>
              <p:cNvPr id="45" name="16 Rectángulo"/>
              <p:cNvSpPr/>
              <p:nvPr/>
            </p:nvSpPr>
            <p:spPr>
              <a:xfrm>
                <a:off x="1223763" y="3057037"/>
                <a:ext cx="1800200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18 CuadroTexto"/>
              <p:cNvSpPr txBox="1"/>
              <p:nvPr/>
            </p:nvSpPr>
            <p:spPr>
              <a:xfrm>
                <a:off x="1331640" y="3135304"/>
                <a:ext cx="1620180" cy="44574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00" b="1" dirty="0"/>
                  <a:t>Recibe el requerimiento de Aclaración</a:t>
                </a:r>
              </a:p>
            </p:txBody>
          </p:sp>
        </p:grpSp>
        <p:sp>
          <p:nvSpPr>
            <p:cNvPr id="18" name="19 Rectángulo redondeado"/>
            <p:cNvSpPr/>
            <p:nvPr/>
          </p:nvSpPr>
          <p:spPr>
            <a:xfrm>
              <a:off x="953560" y="3859441"/>
              <a:ext cx="936104" cy="468052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20 CuadroTexto"/>
            <p:cNvSpPr txBox="1"/>
            <p:nvPr/>
          </p:nvSpPr>
          <p:spPr>
            <a:xfrm>
              <a:off x="953560" y="3895444"/>
              <a:ext cx="10801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000" b="1" dirty="0"/>
                <a:t>Si proporciona elementos</a:t>
              </a:r>
            </a:p>
          </p:txBody>
        </p:sp>
        <p:sp>
          <p:nvSpPr>
            <p:cNvPr id="20" name="21 Rectángulo redondeado"/>
            <p:cNvSpPr/>
            <p:nvPr/>
          </p:nvSpPr>
          <p:spPr>
            <a:xfrm>
              <a:off x="2424729" y="3871912"/>
              <a:ext cx="936104" cy="468052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 dirty="0"/>
            </a:p>
          </p:txBody>
        </p:sp>
        <p:sp>
          <p:nvSpPr>
            <p:cNvPr id="21" name="22 CuadroTexto"/>
            <p:cNvSpPr txBox="1"/>
            <p:nvPr/>
          </p:nvSpPr>
          <p:spPr>
            <a:xfrm>
              <a:off x="2424729" y="3921272"/>
              <a:ext cx="10801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000" b="1" dirty="0"/>
                <a:t>No proporciona elementos</a:t>
              </a:r>
            </a:p>
          </p:txBody>
        </p:sp>
        <p:sp>
          <p:nvSpPr>
            <p:cNvPr id="22" name="27 Rectángulo redondeado"/>
            <p:cNvSpPr/>
            <p:nvPr/>
          </p:nvSpPr>
          <p:spPr>
            <a:xfrm>
              <a:off x="6571567" y="3728261"/>
              <a:ext cx="936104" cy="468052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28 CuadroTexto"/>
            <p:cNvSpPr txBox="1"/>
            <p:nvPr/>
          </p:nvSpPr>
          <p:spPr>
            <a:xfrm>
              <a:off x="6571567" y="3777621"/>
              <a:ext cx="108012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900" b="1" dirty="0"/>
                <a:t>Si contiene</a:t>
              </a:r>
            </a:p>
          </p:txBody>
        </p:sp>
        <p:sp>
          <p:nvSpPr>
            <p:cNvPr id="24" name="30 Rectángulo redondeado"/>
            <p:cNvSpPr/>
            <p:nvPr/>
          </p:nvSpPr>
          <p:spPr>
            <a:xfrm>
              <a:off x="4840706" y="3721396"/>
              <a:ext cx="936104" cy="468052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31 CuadroTexto"/>
            <p:cNvSpPr txBox="1"/>
            <p:nvPr/>
          </p:nvSpPr>
          <p:spPr>
            <a:xfrm>
              <a:off x="4840706" y="3770756"/>
              <a:ext cx="10801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000" b="1" dirty="0"/>
                <a:t>No contiene</a:t>
              </a:r>
            </a:p>
          </p:txBody>
        </p:sp>
        <p:grpSp>
          <p:nvGrpSpPr>
            <p:cNvPr id="26" name="37 Grupo"/>
            <p:cNvGrpSpPr/>
            <p:nvPr/>
          </p:nvGrpSpPr>
          <p:grpSpPr>
            <a:xfrm>
              <a:off x="6348792" y="4444348"/>
              <a:ext cx="1866546" cy="660664"/>
              <a:chOff x="5124128" y="5589240"/>
              <a:chExt cx="1800200" cy="648072"/>
            </a:xfrm>
            <a:noFill/>
          </p:grpSpPr>
          <p:sp>
            <p:nvSpPr>
              <p:cNvPr id="43" name="32 Rectángulo"/>
              <p:cNvSpPr/>
              <p:nvPr/>
            </p:nvSpPr>
            <p:spPr>
              <a:xfrm>
                <a:off x="5124128" y="5589240"/>
                <a:ext cx="1800200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4" name="33 CuadroTexto"/>
              <p:cNvSpPr txBox="1"/>
              <p:nvPr/>
            </p:nvSpPr>
            <p:spPr>
              <a:xfrm>
                <a:off x="5380414" y="5797860"/>
                <a:ext cx="1427585" cy="2415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MX" sz="1000" b="1" dirty="0"/>
                  <a:t>Atiende la solicitud</a:t>
                </a:r>
              </a:p>
            </p:txBody>
          </p:sp>
        </p:grpSp>
        <p:cxnSp>
          <p:nvCxnSpPr>
            <p:cNvPr id="27" name="43 Conector recto de flecha"/>
            <p:cNvCxnSpPr/>
            <p:nvPr/>
          </p:nvCxnSpPr>
          <p:spPr>
            <a:xfrm>
              <a:off x="3149804" y="2325093"/>
              <a:ext cx="2196244" cy="20716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45 Conector recto de flecha"/>
            <p:cNvCxnSpPr>
              <a:endCxn id="13" idx="0"/>
            </p:cNvCxnSpPr>
            <p:nvPr/>
          </p:nvCxnSpPr>
          <p:spPr>
            <a:xfrm rot="5400000">
              <a:off x="6075253" y="2748364"/>
              <a:ext cx="280661" cy="8207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49 Conector recto de flecha"/>
            <p:cNvCxnSpPr>
              <a:stCxn id="24" idx="2"/>
            </p:cNvCxnSpPr>
            <p:nvPr/>
          </p:nvCxnSpPr>
          <p:spPr>
            <a:xfrm flipH="1">
              <a:off x="5254611" y="4189448"/>
              <a:ext cx="54147" cy="267492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53 Conector recto de flecha"/>
            <p:cNvCxnSpPr>
              <a:stCxn id="22" idx="2"/>
            </p:cNvCxnSpPr>
            <p:nvPr/>
          </p:nvCxnSpPr>
          <p:spPr>
            <a:xfrm>
              <a:off x="7039619" y="4196313"/>
              <a:ext cx="242446" cy="248035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59 Conector angular"/>
            <p:cNvCxnSpPr/>
            <p:nvPr/>
          </p:nvCxnSpPr>
          <p:spPr>
            <a:xfrm rot="10800000">
              <a:off x="3149804" y="3257378"/>
              <a:ext cx="1208628" cy="1523598"/>
            </a:xfrm>
            <a:prstGeom prst="bentConnector3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61 Conector recto de flecha"/>
            <p:cNvCxnSpPr>
              <a:endCxn id="18" idx="0"/>
            </p:cNvCxnSpPr>
            <p:nvPr/>
          </p:nvCxnSpPr>
          <p:spPr>
            <a:xfrm flipH="1">
              <a:off x="1421612" y="3548241"/>
              <a:ext cx="850337" cy="311200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63 Conector recto de flecha"/>
            <p:cNvCxnSpPr>
              <a:endCxn id="20" idx="0"/>
            </p:cNvCxnSpPr>
            <p:nvPr/>
          </p:nvCxnSpPr>
          <p:spPr>
            <a:xfrm>
              <a:off x="2271949" y="3548241"/>
              <a:ext cx="620832" cy="323671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65 Grupo"/>
            <p:cNvGrpSpPr/>
            <p:nvPr/>
          </p:nvGrpSpPr>
          <p:grpSpPr>
            <a:xfrm>
              <a:off x="5362197" y="5708481"/>
              <a:ext cx="1800335" cy="578039"/>
              <a:chOff x="1151491" y="1608707"/>
              <a:chExt cx="1800200" cy="648072"/>
            </a:xfrm>
            <a:noFill/>
          </p:grpSpPr>
          <p:sp>
            <p:nvSpPr>
              <p:cNvPr id="41" name="66 Rectángulo"/>
              <p:cNvSpPr/>
              <p:nvPr/>
            </p:nvSpPr>
            <p:spPr>
              <a:xfrm>
                <a:off x="1151491" y="1608707"/>
                <a:ext cx="1800200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000" b="1"/>
              </a:p>
            </p:txBody>
          </p:sp>
          <p:sp>
            <p:nvSpPr>
              <p:cNvPr id="42" name="67 CuadroTexto"/>
              <p:cNvSpPr txBox="1"/>
              <p:nvPr/>
            </p:nvSpPr>
            <p:spPr>
              <a:xfrm>
                <a:off x="1202216" y="1817326"/>
                <a:ext cx="1671587" cy="2760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00" b="1" dirty="0"/>
                  <a:t>Solicitud No Presentada</a:t>
                </a:r>
              </a:p>
            </p:txBody>
          </p:sp>
        </p:grpSp>
        <p:cxnSp>
          <p:nvCxnSpPr>
            <p:cNvPr id="35" name="69 Conector angular"/>
            <p:cNvCxnSpPr>
              <a:stCxn id="20" idx="2"/>
            </p:cNvCxnSpPr>
            <p:nvPr/>
          </p:nvCxnSpPr>
          <p:spPr>
            <a:xfrm rot="16200000" flipH="1">
              <a:off x="3298721" y="3934024"/>
              <a:ext cx="1657537" cy="2469416"/>
            </a:xfrm>
            <a:prstGeom prst="bentConnector2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70 CuadroTexto"/>
            <p:cNvSpPr txBox="1"/>
            <p:nvPr/>
          </p:nvSpPr>
          <p:spPr>
            <a:xfrm>
              <a:off x="689520" y="2693426"/>
              <a:ext cx="2880320" cy="36792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37" name="71 CuadroTexto"/>
            <p:cNvSpPr txBox="1"/>
            <p:nvPr/>
          </p:nvSpPr>
          <p:spPr>
            <a:xfrm>
              <a:off x="1817656" y="2758708"/>
              <a:ext cx="72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/>
                <a:t> 10 DÍAS </a:t>
              </a:r>
            </a:p>
          </p:txBody>
        </p:sp>
        <p:sp>
          <p:nvSpPr>
            <p:cNvPr id="38" name="72 CuadroTexto"/>
            <p:cNvSpPr txBox="1"/>
            <p:nvPr/>
          </p:nvSpPr>
          <p:spPr>
            <a:xfrm>
              <a:off x="4766442" y="2661629"/>
              <a:ext cx="2915831" cy="174766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s-MX" dirty="0"/>
            </a:p>
            <a:p>
              <a:endParaRPr lang="es-MX" dirty="0"/>
            </a:p>
            <a:p>
              <a:endParaRPr lang="es-MX" dirty="0"/>
            </a:p>
            <a:p>
              <a:endParaRPr lang="es-MX" dirty="0"/>
            </a:p>
            <a:p>
              <a:endParaRPr lang="es-MX" dirty="0"/>
            </a:p>
            <a:p>
              <a:endParaRPr lang="es-MX" dirty="0"/>
            </a:p>
          </p:txBody>
        </p:sp>
        <p:sp>
          <p:nvSpPr>
            <p:cNvPr id="39" name="73 CuadroTexto"/>
            <p:cNvSpPr txBox="1"/>
            <p:nvPr/>
          </p:nvSpPr>
          <p:spPr>
            <a:xfrm>
              <a:off x="7039619" y="3258067"/>
              <a:ext cx="72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/>
                <a:t> </a:t>
              </a:r>
              <a:r>
                <a:rPr lang="es-MX" sz="900" b="1" dirty="0"/>
                <a:t>5 DÍAS </a:t>
              </a:r>
            </a:p>
          </p:txBody>
        </p:sp>
        <p:cxnSp>
          <p:nvCxnSpPr>
            <p:cNvPr id="40" name="78 Conector angular"/>
            <p:cNvCxnSpPr/>
            <p:nvPr/>
          </p:nvCxnSpPr>
          <p:spPr>
            <a:xfrm>
              <a:off x="1394093" y="4327493"/>
              <a:ext cx="5887972" cy="777519"/>
            </a:xfrm>
            <a:prstGeom prst="bentConnector4">
              <a:avLst>
                <a:gd name="adj1" fmla="val 42075"/>
                <a:gd name="adj2" fmla="val 129401"/>
              </a:avLst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009" y="26684"/>
            <a:ext cx="10515600" cy="779464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Procedimiento de Acceso a la Información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2026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t>18</a:t>
            </a:fld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2209800" y="995891"/>
            <a:ext cx="8460324" cy="9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sz="1600" b="1" dirty="0">
                <a:solidFill>
                  <a:srgbClr val="B38E5D"/>
                </a:solidFill>
                <a:latin typeface="Montserrat" panose="00000500000000000000" pitchFamily="2" charset="0"/>
              </a:rPr>
              <a:t>Los términos de las notificaciones previstas en esta Ley se computarán en días hábiles, y transcurrirán a partir del día siguiente al que se practiquen. </a:t>
            </a:r>
            <a:r>
              <a:rPr lang="es-MX" sz="1600" b="1" dirty="0">
                <a:solidFill>
                  <a:srgbClr val="B38E5D"/>
                </a:solidFill>
                <a:latin typeface="Montserrat" panose="00000500000000000000" pitchFamily="2" charset="0"/>
              </a:rPr>
              <a:t>La UT podrá notificar al particular:</a:t>
            </a:r>
          </a:p>
        </p:txBody>
      </p:sp>
      <p:graphicFrame>
        <p:nvGraphicFramePr>
          <p:cNvPr id="8" name="8 Tabla"/>
          <p:cNvGraphicFramePr>
            <a:graphicFrameLocks noGrp="1"/>
          </p:cNvGraphicFramePr>
          <p:nvPr/>
        </p:nvGraphicFramePr>
        <p:xfrm>
          <a:off x="2209800" y="2275164"/>
          <a:ext cx="8460324" cy="2283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597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Ø"/>
                      </a:pPr>
                      <a:r>
                        <a:rPr lang="es-MX" dirty="0">
                          <a:latin typeface="Montserrat" panose="00000500000000000000" pitchFamily="2" charset="0"/>
                        </a:rPr>
                        <a:t>Respuesta</a:t>
                      </a:r>
                    </a:p>
                  </a:txBody>
                  <a:tcPr>
                    <a:solidFill>
                      <a:srgbClr val="9B1B2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Montserrat" panose="00000500000000000000" pitchFamily="2" charset="0"/>
                        </a:rPr>
                        <a:t>10 Días</a:t>
                      </a:r>
                    </a:p>
                  </a:txBody>
                  <a:tcPr>
                    <a:solidFill>
                      <a:srgbClr val="9B1B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97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Ø"/>
                      </a:pPr>
                      <a:r>
                        <a:rPr lang="es-MX" dirty="0">
                          <a:latin typeface="Montserrat" panose="00000500000000000000" pitchFamily="2" charset="0"/>
                        </a:rPr>
                        <a:t>Ampliación</a:t>
                      </a:r>
                      <a:r>
                        <a:rPr lang="es-MX" baseline="0" dirty="0">
                          <a:latin typeface="Montserrat" panose="00000500000000000000" pitchFamily="2" charset="0"/>
                        </a:rPr>
                        <a:t> del Plazo</a:t>
                      </a:r>
                      <a:endParaRPr lang="es-MX" dirty="0">
                        <a:latin typeface="Montserrat" panose="000005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Montserrat" panose="00000500000000000000" pitchFamily="2" charset="0"/>
                        </a:rPr>
                        <a:t>10 Días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97"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Char char="Ø"/>
                      </a:pPr>
                      <a:r>
                        <a:rPr lang="es-MX" sz="1800" b="1" dirty="0">
                          <a:solidFill>
                            <a:srgbClr val="B68400"/>
                          </a:solidFill>
                          <a:latin typeface="Montserrat" panose="00000500000000000000" pitchFamily="2" charset="0"/>
                        </a:rPr>
                        <a:t>Notoria Incompetencia</a:t>
                      </a:r>
                      <a:r>
                        <a:rPr lang="es-MX" sz="1800" b="1" dirty="0">
                          <a:solidFill>
                            <a:srgbClr val="7030A0"/>
                          </a:solidFill>
                          <a:latin typeface="Montserrat" panose="00000500000000000000" pitchFamily="2" charset="0"/>
                        </a:rPr>
                        <a:t>	</a:t>
                      </a:r>
                      <a:endParaRPr lang="es-MX" dirty="0">
                        <a:latin typeface="Montserrat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Montserrat" panose="00000500000000000000" pitchFamily="2" charset="0"/>
                        </a:rPr>
                        <a:t>3 Días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597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Ø"/>
                      </a:pPr>
                      <a:r>
                        <a:rPr lang="es-MX" dirty="0">
                          <a:latin typeface="Montserrat" panose="00000500000000000000" pitchFamily="2" charset="0"/>
                        </a:rPr>
                        <a:t>Prevención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Montserrat" panose="00000500000000000000" pitchFamily="2" charset="0"/>
                        </a:rPr>
                        <a:t>5 días  - 10 Días Desahogo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97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Ø"/>
                      </a:pPr>
                      <a:r>
                        <a:rPr lang="es-MX" dirty="0">
                          <a:latin typeface="Montserrat" panose="00000500000000000000" pitchFamily="2" charset="0"/>
                        </a:rPr>
                        <a:t>Competencia Parcial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Montserrat" panose="00000500000000000000" pitchFamily="2" charset="0"/>
                        </a:rPr>
                        <a:t>3 Días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597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Ø"/>
                      </a:pPr>
                      <a:r>
                        <a:rPr lang="es-MX" dirty="0">
                          <a:latin typeface="Montserrat" panose="00000500000000000000" pitchFamily="2" charset="0"/>
                        </a:rPr>
                        <a:t>Información Inexistente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Montserrat" panose="00000500000000000000" pitchFamily="2" charset="0"/>
                        </a:rPr>
                        <a:t>10 Días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/>
          <p:nvPr/>
        </p:nvSpPr>
        <p:spPr>
          <a:xfrm>
            <a:off x="7039574" y="818978"/>
            <a:ext cx="4294823" cy="7382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000" b="1" dirty="0">
                <a:solidFill>
                  <a:srgbClr val="9D2449"/>
                </a:solidFill>
                <a:latin typeface="Montserrat" panose="00000500000000000000" pitchFamily="2" charset="0"/>
              </a:rPr>
              <a:t>Recurso de Revisión</a:t>
            </a:r>
            <a:endParaRPr lang="es-MX" sz="4000" b="1" dirty="0">
              <a:solidFill>
                <a:srgbClr val="9D2449"/>
              </a:solidFill>
              <a:latin typeface="Montserrat" panose="00000500000000000000" pitchFamily="2" charset="0"/>
            </a:endParaRPr>
          </a:p>
        </p:txBody>
      </p:sp>
      <p:cxnSp>
        <p:nvCxnSpPr>
          <p:cNvPr id="11" name="2 Conector recto de flecha"/>
          <p:cNvCxnSpPr/>
          <p:nvPr/>
        </p:nvCxnSpPr>
        <p:spPr>
          <a:xfrm flipV="1">
            <a:off x="1654116" y="2118891"/>
            <a:ext cx="6809884" cy="36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4 Conector recto"/>
          <p:cNvCxnSpPr>
            <a:endCxn id="24" idx="0"/>
          </p:cNvCxnSpPr>
          <p:nvPr/>
        </p:nvCxnSpPr>
        <p:spPr>
          <a:xfrm>
            <a:off x="3126117" y="2154901"/>
            <a:ext cx="3695" cy="4257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6 Conector recto"/>
          <p:cNvCxnSpPr/>
          <p:nvPr/>
        </p:nvCxnSpPr>
        <p:spPr>
          <a:xfrm flipH="1">
            <a:off x="2140508" y="1696275"/>
            <a:ext cx="46102" cy="42261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7 Conector recto"/>
          <p:cNvCxnSpPr/>
          <p:nvPr/>
        </p:nvCxnSpPr>
        <p:spPr>
          <a:xfrm flipH="1">
            <a:off x="4605505" y="1696275"/>
            <a:ext cx="6252" cy="42599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8 Conector recto"/>
          <p:cNvCxnSpPr/>
          <p:nvPr/>
        </p:nvCxnSpPr>
        <p:spPr>
          <a:xfrm>
            <a:off x="5848313" y="2188147"/>
            <a:ext cx="0" cy="64807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14 CuadroTexto"/>
          <p:cNvSpPr txBox="1"/>
          <p:nvPr/>
        </p:nvSpPr>
        <p:spPr>
          <a:xfrm>
            <a:off x="1757286" y="406052"/>
            <a:ext cx="95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Montserrat" panose="00000500000000000000" pitchFamily="2" charset="0"/>
              </a:rPr>
              <a:t>15 días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sp>
        <p:nvSpPr>
          <p:cNvPr id="21" name="14 CuadroTexto"/>
          <p:cNvSpPr txBox="1"/>
          <p:nvPr/>
        </p:nvSpPr>
        <p:spPr>
          <a:xfrm>
            <a:off x="1699048" y="725724"/>
            <a:ext cx="1134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Montserrat" panose="00000500000000000000" pitchFamily="2" charset="0"/>
              </a:rPr>
              <a:t>Presentar Recurso de Revisión </a:t>
            </a:r>
            <a:endParaRPr lang="es-MX" sz="1400" dirty="0">
              <a:latin typeface="Montserrat" panose="00000500000000000000" pitchFamily="2" charset="0"/>
            </a:endParaRPr>
          </a:p>
        </p:txBody>
      </p:sp>
      <p:sp>
        <p:nvSpPr>
          <p:cNvPr id="22" name="14 CuadroTexto"/>
          <p:cNvSpPr txBox="1"/>
          <p:nvPr/>
        </p:nvSpPr>
        <p:spPr>
          <a:xfrm>
            <a:off x="4055778" y="415893"/>
            <a:ext cx="109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Montserrat" panose="00000500000000000000" pitchFamily="2" charset="0"/>
              </a:rPr>
              <a:t>5días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sp>
        <p:nvSpPr>
          <p:cNvPr id="23" name="14 CuadroTexto"/>
          <p:cNvSpPr txBox="1"/>
          <p:nvPr/>
        </p:nvSpPr>
        <p:spPr>
          <a:xfrm>
            <a:off x="3805282" y="762744"/>
            <a:ext cx="1613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Montserrat" panose="00000500000000000000" pitchFamily="2" charset="0"/>
              </a:rPr>
              <a:t>(RECURRENTE)</a:t>
            </a:r>
          </a:p>
          <a:p>
            <a:pPr algn="ctr"/>
            <a:r>
              <a:rPr lang="es-ES" sz="1400" dirty="0">
                <a:latin typeface="Montserrat" panose="00000500000000000000" pitchFamily="2" charset="0"/>
              </a:rPr>
              <a:t>SUBSANA LA PREVENCIÓN</a:t>
            </a:r>
            <a:endParaRPr lang="es-MX" sz="1400" dirty="0">
              <a:latin typeface="Montserrat" panose="00000500000000000000" pitchFamily="2" charset="0"/>
            </a:endParaRPr>
          </a:p>
        </p:txBody>
      </p:sp>
      <p:sp>
        <p:nvSpPr>
          <p:cNvPr id="24" name="14 CuadroTexto"/>
          <p:cNvSpPr txBox="1"/>
          <p:nvPr/>
        </p:nvSpPr>
        <p:spPr>
          <a:xfrm>
            <a:off x="2664221" y="2580635"/>
            <a:ext cx="931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Montserrat" panose="00000500000000000000" pitchFamily="2" charset="0"/>
              </a:rPr>
              <a:t>3 días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sp>
        <p:nvSpPr>
          <p:cNvPr id="25" name="14 CuadroTexto"/>
          <p:cNvSpPr txBox="1"/>
          <p:nvPr/>
        </p:nvSpPr>
        <p:spPr>
          <a:xfrm>
            <a:off x="1192221" y="2922193"/>
            <a:ext cx="3929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(</a:t>
            </a:r>
            <a:r>
              <a:rPr lang="es-ES" sz="1600" b="1" dirty="0">
                <a:latin typeface="Montserrat" panose="00000500000000000000" pitchFamily="2" charset="0"/>
              </a:rPr>
              <a:t>IDAIPQROO)</a:t>
            </a:r>
          </a:p>
          <a:p>
            <a:pPr algn="ctr"/>
            <a:r>
              <a:rPr lang="es-ES" sz="1600" b="1" dirty="0">
                <a:latin typeface="Montserrat" panose="00000500000000000000" pitchFamily="2" charset="0"/>
              </a:rPr>
              <a:t>Previene ART. 176</a:t>
            </a:r>
            <a:endParaRPr lang="es-ES" b="1" dirty="0">
              <a:latin typeface="Montserrat" panose="00000500000000000000" pitchFamily="2" charset="0"/>
            </a:endParaRPr>
          </a:p>
          <a:p>
            <a:pPr algn="ctr"/>
            <a:endParaRPr lang="es-ES" b="1" dirty="0"/>
          </a:p>
        </p:txBody>
      </p:sp>
      <p:sp>
        <p:nvSpPr>
          <p:cNvPr id="26" name="14 CuadroTexto"/>
          <p:cNvSpPr txBox="1"/>
          <p:nvPr/>
        </p:nvSpPr>
        <p:spPr>
          <a:xfrm>
            <a:off x="5419260" y="2773576"/>
            <a:ext cx="858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Montserrat" panose="00000500000000000000" pitchFamily="2" charset="0"/>
              </a:rPr>
              <a:t>3  días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sp>
        <p:nvSpPr>
          <p:cNvPr id="27" name="14 CuadroTexto"/>
          <p:cNvSpPr txBox="1"/>
          <p:nvPr/>
        </p:nvSpPr>
        <p:spPr>
          <a:xfrm>
            <a:off x="4585445" y="3165081"/>
            <a:ext cx="2525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Montserrat" panose="00000500000000000000" pitchFamily="2" charset="0"/>
              </a:rPr>
              <a:t>(IDAIP)</a:t>
            </a:r>
          </a:p>
          <a:p>
            <a:pPr algn="ctr"/>
            <a:r>
              <a:rPr lang="es-ES" sz="1600" dirty="0">
                <a:latin typeface="Montserrat" panose="00000500000000000000" pitchFamily="2" charset="0"/>
              </a:rPr>
              <a:t>ADMITE o</a:t>
            </a:r>
          </a:p>
          <a:p>
            <a:pPr algn="ctr"/>
            <a:r>
              <a:rPr lang="es-ES" sz="1600" dirty="0">
                <a:latin typeface="Montserrat" panose="00000500000000000000" pitchFamily="2" charset="0"/>
              </a:rPr>
              <a:t>DESECHA </a:t>
            </a:r>
          </a:p>
          <a:p>
            <a:pPr algn="ctr"/>
            <a:r>
              <a:rPr lang="es-ES" sz="1600" dirty="0">
                <a:latin typeface="Montserrat" panose="00000500000000000000" pitchFamily="2" charset="0"/>
              </a:rPr>
              <a:t>si no subsana</a:t>
            </a:r>
          </a:p>
          <a:p>
            <a:pPr algn="ctr"/>
            <a:r>
              <a:rPr lang="es-ES" sz="1000" b="1" u="sng" dirty="0">
                <a:latin typeface="Montserrat" panose="00000500000000000000" pitchFamily="2" charset="0"/>
              </a:rPr>
              <a:t>1 Día en caso de Omisión de Respuesta</a:t>
            </a:r>
            <a:endParaRPr lang="es-MX" sz="1000" u="sng" dirty="0">
              <a:latin typeface="Montserrat" panose="00000500000000000000" pitchFamily="2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37551" y="4163480"/>
            <a:ext cx="369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Artículo 238-</a:t>
            </a:r>
            <a:r>
              <a:rPr lang="es-ES_trad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*19 frac.2 Lineamientos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10 Rectángulo"/>
          <p:cNvSpPr/>
          <p:nvPr/>
        </p:nvSpPr>
        <p:spPr>
          <a:xfrm>
            <a:off x="1079387" y="121935"/>
            <a:ext cx="228908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dirty="0">
                <a:latin typeface="Montserrat" panose="00000500000000000000" pitchFamily="2" charset="0"/>
              </a:rPr>
              <a:t>Art. _168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30116" y="1888066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>
                <a:latin typeface="Montserrat" panose="00000500000000000000" pitchFamily="2" charset="0"/>
              </a:rPr>
              <a:t>En la Unidad: A más tardar al día siguiente</a:t>
            </a:r>
          </a:p>
          <a:p>
            <a:pPr algn="just"/>
            <a:r>
              <a:rPr lang="es-MX" sz="1100" b="1" dirty="0">
                <a:latin typeface="Montserrat" panose="00000500000000000000" pitchFamily="2" charset="0"/>
              </a:rPr>
              <a:t>Al Instituto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99049" y="3517150"/>
            <a:ext cx="29251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Montserrat" panose="00000500000000000000" pitchFamily="2" charset="0"/>
              </a:rPr>
              <a:t>DEBERA CONTENER Art. 170, Fracciones: </a:t>
            </a:r>
          </a:p>
          <a:p>
            <a:pPr algn="ctr"/>
            <a:r>
              <a:rPr lang="es-ES" sz="1200" dirty="0">
                <a:latin typeface="Montserrat" panose="00000500000000000000" pitchFamily="2" charset="0"/>
              </a:rPr>
              <a:t>II. Nombre del recurrente</a:t>
            </a:r>
          </a:p>
          <a:p>
            <a:pPr algn="ctr"/>
            <a:r>
              <a:rPr lang="es-ES" sz="1200" dirty="0">
                <a:latin typeface="Montserrat" panose="00000500000000000000" pitchFamily="2" charset="0"/>
              </a:rPr>
              <a:t>III. El folio de respuesta de la solicitud</a:t>
            </a:r>
          </a:p>
          <a:p>
            <a:pPr algn="ctr"/>
            <a:r>
              <a:rPr lang="es-ES" sz="1200" dirty="0">
                <a:latin typeface="Montserrat" panose="00000500000000000000" pitchFamily="2" charset="0"/>
              </a:rPr>
              <a:t>IV. Fecha en que se notificó la respuesta</a:t>
            </a:r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3479727" y="139289"/>
            <a:ext cx="257307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400"/>
            </a:lvl1pPr>
          </a:lstStyle>
          <a:p>
            <a:r>
              <a:rPr lang="es-ES" dirty="0">
                <a:latin typeface="Montserrat" panose="00000500000000000000" pitchFamily="2" charset="0"/>
              </a:rPr>
              <a:t>Previene ART. 176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428398" y="1132076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B38E5D"/>
                </a:solidFill>
                <a:latin typeface="Montserrat" panose="00000500000000000000" pitchFamily="2" charset="0"/>
              </a:rPr>
              <a:t>LTAIPQROO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DFF0-2723-41D6-A238-23657AB2E7A8}" type="datetime6">
              <a:rPr lang="es-MX" smtClean="0"/>
              <a:t>enero de 2026</a:t>
            </a:fld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t>2</a:t>
            </a:fld>
            <a:endParaRPr lang="es-MX"/>
          </a:p>
        </p:txBody>
      </p:sp>
      <p:grpSp>
        <p:nvGrpSpPr>
          <p:cNvPr id="16" name="Agrupar 16"/>
          <p:cNvGrpSpPr/>
          <p:nvPr/>
        </p:nvGrpSpPr>
        <p:grpSpPr>
          <a:xfrm>
            <a:off x="2721736" y="200511"/>
            <a:ext cx="7262646" cy="4678511"/>
            <a:chOff x="1908510" y="1323517"/>
            <a:chExt cx="8310863" cy="4678511"/>
          </a:xfrm>
        </p:grpSpPr>
        <p:sp>
          <p:nvSpPr>
            <p:cNvPr id="17" name="16 CuadroTexto"/>
            <p:cNvSpPr txBox="1"/>
            <p:nvPr/>
          </p:nvSpPr>
          <p:spPr>
            <a:xfrm>
              <a:off x="2315572" y="1323517"/>
              <a:ext cx="3213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B68400"/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  <a:latin typeface="Montserrat" panose="00000500000000000000" pitchFamily="2" charset="0"/>
                </a:rPr>
                <a:t>Acceso a la Información</a:t>
              </a: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908510" y="2031403"/>
              <a:ext cx="378544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b="1" dirty="0">
                  <a:latin typeface="Montserrat" panose="00000500000000000000" pitchFamily="2" charset="0"/>
                </a:rPr>
                <a:t>Creación de condiciones </a:t>
              </a:r>
              <a:r>
                <a:rPr lang="es-MX" dirty="0">
                  <a:latin typeface="Montserrat" panose="00000500000000000000" pitchFamily="2" charset="0"/>
                </a:rPr>
                <a:t>para que los individuos puedan </a:t>
              </a:r>
              <a:r>
                <a:rPr lang="es-MX" b="1" dirty="0">
                  <a:latin typeface="Montserrat" panose="00000500000000000000" pitchFamily="2" charset="0"/>
                </a:rPr>
                <a:t>obtener, evaluar y utilizar la información </a:t>
              </a:r>
              <a:r>
                <a:rPr lang="es-MX" dirty="0">
                  <a:latin typeface="Montserrat" panose="00000500000000000000" pitchFamily="2" charset="0"/>
                </a:rPr>
                <a:t>en posesión del gobierno</a:t>
              </a:r>
            </a:p>
          </p:txBody>
        </p:sp>
        <p:sp>
          <p:nvSpPr>
            <p:cNvPr id="19" name="21 Rectángulo"/>
            <p:cNvSpPr/>
            <p:nvPr/>
          </p:nvSpPr>
          <p:spPr>
            <a:xfrm>
              <a:off x="2860750" y="4305388"/>
              <a:ext cx="2304256" cy="9848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MX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Implica una </a:t>
              </a:r>
              <a:r>
                <a:rPr lang="es-MX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solicitud para obtenerla</a:t>
              </a:r>
            </a:p>
          </p:txBody>
        </p:sp>
        <p:sp>
          <p:nvSpPr>
            <p:cNvPr id="20" name="18 CuadroTexto"/>
            <p:cNvSpPr txBox="1"/>
            <p:nvPr/>
          </p:nvSpPr>
          <p:spPr>
            <a:xfrm>
              <a:off x="6915452" y="1342467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B68400"/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  <a:latin typeface="Montserrat" panose="00000500000000000000" pitchFamily="2" charset="0"/>
                </a:rPr>
                <a:t>Transparencia</a:t>
              </a:r>
            </a:p>
          </p:txBody>
        </p:sp>
        <p:sp>
          <p:nvSpPr>
            <p:cNvPr id="21" name="22 Rectángulo"/>
            <p:cNvSpPr/>
            <p:nvPr/>
          </p:nvSpPr>
          <p:spPr>
            <a:xfrm>
              <a:off x="7131477" y="4305388"/>
              <a:ext cx="2232248" cy="6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MX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Información de </a:t>
              </a:r>
              <a:r>
                <a:rPr lang="es-MX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Acceso Público</a:t>
              </a:r>
              <a:endPara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3 Flecha derecha"/>
            <p:cNvSpPr/>
            <p:nvPr/>
          </p:nvSpPr>
          <p:spPr>
            <a:xfrm rot="5400000">
              <a:off x="1387604" y="4714363"/>
              <a:ext cx="2185520" cy="38981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29 Flecha derecha"/>
            <p:cNvSpPr/>
            <p:nvPr/>
          </p:nvSpPr>
          <p:spPr>
            <a:xfrm rot="5400000">
              <a:off x="8747759" y="4673916"/>
              <a:ext cx="2143542" cy="42872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11 Rectángulo"/>
            <p:cNvSpPr/>
            <p:nvPr/>
          </p:nvSpPr>
          <p:spPr>
            <a:xfrm>
              <a:off x="6364126" y="2031403"/>
              <a:ext cx="3855247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b="1" dirty="0">
                  <a:latin typeface="Montserrat" panose="00000500000000000000" pitchFamily="2" charset="0"/>
                </a:rPr>
                <a:t>Colocar la información en la vitrina pública para que los interesados puedan revisarla, analizarla y, en su caso, usarla como mecanismo de sanción</a:t>
              </a:r>
              <a:r>
                <a:rPr lang="es-MX" sz="2000" dirty="0"/>
                <a:t>.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16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El recurso de revisión procederá en contra de:</a:t>
            </a:r>
          </a:p>
          <a:p>
            <a:pPr algn="just"/>
            <a:endParaRPr lang="es-ES_tradnl" sz="1600" b="1" dirty="0">
              <a:solidFill>
                <a:schemeClr val="tx1"/>
              </a:solidFill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marL="541655" indent="-27178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16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La clasificación de la información</a:t>
            </a:r>
          </a:p>
          <a:p>
            <a:pPr marL="541655" indent="-27178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16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La declaración de inexistencia de información</a:t>
            </a:r>
          </a:p>
          <a:p>
            <a:pPr marL="541655" indent="-27178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16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La declaración de incompetencia por el sujeto obligado</a:t>
            </a:r>
          </a:p>
          <a:p>
            <a:pPr marL="541655" indent="-27178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16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La entrega de información incompleta</a:t>
            </a:r>
          </a:p>
          <a:p>
            <a:endParaRPr lang="es-MX" sz="2400" b="1" dirty="0">
              <a:latin typeface="Montserrat" panose="00000500000000000000" pitchFamily="2" charset="0"/>
              <a:cs typeface="Montserrat" panose="00000500000000000000" pitchFamily="2" charset="0"/>
            </a:endParaRPr>
          </a:p>
        </p:txBody>
      </p:sp>
      <p:sp>
        <p:nvSpPr>
          <p:cNvPr id="7" name="Título 1"/>
          <p:cNvSpPr txBox="1"/>
          <p:nvPr/>
        </p:nvSpPr>
        <p:spPr>
          <a:xfrm>
            <a:off x="5638769" y="375355"/>
            <a:ext cx="4294823" cy="7382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_tradnl" sz="4000" b="1" dirty="0">
              <a:solidFill>
                <a:srgbClr val="B68400"/>
              </a:solidFill>
              <a:latin typeface="Montserrat" panose="00000500000000000000" pitchFamily="2" charset="0"/>
            </a:endParaRPr>
          </a:p>
          <a:p>
            <a:pPr algn="ctr"/>
            <a:r>
              <a:rPr lang="es-ES_tradnl" sz="4000" b="1" dirty="0">
                <a:solidFill>
                  <a:srgbClr val="9D2449"/>
                </a:solidFill>
                <a:latin typeface="Montserrat" panose="00000500000000000000" pitchFamily="2" charset="0"/>
              </a:rPr>
              <a:t>Recurso de Revisión</a:t>
            </a:r>
            <a:endParaRPr lang="es-MX" sz="4000" b="1" dirty="0">
              <a:solidFill>
                <a:srgbClr val="9D2449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01323" y="1175777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B38E5D"/>
                </a:solidFill>
                <a:latin typeface="Montserrat" panose="00000500000000000000" pitchFamily="2" charset="0"/>
              </a:rPr>
              <a:t>Causales Art. 169</a:t>
            </a:r>
            <a:endParaRPr lang="es-MX" dirty="0">
              <a:solidFill>
                <a:srgbClr val="B38E5D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786181" y="645925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Artículo 234</a:t>
            </a: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4948" y="1322042"/>
            <a:ext cx="10515600" cy="3770652"/>
          </a:xfrm>
        </p:spPr>
        <p:txBody>
          <a:bodyPr>
            <a:noAutofit/>
          </a:bodyPr>
          <a:lstStyle/>
          <a:p>
            <a:pPr marL="541655" indent="-27178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18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es-MX" sz="20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La entrega de información que no corresponda con lo solicitado</a:t>
            </a:r>
          </a:p>
          <a:p>
            <a:pPr marL="541655" indent="-27178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La falta de respuesta a una solicitud de acceso a la información dentro de los plazos establecidos en la ley</a:t>
            </a:r>
          </a:p>
          <a:p>
            <a:pPr marL="541655" indent="-27178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La notificación, entrega o puesta a disposición de información en una modalidad o formato distinto</a:t>
            </a:r>
          </a:p>
          <a:p>
            <a:pPr marL="541655" indent="-27178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La entrega o puesta a disposición de información en un formato incomprensible y/o no accesible para el solicitante</a:t>
            </a:r>
          </a:p>
          <a:p>
            <a:pPr marL="541655" indent="-27178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Los costos o tiempos de entrega de la información</a:t>
            </a:r>
          </a:p>
        </p:txBody>
      </p:sp>
      <p:sp>
        <p:nvSpPr>
          <p:cNvPr id="6" name="Título 1"/>
          <p:cNvSpPr txBox="1"/>
          <p:nvPr/>
        </p:nvSpPr>
        <p:spPr>
          <a:xfrm>
            <a:off x="5389380" y="381102"/>
            <a:ext cx="4294823" cy="7382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000" b="1" dirty="0">
                <a:solidFill>
                  <a:srgbClr val="9D2449"/>
                </a:solidFill>
                <a:latin typeface="Montserrat" panose="00000500000000000000" pitchFamily="2" charset="0"/>
              </a:rPr>
              <a:t>Recurso de Revisión</a:t>
            </a:r>
            <a:endParaRPr lang="es-MX" sz="4000" b="1" dirty="0">
              <a:solidFill>
                <a:srgbClr val="9D2449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48141" y="71948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>
                <a:latin typeface="Montserrat" panose="00000500000000000000" pitchFamily="2" charset="0"/>
              </a:rPr>
              <a:t>Causales</a:t>
            </a:r>
            <a:endParaRPr lang="es-MX" sz="2000" dirty="0">
              <a:latin typeface="Montserrat" panose="000005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786181" y="645925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Artículo 234</a:t>
            </a: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4948" y="1457781"/>
            <a:ext cx="10515600" cy="3770652"/>
          </a:xfrm>
        </p:spPr>
        <p:txBody>
          <a:bodyPr>
            <a:noAutofit/>
          </a:bodyPr>
          <a:lstStyle/>
          <a:p>
            <a:pPr marL="541655" indent="-27178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La falta de trámite a una solicitud</a:t>
            </a:r>
          </a:p>
          <a:p>
            <a:pPr marL="541655" indent="-27178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La negativa a permitir la consulta directa de la información</a:t>
            </a:r>
          </a:p>
          <a:p>
            <a:pPr marL="541655" indent="-27178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La falta, deficiencia o insuficiencia de la fundamentación y/o motivación en la respuesta</a:t>
            </a:r>
          </a:p>
          <a:p>
            <a:pPr marL="541655" indent="-27178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La orientación a un trámite específico.   </a:t>
            </a:r>
          </a:p>
        </p:txBody>
      </p:sp>
      <p:sp>
        <p:nvSpPr>
          <p:cNvPr id="7" name="Título 1"/>
          <p:cNvSpPr txBox="1"/>
          <p:nvPr/>
        </p:nvSpPr>
        <p:spPr>
          <a:xfrm>
            <a:off x="5206638" y="505821"/>
            <a:ext cx="4294823" cy="7382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000" b="1" dirty="0">
                <a:solidFill>
                  <a:srgbClr val="9D2449"/>
                </a:solidFill>
                <a:latin typeface="Montserrat" panose="00000500000000000000" pitchFamily="2" charset="0"/>
              </a:rPr>
              <a:t>Recurso de Revisión</a:t>
            </a:r>
            <a:endParaRPr lang="es-MX" sz="4000" b="1" dirty="0">
              <a:solidFill>
                <a:srgbClr val="9D2449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725511" y="874952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latin typeface="Montserrat" panose="00000500000000000000" pitchFamily="2" charset="0"/>
              </a:rPr>
              <a:t>Causales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786181" y="645925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Artículo 234</a:t>
            </a: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10 Rectángulo"/>
          <p:cNvSpPr/>
          <p:nvPr/>
        </p:nvSpPr>
        <p:spPr>
          <a:xfrm>
            <a:off x="8711610" y="5582236"/>
            <a:ext cx="1317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dirty="0">
                <a:latin typeface="Montserrat" panose="00000500000000000000" pitchFamily="2" charset="0"/>
              </a:rPr>
              <a:t>Art. _169 LTAIPQROO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291548"/>
            <a:ext cx="10515600" cy="442224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MEDIDAS DE APREMIO</a:t>
            </a:r>
            <a:r>
              <a:rPr lang="es-ES" sz="16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es-ES" sz="24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Y SANCIONES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38200" y="857700"/>
            <a:ext cx="10515600" cy="37706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600" b="1" dirty="0">
                <a:solidFill>
                  <a:srgbClr val="B38E5D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El Instituto podrá imponer al servidor público encargado de cumplir  con la </a:t>
            </a:r>
            <a:r>
              <a:rPr lang="es-ES" sz="1600" b="1" u="sng" dirty="0">
                <a:solidFill>
                  <a:srgbClr val="B38E5D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resolución,</a:t>
            </a:r>
            <a:r>
              <a:rPr lang="es-ES" sz="1600" b="1" dirty="0">
                <a:solidFill>
                  <a:srgbClr val="B38E5D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 o a los miembros de los sindicatos, partidos políticos o a la persona física o moral responsable.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A667B6-373C-4D1C-A223-7439B9CFEFC1}" type="slidenum">
              <a:rPr lang="es-MX" smtClean="0"/>
              <a:t>23</a:t>
            </a:fld>
            <a:endParaRPr lang="es-MX" dirty="0"/>
          </a:p>
        </p:txBody>
      </p:sp>
      <p:graphicFrame>
        <p:nvGraphicFramePr>
          <p:cNvPr id="2" name="1 Diagrama"/>
          <p:cNvGraphicFramePr/>
          <p:nvPr/>
        </p:nvGraphicFramePr>
        <p:xfrm>
          <a:off x="2477327" y="1448477"/>
          <a:ext cx="7855642" cy="3356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391" y="314840"/>
            <a:ext cx="10515600" cy="468728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CONCLUSIONES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2026</a:t>
            </a:fld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1626269" y="881862"/>
            <a:ext cx="8939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Montserrat" panose="00000500000000000000" pitchFamily="2" charset="0"/>
              </a:rPr>
              <a:t>La Ley General establece la homologación en la calidad de la información de todo el país, </a:t>
            </a:r>
            <a:r>
              <a:rPr lang="es-MX" sz="1600" b="1" u="sng" dirty="0">
                <a:latin typeface="Montserrat" panose="00000500000000000000" pitchFamily="2" charset="0"/>
              </a:rPr>
              <a:t>en un lenguaje sencillo y llano, a fin de brindar utilidad social a la información, al tiempo de dar la posibilidad de explotarla y reutilizarla.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26268" y="2137457"/>
            <a:ext cx="8843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Montserrat" panose="00000500000000000000" pitchFamily="2" charset="0"/>
              </a:rPr>
              <a:t>Generaron </a:t>
            </a:r>
            <a:r>
              <a:rPr lang="es-MX" sz="1600" b="1" dirty="0">
                <a:latin typeface="Montserrat" panose="00000500000000000000" pitchFamily="2" charset="0"/>
              </a:rPr>
              <a:t>lineamientos que regulen </a:t>
            </a:r>
            <a:r>
              <a:rPr lang="es-MX" sz="1600" dirty="0">
                <a:latin typeface="Montserrat" panose="00000500000000000000" pitchFamily="2" charset="0"/>
              </a:rPr>
              <a:t>la presentación de la información pública </a:t>
            </a:r>
            <a:r>
              <a:rPr lang="es-MX" sz="1600" b="1" u="sng" dirty="0">
                <a:latin typeface="Montserrat" panose="00000500000000000000" pitchFamily="2" charset="0"/>
              </a:rPr>
              <a:t>con un nivel de detalle muy conciso y en formatos preestablecidos</a:t>
            </a:r>
            <a:r>
              <a:rPr lang="es-MX" sz="1600" dirty="0">
                <a:latin typeface="Montserrat" panose="00000500000000000000" pitchFamily="2" charset="0"/>
              </a:rPr>
              <a:t>, </a:t>
            </a:r>
            <a:r>
              <a:rPr lang="es-MX" sz="1600" b="1" u="sng" dirty="0">
                <a:latin typeface="Montserrat" panose="00000500000000000000" pitchFamily="2" charset="0"/>
              </a:rPr>
              <a:t>a fin de que no exista duda de los datos o documentos que se deben poner a disposición del público</a:t>
            </a:r>
            <a:r>
              <a:rPr lang="es-MX" sz="1600" dirty="0">
                <a:latin typeface="Montserrat" panose="00000500000000000000" pitchFamily="2" charset="0"/>
              </a:rPr>
              <a:t>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622352" y="3312969"/>
            <a:ext cx="8734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Montserrat" panose="00000500000000000000" pitchFamily="2" charset="0"/>
              </a:rPr>
              <a:t>También permiten evaluar el grado de cumplimiento de la publicación de las obligaciones de transparencia: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" panose="00000500000000000000" pitchFamily="2" charset="0"/>
              </a:rPr>
              <a:t>detectando las áreas de oportunidad para subsanarlas, y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" panose="00000500000000000000" pitchFamily="2" charset="0"/>
              </a:rPr>
              <a:t>cuantificando los resultados </a:t>
            </a:r>
            <a:r>
              <a:rPr lang="es-MX" sz="1600" b="1" u="sng" dirty="0">
                <a:latin typeface="Montserrat" panose="00000500000000000000" pitchFamily="2" charset="0"/>
              </a:rPr>
              <a:t>en un índice que se traducirá en una calificación para el sujeto obligado</a:t>
            </a:r>
            <a:r>
              <a:rPr lang="es-MX" sz="1600" dirty="0">
                <a:latin typeface="Montserrat" panose="00000500000000000000" pitchFamily="2" charset="0"/>
              </a:rPr>
              <a:t>, lo que puede servir de </a:t>
            </a:r>
            <a:r>
              <a:rPr lang="es-MX" sz="1600" b="1" u="sng" dirty="0">
                <a:solidFill>
                  <a:srgbClr val="9B1B20"/>
                </a:solidFill>
                <a:latin typeface="Montserrat" panose="00000500000000000000" pitchFamily="2" charset="0"/>
              </a:rPr>
              <a:t>incentivo para mejorar su desempeño</a:t>
            </a:r>
            <a:r>
              <a:rPr lang="es-MX" sz="1600" dirty="0">
                <a:solidFill>
                  <a:srgbClr val="9B1B20"/>
                </a:solidFill>
                <a:latin typeface="Montserrat" panose="00000500000000000000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247190" y="1304866"/>
            <a:ext cx="8305799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Montserrat" panose="00000500000000000000" pitchFamily="2" charset="0"/>
                <a:cs typeface="Montserrat" panose="00000500000000000000" pitchFamily="2" charset="0"/>
              </a:rPr>
              <a:t>Comité de Transparencia de los</a:t>
            </a:r>
          </a:p>
          <a:p>
            <a:pPr algn="ctr"/>
            <a:r>
              <a:rPr lang="es-MX" sz="3600" dirty="0">
                <a:latin typeface="Montserrat" panose="00000500000000000000" pitchFamily="2" charset="0"/>
                <a:cs typeface="Montserrat" panose="00000500000000000000" pitchFamily="2" charset="0"/>
              </a:rPr>
              <a:t> Sujetos Obligados</a:t>
            </a:r>
          </a:p>
          <a:p>
            <a:pPr algn="ctr"/>
            <a:r>
              <a:rPr lang="es-MX" sz="3600" b="1" dirty="0">
                <a:latin typeface="Montserrat" panose="00000500000000000000" pitchFamily="2" charset="0"/>
                <a:cs typeface="Montserrat" panose="00000500000000000000" pitchFamily="2" charset="0"/>
              </a:rPr>
              <a:t>Poder Ejecutivo</a:t>
            </a:r>
          </a:p>
          <a:p>
            <a:pPr algn="ctr"/>
            <a:endParaRPr lang="es-MX" sz="3600" dirty="0">
              <a:latin typeface="Montserrat" panose="00000500000000000000" pitchFamily="2" charset="0"/>
              <a:cs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40754" y="1910592"/>
            <a:ext cx="4257263" cy="779464"/>
          </a:xfrm>
        </p:spPr>
        <p:txBody>
          <a:bodyPr>
            <a:noAutofit/>
          </a:bodyPr>
          <a:lstStyle/>
          <a:p>
            <a:pPr lvl="0" algn="l"/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>
                <a:latin typeface="Montserrat" panose="00000500000000000000" pitchFamily="2" charset="0"/>
                <a:cs typeface="Montserrat" panose="00000500000000000000" pitchFamily="2" charset="0"/>
              </a:rPr>
              <a:t>OBLIGACIONES DE TRANSPARENCIA</a:t>
            </a:r>
            <a:br>
              <a:rPr lang="es-ES" sz="1800" dirty="0">
                <a:latin typeface="Montserrat" panose="00000500000000000000" pitchFamily="2" charset="0"/>
                <a:cs typeface="Montserrat" panose="00000500000000000000" pitchFamily="2" charset="0"/>
              </a:rPr>
            </a:br>
            <a:r>
              <a:rPr lang="es-ES" sz="1800" dirty="0">
                <a:latin typeface="Montserrat" panose="00000500000000000000" pitchFamily="2" charset="0"/>
                <a:cs typeface="Montserrat" panose="00000500000000000000" pitchFamily="2" charset="0"/>
              </a:rPr>
              <a:t>I. Instalar una Unidad de Transparencia </a:t>
            </a:r>
            <a:r>
              <a:rPr lang="es-ES" sz="18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/>
            </a:r>
            <a:br>
              <a:rPr lang="es-ES" sz="18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</a:br>
            <a:r>
              <a:rPr lang="es-ES" sz="1400" dirty="0">
                <a:solidFill>
                  <a:srgbClr val="B38E5D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Artículo 64, 65, 66, 67 y Quinto Transitorio de la LTAIPQROO</a:t>
            </a:r>
            <a:endParaRPr lang="es-ES" b="1" dirty="0">
              <a:solidFill>
                <a:srgbClr val="B38E5D"/>
              </a:solidFill>
              <a:latin typeface="Montserrat" panose="00000500000000000000" pitchFamily="2" charset="0"/>
              <a:cs typeface="Montserrat" panose="00000500000000000000" pitchFamily="2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</p:nvPr>
        </p:nvGraphicFramePr>
        <p:xfrm>
          <a:off x="49857" y="17247"/>
          <a:ext cx="7503882" cy="4130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934737" y="5746749"/>
            <a:ext cx="2743200" cy="365125"/>
          </a:xfrm>
        </p:spPr>
        <p:txBody>
          <a:bodyPr>
            <a:normAutofit/>
          </a:bodyPr>
          <a:lstStyle/>
          <a:p>
            <a:fld id="{62A667B6-373C-4D1C-A223-7439B9CFEFC1}" type="slidenum">
              <a:rPr lang="es-MX" smtClean="0"/>
              <a:t>26</a:t>
            </a:fld>
            <a:endParaRPr lang="es-MX" dirty="0"/>
          </a:p>
        </p:txBody>
      </p:sp>
      <p:sp>
        <p:nvSpPr>
          <p:cNvPr id="9" name="Pentágono 8"/>
          <p:cNvSpPr/>
          <p:nvPr/>
        </p:nvSpPr>
        <p:spPr>
          <a:xfrm>
            <a:off x="279521" y="4147930"/>
            <a:ext cx="3408960" cy="1080120"/>
          </a:xfrm>
          <a:prstGeom prst="homePlate">
            <a:avLst/>
          </a:prstGeom>
          <a:solidFill>
            <a:srgbClr val="9B1B2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latin typeface="Montserrat" panose="00000500000000000000" pitchFamily="2" charset="0"/>
                <a:cs typeface="Arial" panose="020B0604020202020204" pitchFamily="34" charset="0"/>
              </a:rPr>
              <a:t>Los Titulares de las U.T. deberán Certificarse en el estándar de competencias de facilitación de la información en poder del sujeto obligado. (CONOCER)</a:t>
            </a:r>
          </a:p>
        </p:txBody>
      </p:sp>
      <p:sp>
        <p:nvSpPr>
          <p:cNvPr id="10" name="Llamada de flecha hacia arriba 9"/>
          <p:cNvSpPr/>
          <p:nvPr/>
        </p:nvSpPr>
        <p:spPr>
          <a:xfrm>
            <a:off x="4453319" y="4147930"/>
            <a:ext cx="2335582" cy="653483"/>
          </a:xfrm>
          <a:prstGeom prst="upArrow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60 días naturales</a:t>
            </a:r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4634"/>
            <a:ext cx="10515600" cy="880579"/>
          </a:xfrm>
        </p:spPr>
        <p:txBody>
          <a:bodyPr>
            <a:noAutofit/>
          </a:bodyPr>
          <a:lstStyle/>
          <a:p>
            <a:pPr lvl="0"/>
            <a:r>
              <a:rPr lang="es-ES" sz="1800" dirty="0">
                <a:cs typeface="Arial" panose="020B0604020202020204" pitchFamily="34" charset="0"/>
              </a:rPr>
              <a:t>OBLIGACIONES DE TRANSPARENCIA</a:t>
            </a:r>
            <a:br>
              <a:rPr lang="es-ES" sz="1800" dirty="0">
                <a:cs typeface="Arial" panose="020B0604020202020204" pitchFamily="34" charset="0"/>
              </a:rPr>
            </a:br>
            <a:r>
              <a:rPr lang="es-ES" sz="1800" dirty="0">
                <a:cs typeface="Arial" panose="020B0604020202020204" pitchFamily="34" charset="0"/>
              </a:rPr>
              <a:t>II. Instalar del Comité de Transparencia</a:t>
            </a:r>
            <a:r>
              <a:rPr lang="es-ES" sz="1600" dirty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es-ES" sz="1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1400" dirty="0">
                <a:solidFill>
                  <a:srgbClr val="B38E5D"/>
                </a:solidFill>
                <a:cs typeface="Arial" panose="020B0604020202020204" pitchFamily="34" charset="0"/>
              </a:rPr>
              <a:t>Artículo 60, 61, 62, 63 y Quinto Transitorio de la LTAIPQROO</a:t>
            </a:r>
            <a:endParaRPr lang="es-ES" sz="2800" dirty="0">
              <a:solidFill>
                <a:srgbClr val="B38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</p:nvPr>
        </p:nvGraphicFramePr>
        <p:xfrm>
          <a:off x="838200" y="970836"/>
          <a:ext cx="10515600" cy="333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A667B6-373C-4D1C-A223-7439B9CFEFC1}" type="slidenum">
              <a:rPr lang="es-MX" smtClean="0"/>
              <a:t>27</a:t>
            </a:fld>
            <a:endParaRPr lang="es-MX" dirty="0"/>
          </a:p>
        </p:txBody>
      </p:sp>
      <p:sp>
        <p:nvSpPr>
          <p:cNvPr id="5" name="Llamada de flecha hacia arriba 4"/>
          <p:cNvSpPr/>
          <p:nvPr/>
        </p:nvSpPr>
        <p:spPr>
          <a:xfrm>
            <a:off x="4230964" y="4306957"/>
            <a:ext cx="3945627" cy="503582"/>
          </a:xfrm>
          <a:prstGeom prst="upArrow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días naturales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201545"/>
            <a:ext cx="10515600" cy="534989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9B1B2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Información confidencial</a:t>
            </a:r>
          </a:p>
        </p:txBody>
      </p:sp>
      <p:sp>
        <p:nvSpPr>
          <p:cNvPr id="6" name="CuadroTexto 1"/>
          <p:cNvSpPr txBox="1">
            <a:spLocks noGrp="1"/>
          </p:cNvSpPr>
          <p:nvPr>
            <p:ph idx="1"/>
          </p:nvPr>
        </p:nvSpPr>
        <p:spPr>
          <a:xfrm>
            <a:off x="612775" y="831850"/>
            <a:ext cx="10515600" cy="5307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sz="2000" dirty="0">
                <a:latin typeface="Montserrat" panose="00000500000000000000" pitchFamily="2" charset="0"/>
                <a:cs typeface="Montserrat" panose="00000500000000000000" pitchFamily="2" charset="0"/>
              </a:rPr>
              <a:t>La solicitud de notoria incompetencia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sz="1200" b="1" dirty="0">
                <a:solidFill>
                  <a:srgbClr val="9B1B2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Información confidencial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sz="2000" dirty="0">
                <a:latin typeface="Montserrat" panose="00000500000000000000" pitchFamily="2" charset="0"/>
                <a:cs typeface="Montserrat" panose="00000500000000000000" pitchFamily="2" charset="0"/>
              </a:rPr>
              <a:t>Solicitud improcedente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sz="1200" b="1" dirty="0">
                <a:solidFill>
                  <a:srgbClr val="9B1B2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Información Inexistente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sz="2000" dirty="0">
                <a:latin typeface="Montserrat" panose="00000500000000000000" pitchFamily="2" charset="0"/>
                <a:cs typeface="Montserrat" panose="00000500000000000000" pitchFamily="2" charset="0"/>
              </a:rPr>
              <a:t>Información pública gubernamental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sz="2000" dirty="0">
                <a:latin typeface="Montserrat" panose="00000500000000000000" pitchFamily="2" charset="0"/>
                <a:cs typeface="Montserrat" panose="00000500000000000000" pitchFamily="2" charset="0"/>
              </a:rPr>
              <a:t>Entrega de información vía Infomex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sz="1200" b="1" dirty="0">
                <a:solidFill>
                  <a:srgbClr val="9B1B2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Información reservada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sz="2000" dirty="0">
                <a:latin typeface="Montserrat" panose="00000500000000000000" pitchFamily="2" charset="0"/>
                <a:cs typeface="Montserrat" panose="00000500000000000000" pitchFamily="2" charset="0"/>
              </a:rPr>
              <a:t>Aclaración a la solicitud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sz="1200" b="1" dirty="0">
                <a:solidFill>
                  <a:srgbClr val="9B1B2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Prorroga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sz="2000" dirty="0">
                <a:latin typeface="Montserrat" panose="00000500000000000000" pitchFamily="2" charset="0"/>
                <a:cs typeface="Montserrat" panose="00000500000000000000" pitchFamily="2" charset="0"/>
              </a:rPr>
              <a:t>Información disponible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sz="2000" dirty="0">
                <a:latin typeface="Montserrat" panose="00000500000000000000" pitchFamily="2" charset="0"/>
                <a:cs typeface="Montserrat" panose="00000500000000000000" pitchFamily="2" charset="0"/>
              </a:rPr>
              <a:t>Información parcialmente disponible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endParaRPr lang="es-MX" sz="2000" dirty="0">
              <a:latin typeface="Montserrat" panose="00000500000000000000" pitchFamily="2" charset="0"/>
              <a:cs typeface="Montserrat" panose="00000500000000000000" pitchFamily="2" charset="0"/>
            </a:endParaRPr>
          </a:p>
        </p:txBody>
      </p:sp>
      <p:sp>
        <p:nvSpPr>
          <p:cNvPr id="7" name="Flecha derecha 2"/>
          <p:cNvSpPr/>
          <p:nvPr/>
        </p:nvSpPr>
        <p:spPr>
          <a:xfrm>
            <a:off x="5255895" y="1311910"/>
            <a:ext cx="824230" cy="862965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3"/>
          <p:cNvSpPr txBox="1"/>
          <p:nvPr/>
        </p:nvSpPr>
        <p:spPr>
          <a:xfrm>
            <a:off x="7254875" y="1343660"/>
            <a:ext cx="3106420" cy="831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s-MX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8400"/>
                </a:solidFill>
                <a:latin typeface="Montserrat" panose="00000500000000000000" pitchFamily="2" charset="0"/>
              </a:rPr>
              <a:t>Comité de Transparencia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472430" y="3069345"/>
            <a:ext cx="4897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Artículo 61. El Comité de Transparencia adoptará sus resoluciones por mayoría. </a:t>
            </a:r>
          </a:p>
          <a:p>
            <a:r>
              <a:rPr lang="es-MX" sz="1600" b="1" dirty="0"/>
              <a:t>En caso </a:t>
            </a:r>
            <a:r>
              <a:rPr lang="es-MX" sz="1600" dirty="0"/>
              <a:t>de empate, el Presidente tendrá voto de calidad.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2026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t>29</a:t>
            </a:fld>
            <a:endParaRPr lang="es-MX"/>
          </a:p>
        </p:txBody>
      </p:sp>
      <p:pic>
        <p:nvPicPr>
          <p:cNvPr id="6" name="1 Imagen" descr="comite transp clasifica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622681" y="97901"/>
            <a:ext cx="9098327" cy="48716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t>3</a:t>
            </a:fld>
            <a:endParaRPr lang="es-MX"/>
          </a:p>
        </p:txBody>
      </p:sp>
      <p:sp>
        <p:nvSpPr>
          <p:cNvPr id="6" name="3 Título"/>
          <p:cNvSpPr txBox="1"/>
          <p:nvPr/>
        </p:nvSpPr>
        <p:spPr>
          <a:xfrm>
            <a:off x="4532243" y="110518"/>
            <a:ext cx="7148250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3200" spc="-100">
                <a:solidFill>
                  <a:srgbClr val="5F1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9D2449"/>
                </a:solidFill>
                <a:effectLst/>
                <a:latin typeface="Montserrat" panose="00000500000000000000" pitchFamily="2" charset="0"/>
              </a:rPr>
              <a:t>Principios en Materia de Transparencia y Acceso a la Información </a:t>
            </a:r>
          </a:p>
        </p:txBody>
      </p:sp>
      <p:sp>
        <p:nvSpPr>
          <p:cNvPr id="7" name="11 Rectángulo"/>
          <p:cNvSpPr/>
          <p:nvPr/>
        </p:nvSpPr>
        <p:spPr>
          <a:xfrm>
            <a:off x="729818" y="512816"/>
            <a:ext cx="2700300" cy="584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2400" b="1" spc="-100" dirty="0">
                <a:solidFill>
                  <a:srgbClr val="B68400"/>
                </a:solidFill>
                <a:latin typeface="Montserrat" panose="00000500000000000000" pitchFamily="2" charset="0"/>
                <a:ea typeface="+mj-ea"/>
                <a:cs typeface="+mj-cs"/>
              </a:rPr>
              <a:t>De la accesibilidad:</a:t>
            </a:r>
          </a:p>
        </p:txBody>
      </p:sp>
      <p:sp>
        <p:nvSpPr>
          <p:cNvPr id="8" name="1 Rectángulo"/>
          <p:cNvSpPr/>
          <p:nvPr/>
        </p:nvSpPr>
        <p:spPr>
          <a:xfrm>
            <a:off x="395116" y="1317410"/>
            <a:ext cx="74634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anose="00000500000000000000" pitchFamily="2" charset="0"/>
              </a:rPr>
              <a:t>Toda persona tiene derecho de acceso a la información</a:t>
            </a:r>
            <a:r>
              <a:rPr lang="es-MX" sz="1600" dirty="0">
                <a:latin typeface="Montserrat" panose="00000500000000000000" pitchFamily="2" charset="0"/>
              </a:rPr>
              <a:t>, sin discriminación, por motivo alguno. </a:t>
            </a:r>
          </a:p>
          <a:p>
            <a:pPr lvl="0" algn="just"/>
            <a:endParaRPr lang="es-MX" sz="16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anose="00000500000000000000" pitchFamily="2" charset="0"/>
              </a:rPr>
              <a:t>Está prohibida toda discriminación que menoscabe o anule la transparencia o acceso a la información pública</a:t>
            </a:r>
            <a:r>
              <a:rPr lang="es-MX" sz="1600" dirty="0">
                <a:latin typeface="Montserrat" panose="00000500000000000000" pitchFamily="2" charset="0"/>
              </a:rPr>
              <a:t> en posesión de los sujetos obligados.</a:t>
            </a:r>
          </a:p>
          <a:p>
            <a:pPr lvl="0" algn="just"/>
            <a:endParaRPr lang="es-MX" sz="16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anose="00000500000000000000" pitchFamily="2" charset="0"/>
              </a:rPr>
              <a:t>El ejercicio del derecho de acceso a la información no estará condicionado a que el solicitante acredite interés alguno </a:t>
            </a:r>
            <a:r>
              <a:rPr lang="es-MX" sz="1600" dirty="0">
                <a:latin typeface="Montserrat" panose="00000500000000000000" pitchFamily="2" charset="0"/>
              </a:rPr>
              <a:t>o justifique su utilización, ni podrá condicionarse el mismo por motivos de discapacidad.</a:t>
            </a:r>
          </a:p>
        </p:txBody>
      </p:sp>
      <p:sp>
        <p:nvSpPr>
          <p:cNvPr id="9" name="6 CuadroTexto"/>
          <p:cNvSpPr txBox="1"/>
          <p:nvPr/>
        </p:nvSpPr>
        <p:spPr>
          <a:xfrm>
            <a:off x="1031902" y="4373701"/>
            <a:ext cx="644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Montserrat" panose="00000500000000000000" pitchFamily="2" charset="0"/>
              </a:rPr>
              <a:t>En el procedimiento de acceso, entrega y publicación de la información se propiciarán las condiciones necesarias para que ésta sea accesible a toda persona.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2026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t>30</a:t>
            </a:fld>
            <a:endParaRPr lang="es-MX"/>
          </a:p>
        </p:txBody>
      </p:sp>
      <p:sp>
        <p:nvSpPr>
          <p:cNvPr id="6" name="2 CuadroTexto"/>
          <p:cNvSpPr txBox="1"/>
          <p:nvPr/>
        </p:nvSpPr>
        <p:spPr>
          <a:xfrm>
            <a:off x="1927483" y="377551"/>
            <a:ext cx="829491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Montserrat" panose="00000500000000000000" pitchFamily="2" charset="0"/>
              </a:rPr>
              <a:t>Artículo 60. En cada sujeto obligado se integrará un Comité de Transparencia colegiado e </a:t>
            </a:r>
            <a:r>
              <a:rPr lang="es-MX" sz="1600" dirty="0">
                <a:latin typeface="Montserrat" panose="00000500000000000000" pitchFamily="2" charset="0"/>
              </a:rPr>
              <a:t>integrado por un número impar.</a:t>
            </a:r>
          </a:p>
          <a:p>
            <a:pPr algn="just"/>
            <a:endParaRPr lang="es-MX" sz="1600" dirty="0">
              <a:latin typeface="Montserrat" panose="00000500000000000000" pitchFamily="2" charset="0"/>
            </a:endParaRPr>
          </a:p>
          <a:p>
            <a:pPr algn="just"/>
            <a:r>
              <a:rPr lang="es-MX" sz="1600" b="1" dirty="0">
                <a:latin typeface="Montserrat" panose="00000500000000000000" pitchFamily="2" charset="0"/>
              </a:rPr>
              <a:t>Artículo 61. El Comité de Transparencia adoptará sus resoluciones por mayoría de votos. En caso </a:t>
            </a:r>
            <a:r>
              <a:rPr lang="es-MX" sz="1600" dirty="0">
                <a:latin typeface="Montserrat" panose="00000500000000000000" pitchFamily="2" charset="0"/>
              </a:rPr>
              <a:t>de empate, el Presidente tendrá voto de calidad. </a:t>
            </a:r>
          </a:p>
          <a:p>
            <a:pPr algn="just"/>
            <a:endParaRPr lang="es-MX" sz="1600" dirty="0">
              <a:latin typeface="Montserrat" panose="00000500000000000000" pitchFamily="2" charset="0"/>
            </a:endParaRPr>
          </a:p>
          <a:p>
            <a:pPr algn="just"/>
            <a:r>
              <a:rPr lang="es-MX" sz="1600" b="1" dirty="0">
                <a:latin typeface="Montserrat" panose="00000500000000000000" pitchFamily="2" charset="0"/>
              </a:rPr>
              <a:t>A sus sesiones podrán asistir como invitados aquellos que sus integrantes consideren necesarios, quienes tendrán voz pero no voto.</a:t>
            </a:r>
          </a:p>
          <a:p>
            <a:pPr algn="just"/>
            <a:endParaRPr lang="es-MX" sz="1600" b="1" dirty="0">
              <a:latin typeface="Montserrat" panose="00000500000000000000" pitchFamily="2" charset="0"/>
            </a:endParaRPr>
          </a:p>
          <a:p>
            <a:pPr algn="just"/>
            <a:r>
              <a:rPr lang="es-MX" sz="1600" b="1" dirty="0">
                <a:latin typeface="Montserrat" panose="00000500000000000000" pitchFamily="2" charset="0"/>
              </a:rPr>
              <a:t>Los integrantes del Comité de Transparencia no podrán depender jerárquicamente entre sí, tampoco podrán reunirse dos o más de estos integrantes en una sola persona. </a:t>
            </a:r>
            <a:r>
              <a:rPr lang="es-MX" sz="1600" u="sng" dirty="0">
                <a:latin typeface="Montserrat" panose="00000500000000000000" pitchFamily="2" charset="0"/>
              </a:rPr>
              <a:t>Cuando se presente el caso, el titular del sujeto obligado tendrá que nombrar a la persona que supla al subordinado</a:t>
            </a:r>
            <a:r>
              <a:rPr lang="es-MX" sz="1600" dirty="0">
                <a:latin typeface="Montserrat" panose="00000500000000000000" pitchFamily="2" charset="0"/>
              </a:rPr>
              <a:t>.</a:t>
            </a:r>
          </a:p>
          <a:p>
            <a:pPr algn="just"/>
            <a:endParaRPr lang="es-MX" sz="1600" dirty="0">
              <a:latin typeface="Montserrat" panose="00000500000000000000" pitchFamily="2" charset="0"/>
            </a:endParaRPr>
          </a:p>
          <a:p>
            <a:pPr algn="just"/>
            <a:r>
              <a:rPr lang="es-MX" sz="1600" b="1" dirty="0">
                <a:solidFill>
                  <a:srgbClr val="FF0000"/>
                </a:solidFill>
                <a:latin typeface="Montserrat" panose="00000500000000000000" pitchFamily="2" charset="0"/>
              </a:rPr>
              <a:t>Los integrantes del Comité de Transparencia tendrán acceso a la información para determinar su clasificación</a:t>
            </a:r>
            <a:r>
              <a:rPr lang="es-MX" sz="1600" dirty="0">
                <a:latin typeface="Montserrat" panose="00000500000000000000" pitchFamily="2" charset="0"/>
              </a:rPr>
              <a:t>, conforme a la normatividad previamente establecida por los sujetos obligados para el resguardo o salvaguarda de la información.</a:t>
            </a:r>
          </a:p>
          <a:p>
            <a:pPr algn="just"/>
            <a:endParaRPr lang="es-MX" sz="1600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6095"/>
            <a:ext cx="12191999" cy="5728114"/>
          </a:xfrm>
        </p:spPr>
        <p:txBody>
          <a:bodyPr>
            <a:noAutofit/>
          </a:bodyPr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Artículo 62. Los Comités de Transparencia tendrán las siguientes funciones:</a:t>
            </a:r>
            <a:endParaRPr lang="es-MX" dirty="0">
              <a:solidFill>
                <a:schemeClr val="tx1"/>
              </a:solidFill>
            </a:endParaRPr>
          </a:p>
          <a:p>
            <a:pPr algn="just"/>
            <a:r>
              <a:rPr lang="es-MX" sz="1050" b="1" dirty="0"/>
              <a:t>I. Instituir, coordinar y supervisar, en términos de las disposiciones aplicables, las acciones y</a:t>
            </a:r>
            <a:r>
              <a:rPr lang="es-MX" sz="1050" dirty="0"/>
              <a:t> los procedimientos para asegurar la mayor eficacia en la gestión de las solicitudes en materia de acceso a la información;</a:t>
            </a:r>
          </a:p>
          <a:p>
            <a:pPr algn="just"/>
            <a:r>
              <a:rPr lang="es-MX" sz="1050" b="1" dirty="0"/>
              <a:t>II. Confirmar, modificar o revocar las determinaciones que en materia de ampliación del plazo</a:t>
            </a:r>
            <a:r>
              <a:rPr lang="es-MX" sz="1050" dirty="0"/>
              <a:t> de respuesta, clasificación de la información y declaración de inexistencia o de incompetencia realicen los titulares de las Áreas de los sujetos obligados;</a:t>
            </a:r>
          </a:p>
          <a:p>
            <a:pPr algn="just"/>
            <a:r>
              <a:rPr lang="es-MX" sz="1050" b="1" dirty="0"/>
              <a:t>III. Ordenar, en su caso, a las Áreas competentes que generen la información que derivado de</a:t>
            </a:r>
            <a:r>
              <a:rPr lang="es-MX" sz="1050" dirty="0"/>
              <a:t> </a:t>
            </a:r>
            <a:r>
              <a:rPr lang="es-MX" sz="1050" b="1" dirty="0">
                <a:solidFill>
                  <a:srgbClr val="C00000"/>
                </a:solidFill>
              </a:rPr>
              <a:t>sus facultades, competencias y funciones deban tener en posesión o que previa acreditación de la imposibilidad de su generación</a:t>
            </a:r>
            <a:r>
              <a:rPr lang="es-MX" sz="1050" dirty="0"/>
              <a:t>, exponga, de forma fundada y motivada, la causa que no ejercieron dichas facultades, competencias o funciones;</a:t>
            </a:r>
          </a:p>
          <a:p>
            <a:pPr algn="just"/>
            <a:r>
              <a:rPr lang="es-MX" sz="1050" b="1" dirty="0"/>
              <a:t>IV. Establecer políticas para facilitar la obtención de información y el ejercicio del derecho de</a:t>
            </a:r>
            <a:r>
              <a:rPr lang="es-MX" sz="1050" dirty="0"/>
              <a:t> acceso a la información;</a:t>
            </a:r>
          </a:p>
          <a:p>
            <a:pPr algn="just"/>
            <a:r>
              <a:rPr lang="es-MX" sz="1050" b="1" dirty="0"/>
              <a:t>V. Promover la capacitación y actualización de los Servidores Públicos o integrantes adscritos a</a:t>
            </a:r>
            <a:r>
              <a:rPr lang="es-MX" sz="1050" dirty="0"/>
              <a:t> las Unidades de Transparencia;</a:t>
            </a:r>
          </a:p>
          <a:p>
            <a:pPr algn="just"/>
            <a:r>
              <a:rPr lang="es-MX" sz="1050" b="1" dirty="0"/>
              <a:t>VI. Establecer programas de capacitación en materia de transparencia, acceso a la información,</a:t>
            </a:r>
            <a:r>
              <a:rPr lang="es-MX" sz="1050" dirty="0"/>
              <a:t> accesibilidad y protección de datos personales, para todos los Servidores Públicos o integrantes del sujeto obligado;</a:t>
            </a:r>
          </a:p>
          <a:p>
            <a:pPr algn="just"/>
            <a:r>
              <a:rPr lang="es-MX" sz="1050" b="1" dirty="0"/>
              <a:t>VII. Recabar y enviar al Instituto, de conformidad con los lineamientos que éste expida, los datos</a:t>
            </a:r>
            <a:r>
              <a:rPr lang="es-MX" sz="1050" dirty="0"/>
              <a:t> necesarios para la elaboración del informe anual;</a:t>
            </a:r>
          </a:p>
          <a:p>
            <a:pPr algn="just"/>
            <a:r>
              <a:rPr lang="es-MX" sz="1050" b="1" dirty="0"/>
              <a:t>VIII. Solicitar y autorizar la ampliación del plazo de reserva de la información a que se refiere el</a:t>
            </a:r>
            <a:r>
              <a:rPr lang="es-MX" sz="1050" dirty="0"/>
              <a:t> artículo 124 de la presente Ley;</a:t>
            </a:r>
          </a:p>
          <a:p>
            <a:pPr algn="just"/>
            <a:r>
              <a:rPr lang="es-MX" sz="1050" b="1" dirty="0"/>
              <a:t>IX. Supervisar la aplicación y cumplimiento de los lineamientos, </a:t>
            </a:r>
            <a:r>
              <a:rPr lang="es-MX" sz="1050" dirty="0"/>
              <a:t>expedidos por el Sistema Nacional y por el Instituto;</a:t>
            </a:r>
          </a:p>
          <a:p>
            <a:pPr algn="just"/>
            <a:r>
              <a:rPr lang="es-MX" sz="1050" b="1" dirty="0"/>
              <a:t>X. Acceder a la información del sujeto obligado para resolver sobre la clasificación realizada por</a:t>
            </a:r>
            <a:r>
              <a:rPr lang="es-MX" sz="1050" dirty="0"/>
              <a:t> los titulares de áreas;</a:t>
            </a:r>
          </a:p>
          <a:p>
            <a:pPr algn="just"/>
            <a:r>
              <a:rPr lang="es-MX" sz="1050" b="1" dirty="0"/>
              <a:t>XI. Realizar las acciones necesarias para garantizar el ejercicio del derecho de acceso a la</a:t>
            </a:r>
            <a:r>
              <a:rPr lang="es-MX" sz="1050" dirty="0"/>
              <a:t> información;</a:t>
            </a:r>
          </a:p>
          <a:p>
            <a:pPr algn="just"/>
            <a:r>
              <a:rPr lang="es-MX" sz="1050" b="1" dirty="0"/>
              <a:t>XII. Fomentar la cultura de transparencia;</a:t>
            </a:r>
            <a:endParaRPr lang="es-MX" sz="1050" dirty="0"/>
          </a:p>
          <a:p>
            <a:pPr algn="just"/>
            <a:r>
              <a:rPr lang="es-MX" sz="1050" b="1" dirty="0"/>
              <a:t>XIII. Suscribir las declaraciones de inexistencia de la información;</a:t>
            </a:r>
            <a:endParaRPr lang="es-MX" sz="1050" dirty="0"/>
          </a:p>
          <a:p>
            <a:pPr algn="just"/>
            <a:r>
              <a:rPr lang="es-MX" sz="1050" b="1" dirty="0"/>
              <a:t>XIV. Proponer los procedimientos para asegurar </a:t>
            </a:r>
          </a:p>
          <a:p>
            <a:pPr algn="just"/>
            <a:r>
              <a:rPr lang="es-MX" sz="1050" b="1" dirty="0"/>
              <a:t>la mayor eficiencia en la gestión de las</a:t>
            </a:r>
            <a:r>
              <a:rPr lang="es-MX" sz="1050" dirty="0"/>
              <a:t> </a:t>
            </a:r>
            <a:r>
              <a:rPr lang="es-MX" sz="1050" b="1" dirty="0"/>
              <a:t>solicitudes de acceso a la información;</a:t>
            </a:r>
          </a:p>
          <a:p>
            <a:pPr algn="just"/>
            <a:r>
              <a:rPr lang="es-MX" sz="1050" b="1" dirty="0"/>
              <a:t>XV. Proponer al Titular del sujeto obligado, la publicación de información </a:t>
            </a:r>
          </a:p>
          <a:p>
            <a:pPr algn="just"/>
            <a:r>
              <a:rPr lang="es-MX" sz="1050" b="1" dirty="0"/>
              <a:t>adicional a la señalada</a:t>
            </a:r>
            <a:endParaRPr lang="es-MX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6598"/>
            <a:ext cx="10515600" cy="561493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solidFill>
                  <a:srgbClr val="9B1B2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TABLA DE APLICABILIDAD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t>32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5644" t="17220" r="17040" b="6707"/>
          <a:stretch>
            <a:fillRect/>
          </a:stretch>
        </p:blipFill>
        <p:spPr>
          <a:xfrm>
            <a:off x="135396" y="569101"/>
            <a:ext cx="8664047" cy="422818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99628" y="4896624"/>
            <a:ext cx="491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>
              <a:latin typeface="Montserrat" panose="00000500000000000000" pitchFamily="2" charset="0"/>
            </a:endParaRPr>
          </a:p>
          <a:p>
            <a:r>
              <a:rPr lang="es-MX" sz="1200" b="1" dirty="0">
                <a:solidFill>
                  <a:srgbClr val="B68400"/>
                </a:solidFill>
                <a:latin typeface="Montserrat" panose="00000500000000000000" pitchFamily="2" charset="0"/>
              </a:rPr>
              <a:t>LIGA DE ACCESO</a:t>
            </a:r>
            <a:r>
              <a:rPr lang="es-MX" sz="1200" dirty="0">
                <a:latin typeface="Montserrat" panose="00000500000000000000" pitchFamily="2" charset="0"/>
              </a:rPr>
              <a:t>: </a:t>
            </a:r>
            <a:r>
              <a:rPr lang="es-MX" sz="1200" b="1" dirty="0">
                <a:latin typeface="Montserrat" panose="00000500000000000000" pitchFamily="2" charset="0"/>
              </a:rPr>
              <a:t>https://drive.google.com/file/d/1UJ-OWFXLu7Y0sgACA5oFcJkax8-Boiy_/view?usp=share_link</a:t>
            </a:r>
            <a:endParaRPr lang="es-MX" sz="16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57402" y="2332940"/>
            <a:ext cx="81345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3200" b="1" dirty="0">
              <a:solidFill>
                <a:srgbClr val="03BDAB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3200" b="1" dirty="0">
                <a:solidFill>
                  <a:srgbClr val="03BDAB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MX" sz="16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MTRO</a:t>
            </a:r>
            <a:r>
              <a:rPr lang="es-MX" sz="1600" b="1" dirty="0">
                <a:latin typeface="Montserrat" panose="00000500000000000000" pitchFamily="2" charset="0"/>
                <a:cs typeface="Arial" panose="020B0604020202020204" pitchFamily="34" charset="0"/>
              </a:rPr>
              <a:t>. FÉLIX DÍAZ VILLALOBOS</a:t>
            </a:r>
          </a:p>
          <a:p>
            <a:pPr algn="ctr"/>
            <a:r>
              <a:rPr lang="es-MX" sz="1600" b="1" dirty="0">
                <a:latin typeface="Montserrat" panose="00000500000000000000" pitchFamily="2" charset="0"/>
                <a:cs typeface="Arial" panose="020B0604020202020204" pitchFamily="34" charset="0"/>
              </a:rPr>
              <a:t>Correo: </a:t>
            </a:r>
            <a:r>
              <a:rPr lang="es-MX" sz="16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transparencia.sabgob@gmail.com</a:t>
            </a:r>
            <a:endParaRPr lang="es-MX" sz="1600" b="1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ctr"/>
            <a:endParaRPr lang="es-MX" sz="1600" b="1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>
                <a:latin typeface="Montserrat" panose="00000500000000000000" pitchFamily="2" charset="0"/>
                <a:cs typeface="Arial" panose="020B0604020202020204" pitchFamily="34" charset="0"/>
              </a:rPr>
              <a:t>COORDINACIÓN </a:t>
            </a:r>
            <a:r>
              <a:rPr lang="es-MX" sz="16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GENERAL JURÍDICA Y </a:t>
            </a:r>
            <a:r>
              <a:rPr lang="es-MX" sz="1600" b="1" dirty="0">
                <a:latin typeface="Montserrat" panose="00000500000000000000" pitchFamily="2" charset="0"/>
                <a:cs typeface="Arial" panose="020B0604020202020204" pitchFamily="34" charset="0"/>
              </a:rPr>
              <a:t>DE </a:t>
            </a:r>
            <a:r>
              <a:rPr lang="es-MX" sz="16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TRANSPARENCIA</a:t>
            </a:r>
          </a:p>
          <a:p>
            <a:pPr algn="ctr"/>
            <a:endParaRPr lang="es-MX" sz="1600" b="1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600" dirty="0" smtClean="0">
                <a:latin typeface="Montserrat" panose="00000500000000000000" pitchFamily="2" charset="0"/>
                <a:cs typeface="Arial" panose="020B0604020202020204" pitchFamily="34" charset="0"/>
              </a:rPr>
              <a:t>DIRECCION</a:t>
            </a:r>
          </a:p>
          <a:p>
            <a:pPr algn="ctr"/>
            <a:r>
              <a:rPr lang="es-MX" sz="1600" dirty="0" smtClean="0">
                <a:latin typeface="Montserrat" panose="00000500000000000000" pitchFamily="2" charset="0"/>
                <a:cs typeface="Arial" panose="020B0604020202020204" pitchFamily="34" charset="0"/>
              </a:rPr>
              <a:t>AV</a:t>
            </a:r>
            <a:r>
              <a:rPr lang="es-MX" sz="1600" dirty="0">
                <a:latin typeface="Montserrat" panose="00000500000000000000" pitchFamily="2" charset="0"/>
                <a:cs typeface="Arial" panose="020B0604020202020204" pitchFamily="34" charset="0"/>
              </a:rPr>
              <a:t>. 16 DE SEPTIEMBRE </a:t>
            </a:r>
            <a:r>
              <a:rPr lang="es-MX" sz="1600" dirty="0" smtClean="0">
                <a:latin typeface="Montserrat" panose="00000500000000000000" pitchFamily="2" charset="0"/>
                <a:cs typeface="Arial" panose="020B0604020202020204" pitchFamily="34" charset="0"/>
              </a:rPr>
              <a:t>No.95</a:t>
            </a:r>
          </a:p>
          <a:p>
            <a:pPr algn="ctr"/>
            <a:r>
              <a:rPr lang="es-MX" sz="1600" dirty="0" smtClean="0">
                <a:latin typeface="Montserrat" panose="00000500000000000000" pitchFamily="2" charset="0"/>
                <a:cs typeface="Arial" panose="020B0604020202020204" pitchFamily="34" charset="0"/>
              </a:rPr>
              <a:t>ENTRE </a:t>
            </a:r>
            <a:r>
              <a:rPr lang="es-MX" sz="1600" dirty="0">
                <a:latin typeface="Montserrat" panose="00000500000000000000" pitchFamily="2" charset="0"/>
                <a:cs typeface="Arial" panose="020B0604020202020204" pitchFamily="34" charset="0"/>
              </a:rPr>
              <a:t>PLUTARCO ELIAS CALLES E </a:t>
            </a:r>
            <a:r>
              <a:rPr lang="es-MX" sz="1600" dirty="0" smtClean="0">
                <a:latin typeface="Montserrat" panose="00000500000000000000" pitchFamily="2" charset="0"/>
                <a:cs typeface="Arial" panose="020B0604020202020204" pitchFamily="34" charset="0"/>
              </a:rPr>
              <a:t>IGNACION </a:t>
            </a:r>
            <a:r>
              <a:rPr lang="es-MX" sz="1600" dirty="0">
                <a:latin typeface="Montserrat" panose="00000500000000000000" pitchFamily="2" charset="0"/>
                <a:cs typeface="Arial" panose="020B0604020202020204" pitchFamily="34" charset="0"/>
              </a:rPr>
              <a:t>ZARAGOZA</a:t>
            </a:r>
          </a:p>
          <a:p>
            <a:pPr algn="ctr"/>
            <a:r>
              <a:rPr lang="es-MX" sz="1600" dirty="0">
                <a:latin typeface="Montserrat" panose="00000500000000000000" pitchFamily="2" charset="0"/>
                <a:cs typeface="Arial" panose="020B0604020202020204" pitchFamily="34" charset="0"/>
              </a:rPr>
              <a:t>COLONIA: CENTRO C.P. 77090</a:t>
            </a:r>
          </a:p>
          <a:p>
            <a:pPr algn="ctr"/>
            <a:r>
              <a:rPr lang="es-MX" sz="1600" dirty="0">
                <a:latin typeface="Montserrat" panose="00000500000000000000" pitchFamily="2" charset="0"/>
                <a:cs typeface="Arial" panose="020B0604020202020204" pitchFamily="34" charset="0"/>
              </a:rPr>
              <a:t>CHETUMAL, QUINTANA ROO, MÉXICO</a:t>
            </a:r>
          </a:p>
          <a:p>
            <a:pPr algn="ctr"/>
            <a:r>
              <a:rPr lang="es-MX" sz="1600" dirty="0">
                <a:latin typeface="Montserrat" panose="00000500000000000000" pitchFamily="2" charset="0"/>
                <a:cs typeface="Arial" panose="020B0604020202020204" pitchFamily="34" charset="0"/>
              </a:rPr>
              <a:t>TEL.: (983) 129  3258</a:t>
            </a:r>
          </a:p>
          <a:p>
            <a:pPr algn="ctr"/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600" b="1" dirty="0"/>
          </a:p>
        </p:txBody>
      </p:sp>
      <p:sp>
        <p:nvSpPr>
          <p:cNvPr id="3" name="3 CuadroTexto"/>
          <p:cNvSpPr txBox="1"/>
          <p:nvPr/>
        </p:nvSpPr>
        <p:spPr>
          <a:xfrm>
            <a:off x="5215328" y="1764654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B38E5D"/>
                </a:solidFill>
                <a:latin typeface="Montserrat" panose="00000500000000000000" pitchFamily="2" charset="0"/>
              </a:rPr>
              <a:t>Obligaciones de Transparencia</a:t>
            </a:r>
            <a:endParaRPr lang="es-ES" sz="2400" b="1" dirty="0">
              <a:solidFill>
                <a:srgbClr val="B38E5D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62499" y="881755"/>
            <a:ext cx="7772400" cy="779464"/>
          </a:xfrm>
        </p:spPr>
        <p:txBody>
          <a:bodyPr>
            <a:normAutofit fontScale="90000"/>
          </a:bodyPr>
          <a:lstStyle/>
          <a:p>
            <a:r>
              <a:rPr lang="es-MX" dirty="0">
                <a:cs typeface="Arial" panose="020B0604020202020204" pitchFamily="34" charset="0"/>
              </a:rPr>
              <a:t>MUCHAS GRACIAS POR SU ATENCIÓN</a:t>
            </a:r>
            <a:br>
              <a:rPr lang="es-MX" dirty="0">
                <a:cs typeface="Arial" panose="020B0604020202020204" pitchFamily="34" charset="0"/>
              </a:rPr>
            </a:b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2026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t>4</a:t>
            </a:fld>
            <a:endParaRPr lang="es-MX"/>
          </a:p>
        </p:txBody>
      </p:sp>
      <p:sp>
        <p:nvSpPr>
          <p:cNvPr id="8" name="3 Título"/>
          <p:cNvSpPr txBox="1"/>
          <p:nvPr/>
        </p:nvSpPr>
        <p:spPr>
          <a:xfrm>
            <a:off x="3008562" y="183644"/>
            <a:ext cx="5324061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3200" spc="-100">
                <a:solidFill>
                  <a:srgbClr val="5F1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9D2449"/>
                </a:solidFill>
                <a:effectLst/>
                <a:latin typeface="Montserrat" panose="00000500000000000000" pitchFamily="2" charset="0"/>
              </a:rPr>
              <a:t>Principios Generales</a:t>
            </a:r>
          </a:p>
        </p:txBody>
      </p:sp>
      <p:sp>
        <p:nvSpPr>
          <p:cNvPr id="9" name="18 CuadroTexto"/>
          <p:cNvSpPr txBox="1"/>
          <p:nvPr/>
        </p:nvSpPr>
        <p:spPr>
          <a:xfrm>
            <a:off x="503851" y="1184602"/>
            <a:ext cx="4694076" cy="584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200" spc="-100">
                <a:solidFill>
                  <a:srgbClr val="5F1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MX" sz="2400" b="1" dirty="0">
                <a:solidFill>
                  <a:srgbClr val="B68400"/>
                </a:solidFill>
                <a:effectLst/>
                <a:latin typeface="Montserrat" panose="00000500000000000000" pitchFamily="2" charset="0"/>
              </a:rPr>
              <a:t>Costos: </a:t>
            </a:r>
          </a:p>
        </p:txBody>
      </p:sp>
      <p:sp>
        <p:nvSpPr>
          <p:cNvPr id="10" name="19 CuadroTexto"/>
          <p:cNvSpPr txBox="1"/>
          <p:nvPr/>
        </p:nvSpPr>
        <p:spPr>
          <a:xfrm>
            <a:off x="503851" y="2965660"/>
            <a:ext cx="4694076" cy="584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200" spc="-100">
                <a:solidFill>
                  <a:srgbClr val="5F1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MX" sz="2400" b="1" dirty="0">
                <a:solidFill>
                  <a:srgbClr val="B68400"/>
                </a:solidFill>
                <a:effectLst/>
                <a:latin typeface="Montserrat" panose="00000500000000000000" pitchFamily="2" charset="0"/>
              </a:rPr>
              <a:t>Documentación: </a:t>
            </a:r>
          </a:p>
        </p:txBody>
      </p:sp>
      <p:sp>
        <p:nvSpPr>
          <p:cNvPr id="11" name="3 Rectángulo"/>
          <p:cNvSpPr/>
          <p:nvPr/>
        </p:nvSpPr>
        <p:spPr>
          <a:xfrm>
            <a:off x="663556" y="1890948"/>
            <a:ext cx="6626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600" dirty="0">
                <a:solidFill>
                  <a:srgbClr val="2F2B20"/>
                </a:solidFill>
                <a:latin typeface="Montserrat" panose="00000500000000000000" pitchFamily="2" charset="0"/>
              </a:rPr>
              <a:t>El ejercicio del Derecho de Acceso a la Informaci</a:t>
            </a:r>
            <a:r>
              <a:rPr lang="es-ES" sz="1600" dirty="0">
                <a:solidFill>
                  <a:srgbClr val="2F2B20"/>
                </a:solidFill>
                <a:latin typeface="Montserrat" panose="00000500000000000000" pitchFamily="2" charset="0"/>
              </a:rPr>
              <a:t>ón</a:t>
            </a:r>
            <a:r>
              <a:rPr lang="es-MX" sz="1600" dirty="0">
                <a:solidFill>
                  <a:srgbClr val="2F2B20"/>
                </a:solidFill>
                <a:latin typeface="Montserrat" panose="00000500000000000000" pitchFamily="2" charset="0"/>
              </a:rPr>
              <a:t> es gratuito y sólo podrá requerirse el cobro correspondiente a la modalidad de reproducción y entrega solicitada</a:t>
            </a:r>
            <a:r>
              <a:rPr lang="es-MX" sz="1600" dirty="0">
                <a:solidFill>
                  <a:srgbClr val="2F2B20"/>
                </a:solidFill>
              </a:rPr>
              <a:t>.</a:t>
            </a:r>
          </a:p>
        </p:txBody>
      </p:sp>
      <p:sp>
        <p:nvSpPr>
          <p:cNvPr id="12" name="6 Rectángulo"/>
          <p:cNvSpPr/>
          <p:nvPr/>
        </p:nvSpPr>
        <p:spPr>
          <a:xfrm>
            <a:off x="663556" y="3555341"/>
            <a:ext cx="6794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600" dirty="0">
                <a:solidFill>
                  <a:srgbClr val="2F2B20"/>
                </a:solidFill>
                <a:latin typeface="Montserrat" panose="00000500000000000000" pitchFamily="2" charset="0"/>
              </a:rPr>
              <a:t>Los sujetos obligados deberán </a:t>
            </a:r>
            <a:r>
              <a:rPr lang="es-MX" sz="1600" b="1" dirty="0">
                <a:solidFill>
                  <a:srgbClr val="2F2B20"/>
                </a:solidFill>
                <a:latin typeface="Montserrat" panose="00000500000000000000" pitchFamily="2" charset="0"/>
              </a:rPr>
              <a:t>documentar</a:t>
            </a:r>
            <a:r>
              <a:rPr lang="es-MX" sz="1600" dirty="0">
                <a:solidFill>
                  <a:srgbClr val="2F2B20"/>
                </a:solidFill>
                <a:latin typeface="Montserrat" panose="00000500000000000000" pitchFamily="2" charset="0"/>
              </a:rPr>
              <a:t> todo acto que derive del ejercicio de sus facultades, competencias o funciones.</a:t>
            </a:r>
          </a:p>
        </p:txBody>
      </p:sp>
      <p:sp>
        <p:nvSpPr>
          <p:cNvPr id="13" name="7 Rectángulo"/>
          <p:cNvSpPr/>
          <p:nvPr/>
        </p:nvSpPr>
        <p:spPr>
          <a:xfrm>
            <a:off x="663556" y="4381378"/>
            <a:ext cx="6794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600" dirty="0">
                <a:solidFill>
                  <a:srgbClr val="2F2B20"/>
                </a:solidFill>
                <a:latin typeface="Montserrat" panose="00000500000000000000" pitchFamily="2" charset="0"/>
              </a:rPr>
              <a:t>Se presume que la información debe existir </a:t>
            </a:r>
            <a:r>
              <a:rPr lang="es-MX" sz="1600" b="1" dirty="0">
                <a:solidFill>
                  <a:srgbClr val="2F2B20"/>
                </a:solidFill>
                <a:latin typeface="Montserrat" panose="00000500000000000000" pitchFamily="2" charset="0"/>
              </a:rPr>
              <a:t>si se refiere a las facultades, competencias y funciones</a:t>
            </a:r>
            <a:r>
              <a:rPr lang="es-MX" sz="1600" dirty="0">
                <a:solidFill>
                  <a:srgbClr val="2F2B20"/>
                </a:solidFill>
                <a:latin typeface="Montserrat" panose="00000500000000000000" pitchFamily="2" charset="0"/>
              </a:rPr>
              <a:t> que los ordenamientos jurídicos aplicables otorgan a los sujetos obligados.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2026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t>5</a:t>
            </a:fld>
            <a:endParaRPr lang="es-MX"/>
          </a:p>
        </p:txBody>
      </p:sp>
      <p:sp>
        <p:nvSpPr>
          <p:cNvPr id="6" name="3 Título"/>
          <p:cNvSpPr txBox="1"/>
          <p:nvPr/>
        </p:nvSpPr>
        <p:spPr>
          <a:xfrm>
            <a:off x="3531632" y="243655"/>
            <a:ext cx="5005441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3200" spc="-100">
                <a:solidFill>
                  <a:srgbClr val="5F1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rgbClr val="9D2449"/>
                </a:solidFill>
                <a:effectLst/>
                <a:latin typeface="Montserrat" panose="00000500000000000000" pitchFamily="2" charset="0"/>
              </a:rPr>
              <a:t>Principios Generales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09803" y="1114630"/>
            <a:ext cx="5346974" cy="584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2400" b="1" spc="-100" dirty="0">
                <a:solidFill>
                  <a:srgbClr val="B68400"/>
                </a:solidFill>
                <a:latin typeface="Montserrat" panose="00000500000000000000" pitchFamily="2" charset="0"/>
                <a:ea typeface="+mj-ea"/>
                <a:cs typeface="+mj-cs"/>
              </a:rPr>
              <a:t>Celeridad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055041" y="1744161"/>
            <a:ext cx="6619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Montserrat" panose="00000500000000000000" pitchFamily="2" charset="0"/>
              </a:rPr>
              <a:t>Todo procedimiento en materia de derecho de acceso a la información deberá sustanciarse de manera </a:t>
            </a:r>
            <a:r>
              <a:rPr lang="es-MX" sz="1600" b="1" dirty="0">
                <a:latin typeface="Montserrat" panose="00000500000000000000" pitchFamily="2" charset="0"/>
              </a:rPr>
              <a:t>sencilla y expedita</a:t>
            </a:r>
            <a:r>
              <a:rPr lang="es-MX" sz="1600" dirty="0">
                <a:latin typeface="Montserrat" panose="00000500000000000000" pitchFamily="2" charset="0"/>
              </a:rPr>
              <a:t>, de conformidad con las bases de esta Ley.</a:t>
            </a:r>
          </a:p>
        </p:txBody>
      </p:sp>
      <p:sp>
        <p:nvSpPr>
          <p:cNvPr id="9" name="4 CuadroTexto"/>
          <p:cNvSpPr txBox="1"/>
          <p:nvPr/>
        </p:nvSpPr>
        <p:spPr>
          <a:xfrm>
            <a:off x="609804" y="2983396"/>
            <a:ext cx="5219317" cy="584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200" spc="-100">
                <a:solidFill>
                  <a:srgbClr val="5F1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MX" sz="2400" b="1" dirty="0">
                <a:solidFill>
                  <a:srgbClr val="B68400"/>
                </a:solidFill>
                <a:effectLst/>
                <a:latin typeface="Montserrat" panose="00000500000000000000" pitchFamily="2" charset="0"/>
              </a:rPr>
              <a:t>Negativa de la información</a:t>
            </a:r>
          </a:p>
        </p:txBody>
      </p:sp>
      <p:sp>
        <p:nvSpPr>
          <p:cNvPr id="10" name="1 Rectángulo"/>
          <p:cNvSpPr/>
          <p:nvPr/>
        </p:nvSpPr>
        <p:spPr>
          <a:xfrm>
            <a:off x="1055041" y="3724618"/>
            <a:ext cx="66822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600" dirty="0">
                <a:latin typeface="Montserrat" panose="00000500000000000000" pitchFamily="2" charset="0"/>
              </a:rPr>
              <a:t>Ante la negativa del acceso a la información o su inexistencia, el sujeto obligado deberá demostrar que la información solicitada está prevista en alguna de las excepciones contenidas en esta Ley o, en su caso, demostrar que la información no se refiere a alguna de sus facultades, competencias o funciones.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143484"/>
            <a:ext cx="10515600" cy="779464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Información Reservada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3156" y="922948"/>
            <a:ext cx="10515600" cy="3770652"/>
          </a:xfrm>
        </p:spPr>
        <p:txBody>
          <a:bodyPr numCol="1">
            <a:no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s-ES_tradnl" sz="2000" b="1" dirty="0">
                <a:solidFill>
                  <a:schemeClr val="tx1"/>
                </a:solidFill>
              </a:rPr>
              <a:t>	</a:t>
            </a:r>
            <a:r>
              <a:rPr lang="es-ES_tradnl" sz="18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No podrá invocarse el carácter de reservado cuando: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_tradnl" sz="18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 Se trate de </a:t>
            </a:r>
            <a:r>
              <a:rPr lang="es-ES_tradnl" sz="18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violaciones</a:t>
            </a:r>
            <a:r>
              <a:rPr lang="es-ES_tradnl" sz="18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 graves de </a:t>
            </a:r>
            <a:r>
              <a:rPr lang="es-ES_tradnl" sz="18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derechos humanos </a:t>
            </a:r>
            <a:r>
              <a:rPr lang="es-ES_tradnl" sz="18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o </a:t>
            </a:r>
            <a:r>
              <a:rPr lang="es-ES_tradnl" sz="18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delitos</a:t>
            </a:r>
            <a:r>
              <a:rPr lang="es-ES_tradnl" sz="18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 de </a:t>
            </a:r>
            <a:r>
              <a:rPr lang="es-ES_tradnl" sz="18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lesa humanidad</a:t>
            </a:r>
            <a:r>
              <a:rPr lang="es-ES_tradnl" sz="1800" dirty="0">
                <a:latin typeface="Montserrat" panose="00000500000000000000" pitchFamily="2" charset="0"/>
                <a:cs typeface="Montserrat" panose="00000500000000000000" pitchFamily="2" charset="0"/>
              </a:rPr>
              <a:t> de conformidad con el derecho internacional.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_tradnl" sz="1800" dirty="0">
                <a:latin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es-ES_tradnl" sz="18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Se trate de información relacionada con </a:t>
            </a:r>
            <a:r>
              <a:rPr lang="es-ES_tradnl" sz="18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actos de corrupción </a:t>
            </a:r>
            <a:r>
              <a:rPr lang="es-ES_tradnl" sz="18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de acuerdo con las leyes aplicables</a:t>
            </a:r>
            <a:r>
              <a:rPr lang="es-ES_tradnl" sz="1800" dirty="0">
                <a:latin typeface="Montserrat" panose="00000500000000000000" pitchFamily="2" charset="0"/>
                <a:cs typeface="Montserrat" panose="00000500000000000000" pitchFamily="2" charset="0"/>
              </a:rPr>
              <a:t>. </a:t>
            </a:r>
            <a:endParaRPr lang="es-MX" sz="1800" dirty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endParaRPr lang="es-MX" sz="1800" dirty="0">
              <a:latin typeface="Montserrat" panose="00000500000000000000" pitchFamily="2" charset="0"/>
              <a:cs typeface="Montserrat" panose="000005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40" y="3332146"/>
            <a:ext cx="960631" cy="13614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350" y="3097831"/>
            <a:ext cx="1479366" cy="159568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283386" y="648866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Artículo 185</a:t>
            </a: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 txBox="1">
            <a:spLocks noGrp="1"/>
          </p:cNvSpPr>
          <p:nvPr>
            <p:ph type="title"/>
          </p:nvPr>
        </p:nvSpPr>
        <p:spPr>
          <a:xfrm>
            <a:off x="838200" y="370086"/>
            <a:ext cx="10515600" cy="7794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spc="-100" baseline="0">
                <a:ln>
                  <a:noFill/>
                </a:ln>
                <a:solidFill>
                  <a:srgbClr val="6C5578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dirty="0">
                <a:solidFill>
                  <a:srgbClr val="9D2449"/>
                </a:solidFill>
                <a:latin typeface="Montserrat" panose="00000500000000000000" pitchFamily="2" charset="0"/>
              </a:rPr>
              <a:t>Sujetos obligados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2026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7026034" y="5612486"/>
            <a:ext cx="4056085" cy="365125"/>
          </a:xfrm>
        </p:spPr>
        <p:txBody>
          <a:bodyPr/>
          <a:lstStyle/>
          <a:p>
            <a:fld id="{0EC1F730-D5CE-436A-B62D-4BC9B71028F4}" type="slidenum">
              <a:rPr lang="es-MX" smtClean="0"/>
              <a:t>7</a:t>
            </a:fld>
            <a:endParaRPr lang="es-MX"/>
          </a:p>
        </p:txBody>
      </p:sp>
      <p:sp>
        <p:nvSpPr>
          <p:cNvPr id="7" name="4 Rectángulo"/>
          <p:cNvSpPr/>
          <p:nvPr/>
        </p:nvSpPr>
        <p:spPr>
          <a:xfrm>
            <a:off x="541353" y="1329184"/>
            <a:ext cx="11178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Son sujetos obligados 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transparentar y permitir el acceso a su información y proteger los datos personales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que obren en su poder: </a:t>
            </a:r>
          </a:p>
        </p:txBody>
      </p:sp>
      <p:sp>
        <p:nvSpPr>
          <p:cNvPr id="8" name="1 Rectángulo"/>
          <p:cNvSpPr/>
          <p:nvPr/>
        </p:nvSpPr>
        <p:spPr>
          <a:xfrm>
            <a:off x="541353" y="1975515"/>
            <a:ext cx="11495231" cy="287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Cualquier autoridad, entidad, órgano y organismo de los Poderes Ejecutivo, Legislativo y Judicial,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Órganos autónomos,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Partidos políticos,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Fideicomisos y fondos públicos, así como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Cualquier persona física, moral o sindicato que reciba y ejerza recursos públicos o realice actos de autoridad en los ámbitos federal, de las Entidades Federativas y municipal.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17805" y="234079"/>
            <a:ext cx="10515600" cy="60131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OBLIGACIONES DE TRANSPARENCIA</a:t>
            </a:r>
            <a:r>
              <a:rPr lang="es-MX" b="1" dirty="0"/>
              <a:t>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t>8</a:t>
            </a:fld>
            <a:endParaRPr lang="es-MX"/>
          </a:p>
        </p:txBody>
      </p:sp>
      <p:sp>
        <p:nvSpPr>
          <p:cNvPr id="6" name="Llamada de flecha hacia abajo 5"/>
          <p:cNvSpPr/>
          <p:nvPr/>
        </p:nvSpPr>
        <p:spPr>
          <a:xfrm>
            <a:off x="2316224" y="955255"/>
            <a:ext cx="5037711" cy="1034421"/>
          </a:xfrm>
          <a:prstGeom prst="downArrowCallout">
            <a:avLst>
              <a:gd name="adj1" fmla="val 25000"/>
              <a:gd name="adj2" fmla="val 22404"/>
              <a:gd name="adj3" fmla="val 25000"/>
              <a:gd name="adj4" fmla="val 64977"/>
            </a:avLst>
          </a:prstGeom>
          <a:solidFill>
            <a:srgbClr val="B6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Ley Estatal de Transparencia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16223" y="2109060"/>
            <a:ext cx="5037712" cy="1730687"/>
          </a:xfrm>
          <a:prstGeom prst="rect">
            <a:avLst/>
          </a:prstGeom>
          <a:solidFill>
            <a:srgbClr val="B0ABA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Montserrat" panose="00000500000000000000" pitchFamily="2" charset="0"/>
              </a:rPr>
              <a:t>Obligaciones Comunes</a:t>
            </a:r>
          </a:p>
          <a:p>
            <a:pPr algn="ctr"/>
            <a:r>
              <a:rPr lang="es-MX" sz="1400" b="1" dirty="0">
                <a:latin typeface="Montserrat" panose="00000500000000000000" pitchFamily="2" charset="0"/>
              </a:rPr>
              <a:t>Articulo 91 de la Ley Estatal</a:t>
            </a:r>
          </a:p>
          <a:p>
            <a:pPr algn="ctr"/>
            <a:endParaRPr lang="es-MX" sz="1400" b="1" dirty="0">
              <a:latin typeface="Montserrat" panose="00000500000000000000" pitchFamily="2" charset="0"/>
            </a:endParaRPr>
          </a:p>
          <a:p>
            <a:pPr algn="ctr"/>
            <a:r>
              <a:rPr lang="es-MX" sz="1400" b="1" dirty="0">
                <a:latin typeface="Montserrat" panose="00000500000000000000" pitchFamily="2" charset="0"/>
              </a:rPr>
              <a:t>Los sujetos obligados deberán publicar en la Plataforma Nacional y en sus portales en forma permanente y actualizada 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2224355" y="4018193"/>
            <a:ext cx="5456397" cy="1672779"/>
          </a:xfrm>
          <a:prstGeom prst="downArrow">
            <a:avLst/>
          </a:prstGeom>
          <a:solidFill>
            <a:srgbClr val="440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latin typeface="Montserrat" panose="00000500000000000000" pitchFamily="2" charset="0"/>
            </a:endParaRPr>
          </a:p>
          <a:p>
            <a:pPr algn="ctr"/>
            <a:r>
              <a:rPr lang="es-MX" sz="1400" b="1" dirty="0">
                <a:latin typeface="Montserrat" panose="00000500000000000000" pitchFamily="2" charset="0"/>
              </a:rPr>
              <a:t>Lineamientos Técnicos Generales para la publicación de la información de obligaciones de transparencia</a:t>
            </a:r>
            <a:r>
              <a:rPr lang="es-MX" b="1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0495"/>
            <a:ext cx="10515600" cy="779464"/>
          </a:xfrm>
        </p:spPr>
        <p:txBody>
          <a:bodyPr>
            <a:normAutofit fontScale="90000"/>
          </a:bodyPr>
          <a:lstStyle/>
          <a:p>
            <a:pPr algn="r"/>
            <a:r>
              <a:rPr lang="es-MX" sz="22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Obligaciones de Transparencia</a:t>
            </a:r>
            <a:br>
              <a:rPr lang="es-MX" sz="22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</a:br>
            <a:r>
              <a:rPr lang="es-MX" sz="22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Específicas de los Sujetos Obligados</a:t>
            </a:r>
            <a:br>
              <a:rPr lang="es-MX" sz="22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</a:br>
            <a:endParaRPr lang="es-MX" sz="2200" b="1" dirty="0">
              <a:solidFill>
                <a:srgbClr val="C00000"/>
              </a:solidFill>
              <a:latin typeface="Montserrat" panose="00000500000000000000" pitchFamily="2" charset="0"/>
              <a:cs typeface="Montserrat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84055"/>
            <a:ext cx="10515600" cy="377065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MX" sz="1800" b="1" dirty="0">
                <a:solidFill>
                  <a:srgbClr val="B38E5D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Artículo 93</a:t>
            </a:r>
            <a:r>
              <a:rPr lang="es-MX" sz="1800" dirty="0">
                <a:solidFill>
                  <a:srgbClr val="B38E5D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.  </a:t>
            </a:r>
          </a:p>
          <a:p>
            <a:pPr marL="0" indent="0" algn="just">
              <a:buNone/>
            </a:pPr>
            <a:r>
              <a:rPr lang="es-MX" sz="17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Además de lo señalado en el artículo 91 de la presente Ley, </a:t>
            </a:r>
            <a:r>
              <a:rPr lang="es-MX" sz="1700" u="sng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el </a:t>
            </a:r>
            <a:r>
              <a:rPr lang="es-MX" sz="1700" b="1" u="sng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Poder Ejecutivo </a:t>
            </a:r>
            <a:r>
              <a:rPr lang="es-MX" sz="17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y los municipios, todos del Estado de Quintana Roo, </a:t>
            </a:r>
            <a:r>
              <a:rPr lang="es-MX" sz="1700" b="1" u="sng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deberán poner a disposición del público y actualizar </a:t>
            </a:r>
            <a:r>
              <a:rPr lang="es-MX" sz="17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la siguiente información: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89285" y="3806167"/>
            <a:ext cx="134277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ü"/>
              <a:tabLst>
                <a:tab pos="807085" algn="l"/>
              </a:tabLst>
            </a:pPr>
            <a:endParaRPr lang="es-MX" sz="900" b="1" dirty="0"/>
          </a:p>
          <a:p>
            <a:pPr marL="128905" indent="-128905">
              <a:buFontTx/>
              <a:buChar char="-"/>
              <a:tabLst>
                <a:tab pos="807085" algn="l"/>
              </a:tabLst>
            </a:pPr>
            <a:endParaRPr lang="es-MX" sz="825" b="1" dirty="0"/>
          </a:p>
          <a:p>
            <a:pPr marL="128905" indent="-128905">
              <a:buFontTx/>
              <a:buChar char="-"/>
              <a:tabLst>
                <a:tab pos="807085" algn="l"/>
              </a:tabLst>
            </a:pPr>
            <a:endParaRPr lang="es-MX" sz="825" b="1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838200" y="1039943"/>
          <a:ext cx="8077200" cy="406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10 Rectángulo"/>
          <p:cNvSpPr/>
          <p:nvPr/>
        </p:nvSpPr>
        <p:spPr>
          <a:xfrm>
            <a:off x="1706604" y="5373896"/>
            <a:ext cx="87884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b="1" dirty="0"/>
              <a:t>Art. 93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413358" y="2448103"/>
            <a:ext cx="2599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latin typeface="Montserrat" panose="00000500000000000000" pitchFamily="2" charset="0"/>
              </a:rPr>
              <a:t>P: Programas de prevención y atención de emergencias y desastres, de la gestión integral de riesgos conforme a los lineamientos de políticas de protección civil, así el atlas estatal de riesgos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2356</Words>
  <Application>Microsoft Office PowerPoint</Application>
  <PresentationFormat>Panorámica</PresentationFormat>
  <Paragraphs>281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Mongolian Baiti</vt:lpstr>
      <vt:lpstr>Montserrat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Información Reservada</vt:lpstr>
      <vt:lpstr>Sujetos obligados</vt:lpstr>
      <vt:lpstr>OBLIGACIONES DE TRANSPARENCIA </vt:lpstr>
      <vt:lpstr>Obligaciones de Transparencia Específicas de los Sujetos Obligados </vt:lpstr>
      <vt:lpstr>Presentación de PowerPoint</vt:lpstr>
      <vt:lpstr>Presentación de PowerPoint</vt:lpstr>
      <vt:lpstr>Presentación de PowerPoint</vt:lpstr>
      <vt:lpstr>Como dar de alta un formato en la Plataforma Nacional :</vt:lpstr>
      <vt:lpstr>Descargar el Formato correspondiente, llenar y cargar archivo. </vt:lpstr>
      <vt:lpstr>Se requiere el comprobante del Estatus “TERMINADO” emitido por la PNT</vt:lpstr>
      <vt:lpstr> Procedimiento General</vt:lpstr>
      <vt:lpstr>FLUJOGRAMA  DE PROCEDIMIENTO DE ACLARACIÓN</vt:lpstr>
      <vt:lpstr>Procedimiento de Acceso a la Información</vt:lpstr>
      <vt:lpstr>Presentación de PowerPoint</vt:lpstr>
      <vt:lpstr>Presentación de PowerPoint</vt:lpstr>
      <vt:lpstr>Presentación de PowerPoint</vt:lpstr>
      <vt:lpstr>Presentación de PowerPoint</vt:lpstr>
      <vt:lpstr>MEDIDAS DE APREMIO Y SANCIONES</vt:lpstr>
      <vt:lpstr>CONCLUSIONES </vt:lpstr>
      <vt:lpstr>Presentación de PowerPoint</vt:lpstr>
      <vt:lpstr> OBLIGACIONES DE TRANSPARENCIA I. Instalar una Unidad de Transparencia  Artículo 64, 65, 66, 67 y Quinto Transitorio de la LTAIPQROO</vt:lpstr>
      <vt:lpstr>OBLIGACIONES DE TRANSPARENCIA II. Instalar del Comité de Transparencia Artículo 60, 61, 62, 63 y Quinto Transitorio de la LTAIPQROO</vt:lpstr>
      <vt:lpstr>Información confidencial</vt:lpstr>
      <vt:lpstr>Presentación de PowerPoint</vt:lpstr>
      <vt:lpstr>Presentación de PowerPoint</vt:lpstr>
      <vt:lpstr>Presentación de PowerPoint</vt:lpstr>
      <vt:lpstr>TABLA DE APLICABILIDAD </vt:lpstr>
      <vt:lpstr>MUCHAS 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CGTAI</cp:lastModifiedBy>
  <cp:revision>3</cp:revision>
  <dcterms:created xsi:type="dcterms:W3CDTF">2025-01-29T17:48:00Z</dcterms:created>
  <dcterms:modified xsi:type="dcterms:W3CDTF">2026-01-27T18:13:11Z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EE2C60D888144637B52F14686B0280AE_13</vt:lpwstr>
  </property>
  <property fmtid="{D5CDD505-2E9C-101B-9397-08002B2CF9AE}" pid="3" name="KSOProductBuildVer">
    <vt:lpwstr>2058-12.2.0.19805</vt:lpwstr>
  </property>
</Properties>
</file>