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A5629-BEC2-46BB-8413-7F370F732CA3}" type="doc">
      <dgm:prSet loTypeId="urn:microsoft.com/office/officeart/2005/8/layout/vList5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s-MX"/>
        </a:p>
      </dgm:t>
    </dgm:pt>
    <dgm:pt modelId="{B0C2CD0C-473A-411E-B32A-D62DF482D412}">
      <dgm:prSet phldrT="[Texto]" phldr="0" custT="1"/>
      <dgm:spPr>
        <a:solidFill>
          <a:srgbClr val="9D244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4400" dirty="0" smtClean="0">
              <a:latin typeface="Montserrat" panose="00000500000000000000" pitchFamily="2" charset="0"/>
              <a:cs typeface="Montserrat" panose="00000500000000000000" pitchFamily="2" charset="0"/>
            </a:rPr>
            <a:t>Expreso</a:t>
          </a:r>
        </a:p>
      </dgm:t>
    </dgm:pt>
    <dgm:pt modelId="{F23145E9-1067-4173-8F78-988FFCCC95D4}" type="parTrans" cxnId="{23D9CB6C-865B-453F-A04F-7B2BCB275248}">
      <dgm:prSet/>
      <dgm:spPr/>
      <dgm:t>
        <a:bodyPr/>
        <a:lstStyle/>
        <a:p>
          <a:endParaRPr lang="es-MX"/>
        </a:p>
      </dgm:t>
    </dgm:pt>
    <dgm:pt modelId="{CC26C701-9D14-43B5-90C5-25D07BF43293}" type="sibTrans" cxnId="{23D9CB6C-865B-453F-A04F-7B2BCB275248}">
      <dgm:prSet/>
      <dgm:spPr/>
      <dgm:t>
        <a:bodyPr/>
        <a:lstStyle/>
        <a:p>
          <a:endParaRPr lang="es-MX"/>
        </a:p>
      </dgm:t>
    </dgm:pt>
    <dgm:pt modelId="{C28F242C-F6E3-4048-8CA3-4E7DCC617BC1}">
      <dgm:prSet phldrT="[Texto]" phldr="0" custT="1"/>
      <dgm:spPr>
        <a:solidFill>
          <a:schemeClr val="bg2">
            <a:lumMod val="90000"/>
            <a:alpha val="9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MX" sz="1400" dirty="0" smtClean="0">
              <a:latin typeface="Montserrat" panose="00000500000000000000" pitchFamily="2" charset="0"/>
              <a:cs typeface="Montserrat" panose="00000500000000000000" pitchFamily="2" charset="0"/>
            </a:rPr>
            <a:t>Cuando la voluntad del titular se manifieste verbalmente, por escrito, por medios electrónicos, ópticos, signos </a:t>
          </a:r>
          <a:r>
            <a:rPr lang="es-MX" sz="1600" dirty="0" smtClean="0">
              <a:latin typeface="Montserrat" panose="00000500000000000000" pitchFamily="2" charset="0"/>
              <a:cs typeface="Montserrat" panose="00000500000000000000" pitchFamily="2" charset="0"/>
            </a:rPr>
            <a:t>inequívocos </a:t>
          </a:r>
          <a:r>
            <a:rPr lang="es-MX" sz="1400" dirty="0" smtClean="0">
              <a:latin typeface="Montserrat" panose="00000500000000000000" pitchFamily="2" charset="0"/>
              <a:cs typeface="Montserrat" panose="00000500000000000000" pitchFamily="2" charset="0"/>
            </a:rPr>
            <a:t>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</a:p>
      </dgm:t>
    </dgm:pt>
    <dgm:pt modelId="{ED7717D2-7E1D-4847-89D3-3808B0A61808}" type="parTrans" cxnId="{904AD697-E6F3-4BE2-8112-6925EBCA29C0}">
      <dgm:prSet/>
      <dgm:spPr/>
      <dgm:t>
        <a:bodyPr/>
        <a:lstStyle/>
        <a:p>
          <a:endParaRPr lang="es-MX"/>
        </a:p>
      </dgm:t>
    </dgm:pt>
    <dgm:pt modelId="{1214A1B1-40F3-4785-867F-62FEF675E976}" type="sibTrans" cxnId="{904AD697-E6F3-4BE2-8112-6925EBCA29C0}">
      <dgm:prSet/>
      <dgm:spPr/>
      <dgm:t>
        <a:bodyPr/>
        <a:lstStyle/>
        <a:p>
          <a:endParaRPr lang="es-MX"/>
        </a:p>
      </dgm:t>
    </dgm:pt>
    <dgm:pt modelId="{F552B2F3-1BD6-4DC8-A308-6414746ABCDE}">
      <dgm:prSet phldrT="[Texto]" phldr="0" custT="1"/>
      <dgm:spPr>
        <a:solidFill>
          <a:srgbClr val="B38E5D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4400" dirty="0" smtClean="0">
              <a:latin typeface="Montserrat" panose="00000500000000000000" pitchFamily="2" charset="0"/>
              <a:cs typeface="Montserrat" panose="00000500000000000000" pitchFamily="2" charset="0"/>
            </a:rPr>
            <a:t>Tácito</a:t>
          </a:r>
        </a:p>
      </dgm:t>
    </dgm:pt>
    <dgm:pt modelId="{F894C5C0-DDB7-45F9-A19B-285B07943DC2}" type="parTrans" cxnId="{383C9E3E-2DCC-41E2-A9FC-B26DB670E482}">
      <dgm:prSet/>
      <dgm:spPr/>
      <dgm:t>
        <a:bodyPr/>
        <a:lstStyle/>
        <a:p>
          <a:endParaRPr lang="es-MX"/>
        </a:p>
      </dgm:t>
    </dgm:pt>
    <dgm:pt modelId="{FAD05D23-D4BB-4CB6-A776-D0994573F1F0}" type="sibTrans" cxnId="{383C9E3E-2DCC-41E2-A9FC-B26DB670E482}">
      <dgm:prSet/>
      <dgm:spPr/>
      <dgm:t>
        <a:bodyPr/>
        <a:lstStyle/>
        <a:p>
          <a:endParaRPr lang="es-MX"/>
        </a:p>
      </dgm:t>
    </dgm:pt>
    <dgm:pt modelId="{66248A89-B21C-4B6E-A53A-49E00E52373C}">
      <dgm:prSet phldrT="[Texto]" phldr="0" custT="1"/>
      <dgm:spPr>
        <a:solidFill>
          <a:schemeClr val="bg2">
            <a:lumMod val="90000"/>
            <a:alpha val="9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MX" sz="1600" dirty="0" smtClean="0">
              <a:latin typeface="Montserrat" panose="00000500000000000000" pitchFamily="2" charset="0"/>
              <a:cs typeface="Montserrat" panose="00000500000000000000" pitchFamily="2" charset="0"/>
            </a:rPr>
            <a:t>Cuando habiéndose puesto a disposición del titular éste no manifieste su voluntad en sentido contrario</a:t>
          </a:r>
        </a:p>
      </dgm:t>
    </dgm:pt>
    <dgm:pt modelId="{85B5C250-42D8-4FB9-950A-56A7F6D9B84F}" type="parTrans" cxnId="{EB08B859-5986-4ECB-A7B0-38E35E7EBAEA}">
      <dgm:prSet/>
      <dgm:spPr/>
      <dgm:t>
        <a:bodyPr/>
        <a:lstStyle/>
        <a:p>
          <a:endParaRPr lang="es-MX"/>
        </a:p>
      </dgm:t>
    </dgm:pt>
    <dgm:pt modelId="{7E798B0A-BF99-4581-A26C-C015FA07B8FC}" type="sibTrans" cxnId="{EB08B859-5986-4ECB-A7B0-38E35E7EBAEA}">
      <dgm:prSet/>
      <dgm:spPr/>
      <dgm:t>
        <a:bodyPr/>
        <a:lstStyle/>
        <a:p>
          <a:endParaRPr lang="es-MX"/>
        </a:p>
      </dgm:t>
    </dgm:pt>
    <dgm:pt modelId="{E781E851-61C7-4BAB-9C66-9E89F0BBB7CB}" type="pres">
      <dgm:prSet presAssocID="{149A5629-BEC2-46BB-8413-7F370F732C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785B67-29D5-4D0B-B980-78FBB2483EA2}" type="pres">
      <dgm:prSet presAssocID="{B0C2CD0C-473A-411E-B32A-D62DF482D412}" presName="linNode" presStyleCnt="0"/>
      <dgm:spPr/>
    </dgm:pt>
    <dgm:pt modelId="{0ED970DE-03B1-4FBE-AE9C-68F47AC9465E}" type="pres">
      <dgm:prSet presAssocID="{B0C2CD0C-473A-411E-B32A-D62DF482D412}" presName="parentText" presStyleLbl="node1" presStyleIdx="0" presStyleCnt="2" custLinFactNeighborX="-3134" custLinFactNeighborY="-1451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12FFCE-2DE1-4E5D-A48A-6D1CF6492E56}" type="pres">
      <dgm:prSet presAssocID="{B0C2CD0C-473A-411E-B32A-D62DF482D412}" presName="descendantText" presStyleLbl="alignAccFollowNode1" presStyleIdx="0" presStyleCnt="2" custScaleY="161249" custLinFactNeighborX="32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A16D25-D275-4A1C-9CD6-4C0431E25540}" type="pres">
      <dgm:prSet presAssocID="{CC26C701-9D14-43B5-90C5-25D07BF43293}" presName="sp" presStyleCnt="0"/>
      <dgm:spPr/>
    </dgm:pt>
    <dgm:pt modelId="{8E515FD0-7D3C-415D-BF8B-12D038B898AA}" type="pres">
      <dgm:prSet presAssocID="{F552B2F3-1BD6-4DC8-A308-6414746ABCDE}" presName="linNode" presStyleCnt="0"/>
      <dgm:spPr/>
    </dgm:pt>
    <dgm:pt modelId="{D4EC6C9A-17C4-476B-8174-0B98EF025FC1}" type="pres">
      <dgm:prSet presAssocID="{F552B2F3-1BD6-4DC8-A308-6414746ABCDE}" presName="parentText" presStyleLbl="node1" presStyleIdx="1" presStyleCnt="2" custLinFactNeighborX="-2093" custLinFactNeighborY="-599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7DD6A-3A0B-4731-AC0C-093F0025594B}" type="pres">
      <dgm:prSet presAssocID="{F552B2F3-1BD6-4DC8-A308-6414746ABCD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E4E708-6955-4A8A-95D4-18251541ABF1}" type="presOf" srcId="{149A5629-BEC2-46BB-8413-7F370F732CA3}" destId="{E781E851-61C7-4BAB-9C66-9E89F0BBB7CB}" srcOrd="0" destOrd="0" presId="urn:microsoft.com/office/officeart/2005/8/layout/vList5"/>
    <dgm:cxn modelId="{14D2764B-4575-4507-9245-DC2849F06D30}" type="presOf" srcId="{F552B2F3-1BD6-4DC8-A308-6414746ABCDE}" destId="{D4EC6C9A-17C4-476B-8174-0B98EF025FC1}" srcOrd="0" destOrd="0" presId="urn:microsoft.com/office/officeart/2005/8/layout/vList5"/>
    <dgm:cxn modelId="{383C9E3E-2DCC-41E2-A9FC-B26DB670E482}" srcId="{149A5629-BEC2-46BB-8413-7F370F732CA3}" destId="{F552B2F3-1BD6-4DC8-A308-6414746ABCDE}" srcOrd="1" destOrd="0" parTransId="{F894C5C0-DDB7-45F9-A19B-285B07943DC2}" sibTransId="{FAD05D23-D4BB-4CB6-A776-D0994573F1F0}"/>
    <dgm:cxn modelId="{EB08B859-5986-4ECB-A7B0-38E35E7EBAEA}" srcId="{F552B2F3-1BD6-4DC8-A308-6414746ABCDE}" destId="{66248A89-B21C-4B6E-A53A-49E00E52373C}" srcOrd="0" destOrd="0" parTransId="{85B5C250-42D8-4FB9-950A-56A7F6D9B84F}" sibTransId="{7E798B0A-BF99-4581-A26C-C015FA07B8FC}"/>
    <dgm:cxn modelId="{904AD697-E6F3-4BE2-8112-6925EBCA29C0}" srcId="{B0C2CD0C-473A-411E-B32A-D62DF482D412}" destId="{C28F242C-F6E3-4048-8CA3-4E7DCC617BC1}" srcOrd="0" destOrd="0" parTransId="{ED7717D2-7E1D-4847-89D3-3808B0A61808}" sibTransId="{1214A1B1-40F3-4785-867F-62FEF675E976}"/>
    <dgm:cxn modelId="{9650360F-3EA6-47F0-B302-09DDF551DBC3}" type="presOf" srcId="{B0C2CD0C-473A-411E-B32A-D62DF482D412}" destId="{0ED970DE-03B1-4FBE-AE9C-68F47AC9465E}" srcOrd="0" destOrd="0" presId="urn:microsoft.com/office/officeart/2005/8/layout/vList5"/>
    <dgm:cxn modelId="{4EA4E2BA-8A7A-465B-98DB-B4BB04E0803F}" type="presOf" srcId="{C28F242C-F6E3-4048-8CA3-4E7DCC617BC1}" destId="{0412FFCE-2DE1-4E5D-A48A-6D1CF6492E56}" srcOrd="0" destOrd="0" presId="urn:microsoft.com/office/officeart/2005/8/layout/vList5"/>
    <dgm:cxn modelId="{47F5648F-82C7-4852-832A-6598B7803F32}" type="presOf" srcId="{66248A89-B21C-4B6E-A53A-49E00E52373C}" destId="{B367DD6A-3A0B-4731-AC0C-093F0025594B}" srcOrd="0" destOrd="0" presId="urn:microsoft.com/office/officeart/2005/8/layout/vList5"/>
    <dgm:cxn modelId="{23D9CB6C-865B-453F-A04F-7B2BCB275248}" srcId="{149A5629-BEC2-46BB-8413-7F370F732CA3}" destId="{B0C2CD0C-473A-411E-B32A-D62DF482D412}" srcOrd="0" destOrd="0" parTransId="{F23145E9-1067-4173-8F78-988FFCCC95D4}" sibTransId="{CC26C701-9D14-43B5-90C5-25D07BF43293}"/>
    <dgm:cxn modelId="{FF24859A-4820-4E4F-AB3A-1F0EACA5FCFF}" type="presParOf" srcId="{E781E851-61C7-4BAB-9C66-9E89F0BBB7CB}" destId="{FB785B67-29D5-4D0B-B980-78FBB2483EA2}" srcOrd="0" destOrd="0" presId="urn:microsoft.com/office/officeart/2005/8/layout/vList5"/>
    <dgm:cxn modelId="{BA645702-867E-4D57-8636-7BB37008427E}" type="presParOf" srcId="{FB785B67-29D5-4D0B-B980-78FBB2483EA2}" destId="{0ED970DE-03B1-4FBE-AE9C-68F47AC9465E}" srcOrd="0" destOrd="0" presId="urn:microsoft.com/office/officeart/2005/8/layout/vList5"/>
    <dgm:cxn modelId="{425C2985-087D-4228-96CC-859872FE9897}" type="presParOf" srcId="{FB785B67-29D5-4D0B-B980-78FBB2483EA2}" destId="{0412FFCE-2DE1-4E5D-A48A-6D1CF6492E56}" srcOrd="1" destOrd="0" presId="urn:microsoft.com/office/officeart/2005/8/layout/vList5"/>
    <dgm:cxn modelId="{DD001C19-D0E0-427F-8635-552523BDD084}" type="presParOf" srcId="{E781E851-61C7-4BAB-9C66-9E89F0BBB7CB}" destId="{2FA16D25-D275-4A1C-9CD6-4C0431E25540}" srcOrd="1" destOrd="0" presId="urn:microsoft.com/office/officeart/2005/8/layout/vList5"/>
    <dgm:cxn modelId="{45A91E8B-9655-4297-8294-6DE14A161A89}" type="presParOf" srcId="{E781E851-61C7-4BAB-9C66-9E89F0BBB7CB}" destId="{8E515FD0-7D3C-415D-BF8B-12D038B898AA}" srcOrd="2" destOrd="0" presId="urn:microsoft.com/office/officeart/2005/8/layout/vList5"/>
    <dgm:cxn modelId="{CD5F0B90-C8DF-4F3E-B0A9-6ECDABD35008}" type="presParOf" srcId="{8E515FD0-7D3C-415D-BF8B-12D038B898AA}" destId="{D4EC6C9A-17C4-476B-8174-0B98EF025FC1}" srcOrd="0" destOrd="0" presId="urn:microsoft.com/office/officeart/2005/8/layout/vList5"/>
    <dgm:cxn modelId="{A8C071BE-13F8-4508-BF08-C9A7937B84AF}" type="presParOf" srcId="{8E515FD0-7D3C-415D-BF8B-12D038B898AA}" destId="{B367DD6A-3A0B-4731-AC0C-093F00255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60E74-CB19-46F1-8E97-580CBF07340B}" type="doc">
      <dgm:prSet loTypeId="urn:microsoft.com/office/officeart/2009/layout/CircleArrowProcess#1" loCatId="cycle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44FA6E82-7400-40C9-8BD6-FA3A337019FC}">
      <dgm:prSet phldrT="[Texto]"/>
      <dgm:spPr/>
      <dgm:t>
        <a:bodyPr/>
        <a:lstStyle/>
        <a:p>
          <a:r>
            <a:rPr lang="es-MX" b="1" dirty="0" smtClean="0">
              <a:solidFill>
                <a:schemeClr val="accent4">
                  <a:lumMod val="50000"/>
                </a:schemeClr>
              </a:solidFill>
            </a:rPr>
            <a:t>Simplificado</a:t>
          </a:r>
          <a:endParaRPr lang="es-MX" b="1" dirty="0">
            <a:solidFill>
              <a:schemeClr val="accent4">
                <a:lumMod val="50000"/>
              </a:schemeClr>
            </a:solidFill>
          </a:endParaRPr>
        </a:p>
      </dgm:t>
    </dgm:pt>
    <dgm:pt modelId="{A1292150-6DC9-41DE-83A2-941835C7C2EC}" type="parTrans" cxnId="{009DE015-7CCA-45D0-A37C-BAD63EB8FD87}">
      <dgm:prSet/>
      <dgm:spPr/>
      <dgm:t>
        <a:bodyPr/>
        <a:lstStyle/>
        <a:p>
          <a:endParaRPr lang="es-MX"/>
        </a:p>
      </dgm:t>
    </dgm:pt>
    <dgm:pt modelId="{9FDC8650-52C2-48D9-86AE-ED3EECE34294}" type="sibTrans" cxnId="{009DE015-7CCA-45D0-A37C-BAD63EB8FD87}">
      <dgm:prSet/>
      <dgm:spPr/>
      <dgm:t>
        <a:bodyPr/>
        <a:lstStyle/>
        <a:p>
          <a:endParaRPr lang="es-MX"/>
        </a:p>
      </dgm:t>
    </dgm:pt>
    <dgm:pt modelId="{4181D9E8-D5FE-4FBA-B17F-56010DC4521A}">
      <dgm:prSet phldrT="[Texto]"/>
      <dgm:spPr/>
      <dgm:t>
        <a:bodyPr/>
        <a:lstStyle/>
        <a:p>
          <a:r>
            <a:rPr lang="es-MX" b="1" dirty="0" smtClean="0">
              <a:solidFill>
                <a:schemeClr val="accent4">
                  <a:lumMod val="50000"/>
                </a:schemeClr>
              </a:solidFill>
            </a:rPr>
            <a:t>COMPLETO (Integral) </a:t>
          </a:r>
          <a:endParaRPr lang="es-MX" b="1" dirty="0">
            <a:solidFill>
              <a:schemeClr val="accent4">
                <a:lumMod val="50000"/>
              </a:schemeClr>
            </a:solidFill>
          </a:endParaRPr>
        </a:p>
      </dgm:t>
    </dgm:pt>
    <dgm:pt modelId="{E20CF0AE-A1CF-4AD6-A7A4-7A54B346ACA3}" type="parTrans" cxnId="{A85BF64D-B61C-4571-9541-2CEC16CFD1BC}">
      <dgm:prSet/>
      <dgm:spPr/>
      <dgm:t>
        <a:bodyPr/>
        <a:lstStyle/>
        <a:p>
          <a:endParaRPr lang="es-MX"/>
        </a:p>
      </dgm:t>
    </dgm:pt>
    <dgm:pt modelId="{60332A9F-B1CF-4BE4-93A0-D9EF3C925A05}" type="sibTrans" cxnId="{A85BF64D-B61C-4571-9541-2CEC16CFD1BC}">
      <dgm:prSet/>
      <dgm:spPr/>
      <dgm:t>
        <a:bodyPr/>
        <a:lstStyle/>
        <a:p>
          <a:endParaRPr lang="es-MX"/>
        </a:p>
      </dgm:t>
    </dgm:pt>
    <dgm:pt modelId="{654BAFCB-FF9D-4CB1-A8D8-3D61A158BAEC}">
      <dgm:prSet phldrT="[Texto]"/>
      <dgm:spPr/>
      <dgm:t>
        <a:bodyPr/>
        <a:lstStyle/>
        <a:p>
          <a:r>
            <a:rPr lang="es-MX" dirty="0" smtClean="0">
              <a:solidFill>
                <a:srgbClr val="C00000"/>
              </a:solidFill>
            </a:rPr>
            <a:t>Señal de aviso</a:t>
          </a:r>
          <a:endParaRPr lang="es-MX" dirty="0">
            <a:solidFill>
              <a:srgbClr val="C00000"/>
            </a:solidFill>
          </a:endParaRPr>
        </a:p>
      </dgm:t>
    </dgm:pt>
    <dgm:pt modelId="{E82626E7-F9E8-4E45-9C36-A58C11ECE329}" type="parTrans" cxnId="{A31899E3-AA10-4E0A-952C-5889E6402D4B}">
      <dgm:prSet/>
      <dgm:spPr/>
      <dgm:t>
        <a:bodyPr/>
        <a:lstStyle/>
        <a:p>
          <a:endParaRPr lang="es-MX"/>
        </a:p>
      </dgm:t>
    </dgm:pt>
    <dgm:pt modelId="{8B47E016-133C-40F5-A76D-9FC7503559A5}" type="sibTrans" cxnId="{A31899E3-AA10-4E0A-952C-5889E6402D4B}">
      <dgm:prSet/>
      <dgm:spPr/>
      <dgm:t>
        <a:bodyPr/>
        <a:lstStyle/>
        <a:p>
          <a:endParaRPr lang="es-MX"/>
        </a:p>
      </dgm:t>
    </dgm:pt>
    <dgm:pt modelId="{D2DCD10B-DBE9-48DF-82C8-698080779E1F}" type="pres">
      <dgm:prSet presAssocID="{C5960E74-CB19-46F1-8E97-580CBF07340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BB8508D-4CD4-4AC5-97EC-76ECDFCF43B1}" type="pres">
      <dgm:prSet presAssocID="{44FA6E82-7400-40C9-8BD6-FA3A337019FC}" presName="Accent1" presStyleCnt="0"/>
      <dgm:spPr/>
    </dgm:pt>
    <dgm:pt modelId="{BACF2B52-B0F4-4426-A7CD-4B53F53BDCCC}" type="pres">
      <dgm:prSet presAssocID="{44FA6E82-7400-40C9-8BD6-FA3A337019FC}" presName="Accent" presStyleLbl="node1" presStyleIdx="0" presStyleCnt="3"/>
      <dgm:spPr>
        <a:solidFill>
          <a:srgbClr val="B38E5D"/>
        </a:solidFill>
      </dgm:spPr>
      <dgm:t>
        <a:bodyPr/>
        <a:lstStyle/>
        <a:p>
          <a:endParaRPr lang="es-ES"/>
        </a:p>
      </dgm:t>
    </dgm:pt>
    <dgm:pt modelId="{5E87C1A7-DF89-4F20-85B4-6A55F958E6CA}" type="pres">
      <dgm:prSet presAssocID="{44FA6E82-7400-40C9-8BD6-FA3A337019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A179F6-FA3F-432D-8C17-5B56DB87C913}" type="pres">
      <dgm:prSet presAssocID="{4181D9E8-D5FE-4FBA-B17F-56010DC4521A}" presName="Accent2" presStyleCnt="0"/>
      <dgm:spPr/>
    </dgm:pt>
    <dgm:pt modelId="{57D142BE-EBD3-443F-8599-55AF3D9848FF}" type="pres">
      <dgm:prSet presAssocID="{4181D9E8-D5FE-4FBA-B17F-56010DC4521A}" presName="Accent" presStyleLbl="node1" presStyleIdx="1" presStyleCnt="3"/>
      <dgm:spPr>
        <a:solidFill>
          <a:srgbClr val="B38E5D"/>
        </a:solidFill>
      </dgm:spPr>
      <dgm:t>
        <a:bodyPr/>
        <a:lstStyle/>
        <a:p>
          <a:endParaRPr lang="es-ES"/>
        </a:p>
      </dgm:t>
    </dgm:pt>
    <dgm:pt modelId="{B0E229F5-5893-4622-BFDD-91CAF226A121}" type="pres">
      <dgm:prSet presAssocID="{4181D9E8-D5FE-4FBA-B17F-56010DC4521A}" presName="Parent2" presStyleLbl="revTx" presStyleIdx="1" presStyleCnt="3" custScaleX="273762" custLinFactNeighborX="90682" custLinFactNeighborY="-20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B0A7CC-7F81-4EB9-A4F4-19CE9D9579B5}" type="pres">
      <dgm:prSet presAssocID="{654BAFCB-FF9D-4CB1-A8D8-3D61A158BAEC}" presName="Accent3" presStyleCnt="0"/>
      <dgm:spPr/>
    </dgm:pt>
    <dgm:pt modelId="{BA37F048-59E1-4628-808E-5AEAB469482E}" type="pres">
      <dgm:prSet presAssocID="{654BAFCB-FF9D-4CB1-A8D8-3D61A158BAEC}" presName="Accent" presStyleLbl="node1" presStyleIdx="2" presStyleCnt="3"/>
      <dgm:spPr>
        <a:solidFill>
          <a:srgbClr val="B38E5D"/>
        </a:solidFill>
      </dgm:spPr>
      <dgm:t>
        <a:bodyPr/>
        <a:lstStyle/>
        <a:p>
          <a:endParaRPr lang="es-ES"/>
        </a:p>
      </dgm:t>
    </dgm:pt>
    <dgm:pt modelId="{C97F570E-8D81-4CE7-A582-7E4B37919833}" type="pres">
      <dgm:prSet presAssocID="{654BAFCB-FF9D-4CB1-A8D8-3D61A158BAE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1899E3-AA10-4E0A-952C-5889E6402D4B}" srcId="{C5960E74-CB19-46F1-8E97-580CBF07340B}" destId="{654BAFCB-FF9D-4CB1-A8D8-3D61A158BAEC}" srcOrd="2" destOrd="0" parTransId="{E82626E7-F9E8-4E45-9C36-A58C11ECE329}" sibTransId="{8B47E016-133C-40F5-A76D-9FC7503559A5}"/>
    <dgm:cxn modelId="{84EAFE7E-0FB8-4F88-B98E-1E7923C84F33}" type="presOf" srcId="{654BAFCB-FF9D-4CB1-A8D8-3D61A158BAEC}" destId="{C97F570E-8D81-4CE7-A582-7E4B37919833}" srcOrd="0" destOrd="0" presId="urn:microsoft.com/office/officeart/2009/layout/CircleArrowProcess#1"/>
    <dgm:cxn modelId="{7460058A-F2E9-4A9D-913F-E40B8C788E99}" type="presOf" srcId="{4181D9E8-D5FE-4FBA-B17F-56010DC4521A}" destId="{B0E229F5-5893-4622-BFDD-91CAF226A121}" srcOrd="0" destOrd="0" presId="urn:microsoft.com/office/officeart/2009/layout/CircleArrowProcess#1"/>
    <dgm:cxn modelId="{A613E58B-DBC6-4D4C-96C2-D4300A025166}" type="presOf" srcId="{C5960E74-CB19-46F1-8E97-580CBF07340B}" destId="{D2DCD10B-DBE9-48DF-82C8-698080779E1F}" srcOrd="0" destOrd="0" presId="urn:microsoft.com/office/officeart/2009/layout/CircleArrowProcess#1"/>
    <dgm:cxn modelId="{A85BF64D-B61C-4571-9541-2CEC16CFD1BC}" srcId="{C5960E74-CB19-46F1-8E97-580CBF07340B}" destId="{4181D9E8-D5FE-4FBA-B17F-56010DC4521A}" srcOrd="1" destOrd="0" parTransId="{E20CF0AE-A1CF-4AD6-A7A4-7A54B346ACA3}" sibTransId="{60332A9F-B1CF-4BE4-93A0-D9EF3C925A05}"/>
    <dgm:cxn modelId="{009DE015-7CCA-45D0-A37C-BAD63EB8FD87}" srcId="{C5960E74-CB19-46F1-8E97-580CBF07340B}" destId="{44FA6E82-7400-40C9-8BD6-FA3A337019FC}" srcOrd="0" destOrd="0" parTransId="{A1292150-6DC9-41DE-83A2-941835C7C2EC}" sibTransId="{9FDC8650-52C2-48D9-86AE-ED3EECE34294}"/>
    <dgm:cxn modelId="{F588F1B1-7A78-45FB-96AC-9B683BEA1F5A}" type="presOf" srcId="{44FA6E82-7400-40C9-8BD6-FA3A337019FC}" destId="{5E87C1A7-DF89-4F20-85B4-6A55F958E6CA}" srcOrd="0" destOrd="0" presId="urn:microsoft.com/office/officeart/2009/layout/CircleArrowProcess#1"/>
    <dgm:cxn modelId="{8A539257-A0D8-4E64-86A8-0B4AE618C43A}" type="presParOf" srcId="{D2DCD10B-DBE9-48DF-82C8-698080779E1F}" destId="{EBB8508D-4CD4-4AC5-97EC-76ECDFCF43B1}" srcOrd="0" destOrd="0" presId="urn:microsoft.com/office/officeart/2009/layout/CircleArrowProcess#1"/>
    <dgm:cxn modelId="{91179BE5-24F2-43EC-8F07-EEAD028C13FA}" type="presParOf" srcId="{EBB8508D-4CD4-4AC5-97EC-76ECDFCF43B1}" destId="{BACF2B52-B0F4-4426-A7CD-4B53F53BDCCC}" srcOrd="0" destOrd="0" presId="urn:microsoft.com/office/officeart/2009/layout/CircleArrowProcess#1"/>
    <dgm:cxn modelId="{52B111E0-A1BB-4131-B63B-057077E537C3}" type="presParOf" srcId="{D2DCD10B-DBE9-48DF-82C8-698080779E1F}" destId="{5E87C1A7-DF89-4F20-85B4-6A55F958E6CA}" srcOrd="1" destOrd="0" presId="urn:microsoft.com/office/officeart/2009/layout/CircleArrowProcess#1"/>
    <dgm:cxn modelId="{BCAE36C1-5277-4DD8-9144-AB0A9F16A817}" type="presParOf" srcId="{D2DCD10B-DBE9-48DF-82C8-698080779E1F}" destId="{6FA179F6-FA3F-432D-8C17-5B56DB87C913}" srcOrd="2" destOrd="0" presId="urn:microsoft.com/office/officeart/2009/layout/CircleArrowProcess#1"/>
    <dgm:cxn modelId="{FB0B0C27-B267-4CDF-8B69-A858BC666AC6}" type="presParOf" srcId="{6FA179F6-FA3F-432D-8C17-5B56DB87C913}" destId="{57D142BE-EBD3-443F-8599-55AF3D9848FF}" srcOrd="0" destOrd="0" presId="urn:microsoft.com/office/officeart/2009/layout/CircleArrowProcess#1"/>
    <dgm:cxn modelId="{0A2342EC-3C3B-4DE3-95DF-88CEDB689086}" type="presParOf" srcId="{D2DCD10B-DBE9-48DF-82C8-698080779E1F}" destId="{B0E229F5-5893-4622-BFDD-91CAF226A121}" srcOrd="3" destOrd="0" presId="urn:microsoft.com/office/officeart/2009/layout/CircleArrowProcess#1"/>
    <dgm:cxn modelId="{903E99A7-489D-4B69-9A84-B8CF99C2EF6F}" type="presParOf" srcId="{D2DCD10B-DBE9-48DF-82C8-698080779E1F}" destId="{E3B0A7CC-7F81-4EB9-A4F4-19CE9D9579B5}" srcOrd="4" destOrd="0" presId="urn:microsoft.com/office/officeart/2009/layout/CircleArrowProcess#1"/>
    <dgm:cxn modelId="{90FE7184-D1C8-4158-860C-0A8CA3E069AF}" type="presParOf" srcId="{E3B0A7CC-7F81-4EB9-A4F4-19CE9D9579B5}" destId="{BA37F048-59E1-4628-808E-5AEAB469482E}" srcOrd="0" destOrd="0" presId="urn:microsoft.com/office/officeart/2009/layout/CircleArrowProcess#1"/>
    <dgm:cxn modelId="{CEE4D04E-58D7-45B9-A5EC-AE37897BF9FF}" type="presParOf" srcId="{D2DCD10B-DBE9-48DF-82C8-698080779E1F}" destId="{C97F570E-8D81-4CE7-A582-7E4B37919833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2FFCE-2DE1-4E5D-A48A-6D1CF6492E56}">
      <dsp:nvSpPr>
        <dsp:cNvPr id="0" name=""/>
        <dsp:cNvSpPr/>
      </dsp:nvSpPr>
      <dsp:spPr>
        <a:xfrm rot="5400000">
          <a:off x="4966464" y="-1837030"/>
          <a:ext cx="1872724" cy="5547626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Montserrat" panose="00000500000000000000" pitchFamily="2" charset="0"/>
              <a:cs typeface="Montserrat" panose="00000500000000000000" pitchFamily="2" charset="0"/>
            </a:rPr>
            <a:t>Cuando la voluntad del titular se manifieste verbalmente, por escrito, por medios electrónicos, ópticos, signos </a:t>
          </a:r>
          <a:r>
            <a:rPr lang="es-MX" sz="1600" kern="1200" dirty="0" smtClean="0">
              <a:latin typeface="Montserrat" panose="00000500000000000000" pitchFamily="2" charset="0"/>
              <a:cs typeface="Montserrat" panose="00000500000000000000" pitchFamily="2" charset="0"/>
            </a:rPr>
            <a:t>inequívocos </a:t>
          </a:r>
          <a:r>
            <a:rPr lang="es-MX" sz="1400" kern="1200" dirty="0" smtClean="0">
              <a:latin typeface="Montserrat" panose="00000500000000000000" pitchFamily="2" charset="0"/>
              <a:cs typeface="Montserrat" panose="00000500000000000000" pitchFamily="2" charset="0"/>
            </a:rPr>
            <a:t>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</a:p>
      </dsp:txBody>
      <dsp:txXfrm rot="-5400000">
        <a:off x="3129014" y="91839"/>
        <a:ext cx="5456207" cy="1689886"/>
      </dsp:txXfrm>
    </dsp:sp>
    <dsp:sp modelId="{0ED970DE-03B1-4FBE-AE9C-68F47AC9465E}">
      <dsp:nvSpPr>
        <dsp:cNvPr id="0" name=""/>
        <dsp:cNvSpPr/>
      </dsp:nvSpPr>
      <dsp:spPr>
        <a:xfrm>
          <a:off x="0" y="138"/>
          <a:ext cx="3120540" cy="1451733"/>
        </a:xfrm>
        <a:prstGeom prst="roundRect">
          <a:avLst/>
        </a:prstGeom>
        <a:solidFill>
          <a:srgbClr val="9D24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latin typeface="Montserrat" panose="00000500000000000000" pitchFamily="2" charset="0"/>
              <a:cs typeface="Montserrat" panose="00000500000000000000" pitchFamily="2" charset="0"/>
            </a:rPr>
            <a:t>Expreso</a:t>
          </a:r>
        </a:p>
      </dsp:txBody>
      <dsp:txXfrm>
        <a:off x="70868" y="71006"/>
        <a:ext cx="2978804" cy="1309997"/>
      </dsp:txXfrm>
    </dsp:sp>
    <dsp:sp modelId="{B367DD6A-3A0B-4731-AC0C-093F0025594B}">
      <dsp:nvSpPr>
        <dsp:cNvPr id="0" name=""/>
        <dsp:cNvSpPr/>
      </dsp:nvSpPr>
      <dsp:spPr>
        <a:xfrm rot="5400000">
          <a:off x="5319421" y="-104926"/>
          <a:ext cx="1161386" cy="5553049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Montserrat" panose="00000500000000000000" pitchFamily="2" charset="0"/>
              <a:cs typeface="Montserrat" panose="00000500000000000000" pitchFamily="2" charset="0"/>
            </a:rPr>
            <a:t>Cuando habiéndose puesto a disposición del titular éste no manifieste su voluntad en sentido contrario</a:t>
          </a:r>
        </a:p>
      </dsp:txBody>
      <dsp:txXfrm rot="-5400000">
        <a:off x="3123590" y="2147599"/>
        <a:ext cx="5496355" cy="1047998"/>
      </dsp:txXfrm>
    </dsp:sp>
    <dsp:sp modelId="{D4EC6C9A-17C4-476B-8174-0B98EF025FC1}">
      <dsp:nvSpPr>
        <dsp:cNvPr id="0" name=""/>
        <dsp:cNvSpPr/>
      </dsp:nvSpPr>
      <dsp:spPr>
        <a:xfrm>
          <a:off x="0" y="1858743"/>
          <a:ext cx="3123590" cy="1451733"/>
        </a:xfrm>
        <a:prstGeom prst="roundRect">
          <a:avLst/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dirty="0" smtClean="0">
              <a:latin typeface="Montserrat" panose="00000500000000000000" pitchFamily="2" charset="0"/>
              <a:cs typeface="Montserrat" panose="00000500000000000000" pitchFamily="2" charset="0"/>
            </a:rPr>
            <a:t>Tácito</a:t>
          </a:r>
        </a:p>
      </dsp:txBody>
      <dsp:txXfrm>
        <a:off x="70868" y="1929611"/>
        <a:ext cx="2981854" cy="1309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2B52-B0F4-4426-A7CD-4B53F53BDCCC}">
      <dsp:nvSpPr>
        <dsp:cNvPr id="0" name=""/>
        <dsp:cNvSpPr/>
      </dsp:nvSpPr>
      <dsp:spPr>
        <a:xfrm>
          <a:off x="2180377" y="0"/>
          <a:ext cx="2038956" cy="20392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7C1A7-DF89-4F20-85B4-6A55F958E6CA}">
      <dsp:nvSpPr>
        <dsp:cNvPr id="0" name=""/>
        <dsp:cNvSpPr/>
      </dsp:nvSpPr>
      <dsp:spPr bwMode="white">
        <a:xfrm>
          <a:off x="2631053" y="736237"/>
          <a:ext cx="1133008" cy="56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accent4">
                  <a:lumMod val="50000"/>
                </a:schemeClr>
              </a:solidFill>
            </a:rPr>
            <a:t>Simplificado</a:t>
          </a:r>
          <a:endParaRPr lang="es-MX" sz="1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631053" y="736237"/>
        <a:ext cx="1133008" cy="566368"/>
      </dsp:txXfrm>
    </dsp:sp>
    <dsp:sp modelId="{57D142BE-EBD3-443F-8599-55AF3D9848FF}">
      <dsp:nvSpPr>
        <dsp:cNvPr id="0" name=""/>
        <dsp:cNvSpPr/>
      </dsp:nvSpPr>
      <dsp:spPr>
        <a:xfrm>
          <a:off x="1614064" y="1171709"/>
          <a:ext cx="2038956" cy="20392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229F5-5893-4622-BFDD-91CAF226A121}">
      <dsp:nvSpPr>
        <dsp:cNvPr id="0" name=""/>
        <dsp:cNvSpPr/>
      </dsp:nvSpPr>
      <dsp:spPr bwMode="white">
        <a:xfrm>
          <a:off x="2110103" y="1903108"/>
          <a:ext cx="3101747" cy="56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accent4">
                  <a:lumMod val="50000"/>
                </a:schemeClr>
              </a:solidFill>
            </a:rPr>
            <a:t>COMPLETO (Integral) </a:t>
          </a:r>
          <a:endParaRPr lang="es-MX" sz="1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10103" y="1903108"/>
        <a:ext cx="3101747" cy="566368"/>
      </dsp:txXfrm>
    </dsp:sp>
    <dsp:sp modelId="{BA37F048-59E1-4628-808E-5AEAB469482E}">
      <dsp:nvSpPr>
        <dsp:cNvPr id="0" name=""/>
        <dsp:cNvSpPr/>
      </dsp:nvSpPr>
      <dsp:spPr>
        <a:xfrm>
          <a:off x="2325497" y="2483635"/>
          <a:ext cx="1751779" cy="17524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B38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F570E-8D81-4CE7-A582-7E4B37919833}">
      <dsp:nvSpPr>
        <dsp:cNvPr id="0" name=""/>
        <dsp:cNvSpPr/>
      </dsp:nvSpPr>
      <dsp:spPr bwMode="white">
        <a:xfrm>
          <a:off x="2633733" y="3094907"/>
          <a:ext cx="1133008" cy="56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C00000"/>
              </a:solidFill>
            </a:rPr>
            <a:t>Señal de aviso</a:t>
          </a:r>
          <a:endParaRPr lang="es-MX" sz="1700" kern="1200" dirty="0">
            <a:solidFill>
              <a:srgbClr val="C00000"/>
            </a:solidFill>
          </a:endParaRPr>
        </a:p>
      </dsp:txBody>
      <dsp:txXfrm>
        <a:off x="2633733" y="3094907"/>
        <a:ext cx="1133008" cy="56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E744-E089-4F23-8721-E5298973CF1A}" type="datetimeFigureOut">
              <a:rPr lang="es-MX" smtClean="0"/>
              <a:t>27/01/2026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FFD-237B-4482-AE5D-1776073E19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inai.org.mx/wp-content/documentos/AvisosdePrivacidad/22_AP_Integral_ResguardosBienesM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parencia.secoes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inai.org.mx/?page_id=54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97865" y="746125"/>
            <a:ext cx="7705090" cy="1218565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ontserrat" panose="00000500000000000000" pitchFamily="2" charset="0"/>
                <a:cs typeface="Montserrat" panose="00000500000000000000" pitchFamily="2" charset="0"/>
              </a:rPr>
              <a:t>SECRETARÍA ANTICORRUPCIÓN</a:t>
            </a:r>
            <a:br>
              <a:rPr lang="es-MX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ontserrat" panose="00000500000000000000" pitchFamily="2" charset="0"/>
                <a:cs typeface="Montserrat" panose="00000500000000000000" pitchFamily="2" charset="0"/>
              </a:rPr>
              <a:t> Y </a:t>
            </a:r>
            <a:br>
              <a:rPr lang="es-MX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Montserrat" panose="00000500000000000000" pitchFamily="2" charset="0"/>
                <a:cs typeface="Montserrat" panose="00000500000000000000" pitchFamily="2" charset="0"/>
              </a:rPr>
              <a:t>BUEN GOBIERNO</a:t>
            </a:r>
          </a:p>
        </p:txBody>
      </p:sp>
      <p:sp>
        <p:nvSpPr>
          <p:cNvPr id="2" name="1 Título"/>
          <p:cNvSpPr>
            <a:spLocks noGrp="1"/>
          </p:cNvSpPr>
          <p:nvPr/>
        </p:nvSpPr>
        <p:spPr>
          <a:xfrm>
            <a:off x="1019810" y="2210435"/>
            <a:ext cx="7397750" cy="1218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800" dirty="0">
                <a:solidFill>
                  <a:schemeClr val="accent4">
                    <a:lumMod val="50000"/>
                  </a:schemeClr>
                </a:solidFill>
              </a:rPr>
              <a:t>Avisos de privacidad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/>
        </p:nvSpPr>
        <p:spPr>
          <a:xfrm>
            <a:off x="2016015" y="177220"/>
            <a:ext cx="7886700" cy="779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>Modalidad simplificada</a:t>
            </a:r>
            <a:endParaRPr lang="es-MX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786765" y="1144270"/>
            <a:ext cx="10822305" cy="3886200"/>
          </a:xfrm>
        </p:spPr>
        <p:txBody>
          <a:bodyPr>
            <a:normAutofit/>
          </a:bodyPr>
          <a:lstStyle/>
          <a:p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I. La denominación del responsable; </a:t>
            </a:r>
          </a:p>
          <a:p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II. Las finalidades del tratamiento para las cuales se obtienen los datos personales, distinguiendo aquéllas que requieran el consentimiento del titular; </a:t>
            </a:r>
          </a:p>
          <a:p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III. Cuando se realicen transferencias de datos personales que requieran consentimiento, se deberá informar: a) Las autoridades, poderes, entidades, órganos y organismos gubernamentales del Estado de Quintana Roo y las personas físicas o morales a las que se transfieren los datos personales, y b) Las finalidades de estas transferencias; </a:t>
            </a:r>
          </a:p>
          <a:p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IV. Los mecanismos y medios disponibles para que el titular, en su caso, pueda manifestar su negativa para el tratamiento de sus datos personales, para finalidades y transferencias de datos personales que requieren el consentimiento del titular, y</a:t>
            </a:r>
          </a:p>
          <a:p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 V. El sitio donde se podrá consultar el aviso de privacidad integral. </a:t>
            </a:r>
            <a:endParaRPr lang="es-MX" sz="1600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16125" y="4900876"/>
            <a:ext cx="364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B38E5D"/>
                </a:solidFill>
                <a:latin typeface="Montserrat" panose="00000500000000000000" pitchFamily="2" charset="0"/>
              </a:rPr>
              <a:t>Art. 27 LPDPPSOQROO</a:t>
            </a:r>
            <a:endParaRPr lang="es-MX" sz="1600" b="1" dirty="0">
              <a:solidFill>
                <a:srgbClr val="B38E5D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/>
        </p:nvSpPr>
        <p:spPr>
          <a:xfrm>
            <a:off x="2152650" y="-248"/>
            <a:ext cx="7886700" cy="779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 smtClean="0"/>
              <a:t>Modalidad integral</a:t>
            </a:r>
            <a:endParaRPr lang="es-MX" sz="2800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28650" y="1186180"/>
            <a:ext cx="11258550" cy="3423285"/>
          </a:xfrm>
        </p:spPr>
        <p:txBody>
          <a:bodyPr>
            <a:noAutofit/>
          </a:bodyPr>
          <a:lstStyle/>
          <a:p>
            <a:pPr algn="just"/>
            <a:r>
              <a:rPr lang="es-MX" sz="800" dirty="0">
                <a:latin typeface="Montserrat" panose="00000500000000000000" pitchFamily="2" charset="0"/>
                <a:cs typeface="Montserrat" panose="00000500000000000000" pitchFamily="2" charset="0"/>
              </a:rPr>
              <a:t>I</a:t>
            </a:r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. El domicilio del Responsable; </a:t>
            </a:r>
          </a:p>
          <a:p>
            <a:pPr algn="just"/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II. Los datos personales que serán sometidos a tratamiento, identificando aquéllos que son sensibles; </a:t>
            </a:r>
          </a:p>
          <a:p>
            <a:pPr algn="just"/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III. El fundamento legal que faculta al responsable para llevar a cabo: a) El tratamiento de datos personales, y b) Las transferencias de datos personales que, en su caso, efectúe con autoridades, poderes, entidades, órganos y organismos gubernamentales de los tres órdenes de gobierno y las personas físicas o morales de carácter privado;</a:t>
            </a:r>
          </a:p>
          <a:p>
            <a:pPr algn="just"/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 IV. Las finalidades del tratamiento para las cuales se obtienen los datos personales, distinguiendo aquéllas que requiere el consentimiento del titular;</a:t>
            </a:r>
            <a:endParaRPr lang="es-MX" sz="16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algn="just"/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 V. Los mecanismos, medios y procedimientos disponibles para ejercer los derechos ARCO; VI. El domicilio de la Unidad de Transparencia, y </a:t>
            </a:r>
          </a:p>
          <a:p>
            <a:pPr algn="just"/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VII. Los medios a través de los cuales el responsable comunicará a los titulares los cambios del aviso de privacidad.</a:t>
            </a:r>
            <a:endParaRPr lang="es-MX" sz="1600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2152650" y="4819375"/>
            <a:ext cx="364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B38E5D"/>
                </a:solidFill>
                <a:latin typeface="Montserrat" panose="00000500000000000000" pitchFamily="2" charset="0"/>
              </a:rPr>
              <a:t>Art. 28 </a:t>
            </a:r>
            <a:r>
              <a:rPr lang="es-MX" sz="1600" b="1" dirty="0">
                <a:solidFill>
                  <a:srgbClr val="B38E5D"/>
                </a:solidFill>
                <a:latin typeface="Montserrat" panose="00000500000000000000" pitchFamily="2" charset="0"/>
              </a:rPr>
              <a:t>LPDPPSOQROO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469390" y="869315"/>
            <a:ext cx="9773920" cy="3770630"/>
          </a:xfrm>
        </p:spPr>
        <p:txBody>
          <a:bodyPr>
            <a:normAutofit/>
          </a:bodyPr>
          <a:lstStyle/>
          <a:p>
            <a:pPr algn="just"/>
            <a:endParaRPr lang="es-MX" sz="1800" dirty="0" smtClean="0"/>
          </a:p>
          <a:p>
            <a:pPr algn="just"/>
            <a:endParaRPr lang="es-MX" sz="18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algn="just"/>
            <a:r>
              <a:rPr lang="es-MX" sz="18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Toda comunicación de datos personales que realice el responsable con encargados a quienes transfiera datos personales</a:t>
            </a:r>
            <a:r>
              <a:rPr lang="es-MX" sz="1800" b="1" u="sng" dirty="0" smtClean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, siempre debe ir acompañada del aviso de privacidad</a:t>
            </a:r>
            <a:r>
              <a:rPr lang="es-MX" sz="18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, </a:t>
            </a:r>
            <a:r>
              <a:rPr lang="es-MX" sz="1800" b="1" dirty="0" smtClean="0">
                <a:latin typeface="Montserrat" panose="00000500000000000000" pitchFamily="2" charset="0"/>
                <a:cs typeface="Montserrat" panose="00000500000000000000" pitchFamily="2" charset="0"/>
              </a:rPr>
              <a:t>con la finalidad de que conozcan las condiciones a las que el titular sujetó el tratamiento de su información.</a:t>
            </a:r>
            <a:endParaRPr lang="es-MX" sz="1800" b="1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6" name="1 Título"/>
          <p:cNvSpPr>
            <a:spLocks noGrp="1"/>
          </p:cNvSpPr>
          <p:nvPr/>
        </p:nvSpPr>
        <p:spPr>
          <a:xfrm>
            <a:off x="2152650" y="364967"/>
            <a:ext cx="7886700" cy="77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sz="3200" dirty="0"/>
              <a:t>Obligaciones del R</a:t>
            </a:r>
            <a:r>
              <a:rPr lang="es-MX" sz="3200" dirty="0" smtClean="0"/>
              <a:t>esponsable</a:t>
            </a:r>
            <a:endParaRPr lang="es-MX" sz="3200" dirty="0"/>
          </a:p>
        </p:txBody>
      </p:sp>
      <p:sp>
        <p:nvSpPr>
          <p:cNvPr id="8" name="Rectángulo 7"/>
          <p:cNvSpPr/>
          <p:nvPr/>
        </p:nvSpPr>
        <p:spPr>
          <a:xfrm>
            <a:off x="1469390" y="3926863"/>
            <a:ext cx="78867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Montserrat" panose="00000500000000000000" pitchFamily="2" charset="0"/>
                <a:cs typeface="Montserrat" panose="00000500000000000000" pitchFamily="2" charset="0"/>
                <a:hlinkClick r:id="rId2"/>
              </a:rPr>
              <a:t>https://home.inai.org.mx//</a:t>
            </a:r>
            <a:r>
              <a:rPr lang="es-MX" sz="1400" dirty="0" smtClean="0">
                <a:latin typeface="Montserrat" panose="00000500000000000000" pitchFamily="2" charset="0"/>
                <a:cs typeface="Montserrat" panose="00000500000000000000" pitchFamily="2" charset="0"/>
                <a:hlinkClick r:id="rId2"/>
              </a:rPr>
              <a:t>wp-content/documentos/AvisosdePrivacidad/22_AP_Integral_ResguardosBienesM.pdf</a:t>
            </a:r>
            <a:r>
              <a:rPr lang="es-MX" sz="1400" dirty="0" smtClean="0"/>
              <a:t> </a:t>
            </a:r>
            <a:endParaRPr lang="es-MX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>
            <a:spLocks noGrp="1"/>
          </p:cNvSpPr>
          <p:nvPr/>
        </p:nvSpPr>
        <p:spPr>
          <a:xfrm>
            <a:off x="960755" y="146685"/>
            <a:ext cx="10269220" cy="92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/>
              <a:t>¡GRACIAS POR SU ATENCIÓN !</a:t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6" name="Marcador de contenido 10"/>
          <p:cNvSpPr>
            <a:spLocks noGrp="1"/>
          </p:cNvSpPr>
          <p:nvPr/>
        </p:nvSpPr>
        <p:spPr>
          <a:xfrm>
            <a:off x="3845283" y="688355"/>
            <a:ext cx="4500770" cy="785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75" b="1" kern="1200">
                <a:solidFill>
                  <a:srgbClr val="B38E5D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75" b="1" kern="1200">
                <a:solidFill>
                  <a:srgbClr val="B38E5D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75" b="1" kern="1200">
                <a:solidFill>
                  <a:srgbClr val="B38E5D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75" b="1" kern="1200">
                <a:solidFill>
                  <a:srgbClr val="B38E5D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75" b="1" kern="1200">
                <a:solidFill>
                  <a:srgbClr val="B38E5D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cs typeface="Arial" panose="020B0604020202020204" pitchFamily="34" charset="0"/>
              </a:rPr>
              <a:t>MTRO. FÉLIX DÍAZ VILLALOBOS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Cel.: 9985770191</a:t>
            </a:r>
          </a:p>
          <a:p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1855470" y="1473835"/>
            <a:ext cx="7889875" cy="4184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600" b="1" dirty="0">
                <a:latin typeface="Montserrat" panose="00000500000000000000" pitchFamily="2" charset="0"/>
                <a:cs typeface="Montserrat" panose="00000500000000000000" pitchFamily="2" charset="0"/>
              </a:rPr>
              <a:t>COORDINACIÓN </a:t>
            </a:r>
            <a:r>
              <a:rPr lang="es-MX" sz="1600" b="1" dirty="0" smtClean="0">
                <a:latin typeface="Montserrat" panose="00000500000000000000" pitchFamily="2" charset="0"/>
                <a:cs typeface="Montserrat" panose="00000500000000000000" pitchFamily="2" charset="0"/>
              </a:rPr>
              <a:t>GENERAL JURÍDICA Y </a:t>
            </a:r>
            <a:r>
              <a:rPr lang="es-MX" sz="1600" b="1" dirty="0">
                <a:latin typeface="Montserrat" panose="00000500000000000000" pitchFamily="2" charset="0"/>
                <a:cs typeface="Montserrat" panose="00000500000000000000" pitchFamily="2" charset="0"/>
              </a:rPr>
              <a:t>DE </a:t>
            </a:r>
            <a:r>
              <a:rPr lang="es-MX" sz="1600" b="1" dirty="0" smtClean="0">
                <a:latin typeface="Montserrat" panose="00000500000000000000" pitchFamily="2" charset="0"/>
                <a:cs typeface="Montserrat" panose="00000500000000000000" pitchFamily="2" charset="0"/>
              </a:rPr>
              <a:t>TRANSPARENCIA</a:t>
            </a:r>
          </a:p>
          <a:p>
            <a:pPr marL="0" indent="0" algn="ctr">
              <a:buNone/>
            </a:pPr>
            <a:endParaRPr lang="es-MX" sz="1600" b="1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 algn="ctr">
              <a:buNone/>
            </a:pPr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DIRECCIÓN:</a:t>
            </a:r>
          </a:p>
          <a:p>
            <a:pPr marL="0" indent="0" algn="ctr">
              <a:buNone/>
            </a:pPr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AV</a:t>
            </a: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. 16 DE SEPTIEMBRE </a:t>
            </a:r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No.95</a:t>
            </a:r>
          </a:p>
          <a:p>
            <a:pPr marL="0" indent="0" algn="ctr">
              <a:buNone/>
            </a:pPr>
            <a:r>
              <a:rPr lang="es-MX" sz="16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ENTRE </a:t>
            </a: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PLUTARCO ELÍAS CALLES E IGNACIO ZARAGOZA</a:t>
            </a:r>
          </a:p>
          <a:p>
            <a:pPr marL="0" indent="0" algn="ctr">
              <a:buNone/>
            </a:pP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COLONIA: CENTRO C.P. 77090</a:t>
            </a:r>
          </a:p>
          <a:p>
            <a:pPr marL="0" indent="0" algn="ctr">
              <a:buNone/>
            </a:pP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CHETUMAL, QUINTANA ROO, MÉXICO</a:t>
            </a:r>
          </a:p>
          <a:p>
            <a:pPr marL="0" indent="0" algn="ctr">
              <a:buNone/>
            </a:pP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TEL.: (983) 129  3258</a:t>
            </a:r>
          </a:p>
          <a:p>
            <a:pPr algn="ctr"/>
            <a:endParaRPr lang="es-MX" sz="16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 algn="ctr">
              <a:buNone/>
            </a:pP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Correo: </a:t>
            </a: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  <a:hlinkClick r:id="rId2"/>
              </a:rPr>
              <a:t>transparencia.sabgob@gmail.com</a:t>
            </a:r>
            <a:endParaRPr lang="es-MX" sz="16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 algn="ctr">
              <a:buNone/>
            </a:pPr>
            <a:r>
              <a:rPr lang="es-MX" sz="1600" dirty="0">
                <a:latin typeface="Montserrat" panose="00000500000000000000" pitchFamily="2" charset="0"/>
                <a:cs typeface="Montserrat" panose="00000500000000000000" pitchFamily="2" charset="0"/>
              </a:rPr>
              <a:t>Página Web: transparencia.qroo.gob.mx</a:t>
            </a:r>
          </a:p>
          <a:p>
            <a:endParaRPr lang="es-MX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28650" y="253365"/>
            <a:ext cx="10515600" cy="81407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sz="4000" b="1" dirty="0" smtClean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¿Qué es un aviso de privacidad?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874395" y="1640205"/>
            <a:ext cx="9819640" cy="2985135"/>
          </a:xfrm>
        </p:spPr>
        <p:txBody>
          <a:bodyPr>
            <a:normAutofit/>
          </a:bodyPr>
          <a:lstStyle/>
          <a:p>
            <a:pPr algn="just"/>
            <a:r>
              <a:rPr lang="es-MX" sz="2000" b="1" dirty="0" smtClean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Aviso de Privacidad</a:t>
            </a:r>
            <a:r>
              <a:rPr lang="es-MX" sz="2000" dirty="0" smtClean="0">
                <a:solidFill>
                  <a:srgbClr val="B38E5D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: </a:t>
            </a:r>
            <a:r>
              <a:rPr lang="es-MX" sz="20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Documento o disposición del titular de forma física, electrónica o en cualquier formato generado por el responsable, a partir del momento en el cual se recaben sus datos personales, con el objeto de informarle los propósitos del tratamiento de los mismos;</a:t>
            </a:r>
          </a:p>
          <a:p>
            <a:pPr marL="2743200" lvl="8" indent="0" algn="just">
              <a:buNone/>
            </a:pPr>
            <a:endParaRPr lang="es-MX" sz="1275" dirty="0" smtClean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2743200" lvl="8" indent="0" algn="just">
              <a:buNone/>
            </a:pPr>
            <a:endParaRPr lang="es-MX" sz="1275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2743200" lvl="8" indent="0" algn="just">
              <a:buNone/>
            </a:pPr>
            <a:endParaRPr lang="es-MX" sz="1275" dirty="0" smtClean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2743200" lvl="8" indent="0" algn="just">
              <a:buNone/>
            </a:pPr>
            <a:r>
              <a:rPr lang="es-MX" sz="1275" b="1" dirty="0" smtClean="0">
                <a:latin typeface="Montserrat" panose="00000500000000000000" pitchFamily="2" charset="0"/>
                <a:cs typeface="Montserrat" panose="00000500000000000000" pitchFamily="2" charset="0"/>
              </a:rPr>
              <a:t>Art.4 </a:t>
            </a:r>
            <a:r>
              <a:rPr lang="es-MX" sz="1275" b="1" dirty="0">
                <a:latin typeface="Montserrat" panose="00000500000000000000" pitchFamily="2" charset="0"/>
                <a:cs typeface="Montserrat" panose="00000500000000000000" pitchFamily="2" charset="0"/>
              </a:rPr>
              <a:t>fracción II de la Ley de Protección de Datos personales en posesión de sujetos obligados para el Estado de Quintana Roo. (LPDPPSOEQROO)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/>
        </p:nvSpPr>
        <p:spPr>
          <a:xfrm>
            <a:off x="2064385" y="365125"/>
            <a:ext cx="7886700" cy="7794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800" dirty="0">
                <a:latin typeface="Montserrat" panose="00000500000000000000" pitchFamily="2" charset="0"/>
              </a:rPr>
              <a:t>¿Para que sirven? 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2445399" y="1368752"/>
            <a:ext cx="71242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Montserrat" panose="00000500000000000000" pitchFamily="2" charset="0"/>
              </a:rPr>
              <a:t>El aviso de privacidad tendrá por objeto informar al titular sobre los alcances y condiciones generales del tratamiento, a fin de que esté en posibilidad de tomar decisiones informadas sobre el uso de sus datos personales y en consecuencia, mantener el control y disposición sobre ellos.</a:t>
            </a:r>
          </a:p>
          <a:p>
            <a:endParaRPr lang="es-MX" sz="2000" dirty="0">
              <a:latin typeface="Montserrat" panose="00000500000000000000" pitchFamily="2" charset="0"/>
            </a:endParaRPr>
          </a:p>
          <a:p>
            <a:pPr algn="r"/>
            <a:r>
              <a:rPr lang="es-MX" sz="1600" b="1" dirty="0">
                <a:latin typeface="Montserrat" panose="00000500000000000000" pitchFamily="2" charset="0"/>
              </a:rPr>
              <a:t>Art. 25 de la LPDPPSOEQROO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endParaRPr lang="es-MX" sz="3000" dirty="0"/>
          </a:p>
        </p:txBody>
      </p:sp>
      <p:sp>
        <p:nvSpPr>
          <p:cNvPr id="5" name="1 Título"/>
          <p:cNvSpPr>
            <a:spLocks noGrp="1"/>
          </p:cNvSpPr>
          <p:nvPr/>
        </p:nvSpPr>
        <p:spPr>
          <a:xfrm>
            <a:off x="2005965" y="277495"/>
            <a:ext cx="7886700" cy="77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/>
            </a:r>
            <a:br>
              <a:rPr lang="es-MX" sz="3000" dirty="0"/>
            </a:br>
            <a:r>
              <a:rPr lang="es-MX" sz="3000" dirty="0"/>
              <a:t>Formas de otorgar el consentimiento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838200" y="1250950"/>
            <a:ext cx="10524490" cy="3770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 I. Libre: sin que medie error, mala fe, violencia o dolo que puedan afectar la manifestación de voluntad del titular; </a:t>
            </a:r>
            <a:endParaRPr lang="es-MX" sz="2000" dirty="0" smtClean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 algn="just">
              <a:buNone/>
            </a:pPr>
            <a:endParaRPr lang="es-MX" sz="20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II. Específica: referida a finalidades concretas, lícitas, explícitas y legítimas que justifiquen el tratamiento, </a:t>
            </a:r>
            <a:r>
              <a:rPr lang="es-MX" sz="20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e</a:t>
            </a:r>
          </a:p>
          <a:p>
            <a:pPr marL="0" indent="0" algn="just">
              <a:buNone/>
            </a:pPr>
            <a:r>
              <a:rPr lang="es-MX" sz="20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 </a:t>
            </a:r>
            <a:endParaRPr lang="es-MX" sz="2000" dirty="0"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Montserrat" panose="00000500000000000000" pitchFamily="2" charset="0"/>
                <a:cs typeface="Montserrat" panose="00000500000000000000" pitchFamily="2" charset="0"/>
              </a:rPr>
              <a:t>III. Informada: que el titular tenga conocimiento del aviso de privacidad previo al tratamiento a que serán sometidos sus datos personales.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/>
        </p:nvSpPr>
        <p:spPr>
          <a:xfrm>
            <a:off x="2033270" y="288815"/>
            <a:ext cx="7886700" cy="514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MX" sz="3000" dirty="0"/>
              <a:t>Formas de otorgar el consentimiento</a:t>
            </a: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38300" y="944245"/>
          <a:ext cx="8676640" cy="339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717331" y="4687131"/>
            <a:ext cx="63922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Montserrat" panose="00000500000000000000" pitchFamily="2" charset="0"/>
                <a:cs typeface="Montserrat" panose="00000500000000000000" pitchFamily="2" charset="0"/>
              </a:rPr>
              <a:t>Por regla general será válido el consentimiento tácito, salvo que la Ley o las disposiciones aplicables exijan que la voluntad del titular se manifieste expresamente.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/>
        </p:nvSpPr>
        <p:spPr>
          <a:xfrm>
            <a:off x="1887592" y="315661"/>
            <a:ext cx="7886700" cy="6018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600" dirty="0" smtClean="0"/>
              <a:t>Formas de difusión</a:t>
            </a:r>
            <a:endParaRPr lang="es-MX" sz="3600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69950" y="1101725"/>
            <a:ext cx="10227945" cy="1828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dirty="0">
                <a:latin typeface="Montserrat" panose="00000500000000000000" pitchFamily="2" charset="0"/>
                <a:cs typeface="Montserrat" panose="00000500000000000000" pitchFamily="2" charset="0"/>
              </a:rPr>
              <a:t>M</a:t>
            </a:r>
            <a:r>
              <a:rPr lang="es-MX" sz="18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edios electrónicos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dirty="0">
                <a:latin typeface="Montserrat" panose="00000500000000000000" pitchFamily="2" charset="0"/>
                <a:cs typeface="Montserrat" panose="00000500000000000000" pitchFamily="2" charset="0"/>
              </a:rPr>
              <a:t>F</a:t>
            </a:r>
            <a:r>
              <a:rPr lang="es-MX" sz="18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ormatos físicos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dirty="0">
                <a:latin typeface="Montserrat" panose="00000500000000000000" pitchFamily="2" charset="0"/>
                <a:cs typeface="Montserrat" panose="00000500000000000000" pitchFamily="2" charset="0"/>
              </a:rPr>
              <a:t>M</a:t>
            </a:r>
            <a:r>
              <a:rPr lang="es-MX" sz="1800" dirty="0" smtClean="0">
                <a:latin typeface="Montserrat" panose="00000500000000000000" pitchFamily="2" charset="0"/>
                <a:cs typeface="Montserrat" panose="00000500000000000000" pitchFamily="2" charset="0"/>
              </a:rPr>
              <a:t>edios verbales o cualquier otra tecnología, siempre y cuando garantice y cumpla con el principio de información que se refiere la Ley. </a:t>
            </a:r>
          </a:p>
        </p:txBody>
      </p:sp>
      <p:sp>
        <p:nvSpPr>
          <p:cNvPr id="8" name="1 Título"/>
          <p:cNvSpPr txBox="1"/>
          <p:nvPr/>
        </p:nvSpPr>
        <p:spPr>
          <a:xfrm>
            <a:off x="1887592" y="2815043"/>
            <a:ext cx="7886700" cy="779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sz="11635" smtClean="0"/>
              <a:t/>
            </a:r>
            <a:br>
              <a:rPr lang="es-MX" sz="11635" smtClean="0"/>
            </a:br>
            <a:r>
              <a:rPr lang="es-MX" sz="11635" smtClean="0"/>
              <a:t/>
            </a:r>
            <a:br>
              <a:rPr lang="es-MX" sz="11635" smtClean="0"/>
            </a:br>
            <a:r>
              <a:rPr lang="es-MX" sz="11635" smtClean="0"/>
              <a:t>Principio de información:</a:t>
            </a:r>
            <a:r>
              <a:rPr lang="es-MX" sz="4000" smtClean="0"/>
              <a:t> </a:t>
            </a:r>
            <a:endParaRPr lang="es-MX" sz="4000" dirty="0"/>
          </a:p>
        </p:txBody>
      </p:sp>
      <p:sp>
        <p:nvSpPr>
          <p:cNvPr id="9" name="Rectángulo 8"/>
          <p:cNvSpPr/>
          <p:nvPr/>
        </p:nvSpPr>
        <p:spPr>
          <a:xfrm>
            <a:off x="869950" y="3594735"/>
            <a:ext cx="992314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 algn="just"/>
            <a:r>
              <a:rPr lang="es-MX" dirty="0" smtClean="0">
                <a:latin typeface="Montserrat" panose="00000500000000000000" pitchFamily="2" charset="0"/>
                <a:cs typeface="Montserrat" panose="00000500000000000000" pitchFamily="2" charset="0"/>
              </a:rPr>
              <a:t>	El </a:t>
            </a:r>
            <a:r>
              <a:rPr lang="es-MX" dirty="0">
                <a:latin typeface="Montserrat" panose="00000500000000000000" pitchFamily="2" charset="0"/>
                <a:cs typeface="Montserrat" panose="00000500000000000000" pitchFamily="2" charset="0"/>
              </a:rPr>
              <a:t>responsable deberá informar al titular a través del aviso de privacidad la existencia y características principales del tratamiento al que serán sometidos sus datos personales, a fin de que pueda tomar decisiones informadas al respecto.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odelo datos personales.jpg"/>
          <p:cNvPicPr>
            <a:picLocks noChangeAspect="1"/>
          </p:cNvPicPr>
          <p:nvPr/>
        </p:nvPicPr>
        <p:blipFill rotWithShape="1">
          <a:blip r:embed="rId2"/>
          <a:srcRect r="3331" b="9622"/>
          <a:stretch>
            <a:fillRect/>
          </a:stretch>
        </p:blipFill>
        <p:spPr>
          <a:xfrm>
            <a:off x="464185" y="0"/>
            <a:ext cx="11200765" cy="4684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6279195" y="651629"/>
          <a:ext cx="5302002" cy="423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2 Marcador de contenido"/>
          <p:cNvSpPr>
            <a:spLocks noGrp="1"/>
          </p:cNvSpPr>
          <p:nvPr/>
        </p:nvSpPr>
        <p:spPr>
          <a:xfrm>
            <a:off x="8112432" y="151317"/>
            <a:ext cx="2270234" cy="501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sz="1600" b="1" dirty="0" smtClean="0"/>
              <a:t>En dos modalidades: 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62390" y="-10153"/>
            <a:ext cx="7886700" cy="558409"/>
          </a:xfrm>
        </p:spPr>
        <p:txBody>
          <a:bodyPr>
            <a:no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2" name="1 Título"/>
          <p:cNvSpPr>
            <a:spLocks noGrp="1"/>
          </p:cNvSpPr>
          <p:nvPr/>
        </p:nvSpPr>
        <p:spPr>
          <a:xfrm>
            <a:off x="689390" y="116847"/>
            <a:ext cx="7886700" cy="558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9D2449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¿Cómo se debe dar a conocer?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7"/>
          <a:srcRect l="43958" t="26856" r="27020" b="28184"/>
          <a:stretch>
            <a:fillRect/>
          </a:stretch>
        </p:blipFill>
        <p:spPr bwMode="auto">
          <a:xfrm>
            <a:off x="1426514" y="1075058"/>
            <a:ext cx="3410521" cy="2469931"/>
          </a:xfrm>
          <a:prstGeom prst="rect">
            <a:avLst/>
          </a:prstGeom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845009" y="38929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dirty="0"/>
              <a:t>Ubicación. Los responsables que realicen V-V podrán cumplir con el </a:t>
            </a:r>
            <a:r>
              <a:rPr lang="es-MX" sz="1600" b="1" dirty="0"/>
              <a:t>principio de información </a:t>
            </a:r>
            <a:r>
              <a:rPr lang="es-MX" sz="1600" dirty="0"/>
              <a:t>colocando avisos visibles para las personas dentro de los espacios sujetos a videograbación, al menos, </a:t>
            </a:r>
            <a:r>
              <a:rPr lang="es-MX" sz="1600" dirty="0">
                <a:solidFill>
                  <a:srgbClr val="C00000"/>
                </a:solidFill>
              </a:rPr>
              <a:t>en la(s) entrada(s) a zonas que se encuentren </a:t>
            </a:r>
            <a:r>
              <a:rPr lang="es-MX" sz="1600" dirty="0" smtClean="0">
                <a:solidFill>
                  <a:srgbClr val="C00000"/>
                </a:solidFill>
              </a:rPr>
              <a:t>bajo V-V</a:t>
            </a:r>
            <a:r>
              <a:rPr lang="es-MX" sz="1600" dirty="0" smtClean="0"/>
              <a:t>.</a:t>
            </a:r>
            <a:endParaRPr lang="es-MX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208" t="21456" r="21507" b="4817"/>
          <a:stretch>
            <a:fillRect/>
          </a:stretch>
        </p:blipFill>
        <p:spPr>
          <a:xfrm>
            <a:off x="536575" y="0"/>
            <a:ext cx="5657215" cy="5244465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913880" y="903605"/>
            <a:ext cx="4078605" cy="2360930"/>
          </a:xfrm>
        </p:spPr>
        <p:txBody>
          <a:bodyPr>
            <a:noAutofit/>
          </a:bodyPr>
          <a:lstStyle/>
          <a:p>
            <a:pPr algn="just"/>
            <a:r>
              <a:rPr lang="es-MX" sz="1200" b="1" dirty="0">
                <a:latin typeface="Montserrat" panose="00000500000000000000" pitchFamily="2" charset="0"/>
                <a:cs typeface="Montserrat" panose="00000500000000000000" pitchFamily="2" charset="0"/>
              </a:rPr>
              <a:t/>
            </a:r>
            <a:br>
              <a:rPr lang="es-MX" sz="1200" b="1" dirty="0"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1200" b="1" dirty="0">
                <a:latin typeface="Montserrat" panose="00000500000000000000" pitchFamily="2" charset="0"/>
                <a:cs typeface="Montserrat" panose="00000500000000000000" pitchFamily="2" charset="0"/>
              </a:rPr>
              <a:t>Documento a disposición del Titular, de forma física, electrónica o en cualquier formato generado por el responsable, a partir del momento en el cual se recaben tus datos personales</a:t>
            </a:r>
            <a:r>
              <a:rPr lang="es-MX" sz="1200" b="1" dirty="0" smtClean="0">
                <a:latin typeface="Montserrat" panose="00000500000000000000" pitchFamily="2" charset="0"/>
                <a:cs typeface="Montserrat" panose="00000500000000000000" pitchFamily="2" charset="0"/>
              </a:rPr>
              <a:t>,</a:t>
            </a:r>
            <a:br>
              <a:rPr lang="es-MX" sz="1200" b="1" dirty="0" smtClean="0"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1200" dirty="0">
                <a:latin typeface="Montserrat" panose="00000500000000000000" pitchFamily="2" charset="0"/>
                <a:cs typeface="Montserrat" panose="00000500000000000000" pitchFamily="2" charset="0"/>
              </a:rPr>
              <a:t/>
            </a:r>
            <a:br>
              <a:rPr lang="es-MX" sz="1200" dirty="0">
                <a:latin typeface="Montserrat" panose="00000500000000000000" pitchFamily="2" charset="0"/>
                <a:cs typeface="Montserrat" panose="00000500000000000000" pitchFamily="2" charset="0"/>
              </a:rPr>
            </a:br>
            <a:r>
              <a:rPr lang="es-MX" sz="1200" b="1" dirty="0" smtClean="0">
                <a:latin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es-MX" sz="12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con el objeto de informarte sus propósitos del tratamiento de los mismo</a:t>
            </a:r>
            <a:r>
              <a:rPr lang="es-MX" sz="1600" b="1" dirty="0">
                <a:solidFill>
                  <a:srgbClr val="C00000"/>
                </a:solidFill>
                <a:latin typeface="Montserrat" panose="00000500000000000000" pitchFamily="2" charset="0"/>
                <a:cs typeface="Montserrat" panose="00000500000000000000" pitchFamily="2" charset="0"/>
              </a:rPr>
              <a:t>s</a:t>
            </a:r>
            <a:r>
              <a:rPr lang="es-MX" sz="1200" b="1" dirty="0">
                <a:latin typeface="Montserrat" panose="00000500000000000000" pitchFamily="2" charset="0"/>
                <a:cs typeface="Montserrat" panose="00000500000000000000" pitchFamily="2" charset="0"/>
              </a:rPr>
              <a:t>.</a:t>
            </a:r>
            <a:br>
              <a:rPr lang="es-MX" sz="1200" b="1" dirty="0">
                <a:latin typeface="Montserrat" panose="00000500000000000000" pitchFamily="2" charset="0"/>
                <a:cs typeface="Montserrat" panose="00000500000000000000" pitchFamily="2" charset="0"/>
              </a:rPr>
            </a:br>
            <a:endParaRPr lang="es-MX" sz="1200" b="1" dirty="0"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16209" y="5244584"/>
            <a:ext cx="413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https://home.inai.org.mx/?</a:t>
            </a:r>
            <a:r>
              <a:rPr lang="es-MX" dirty="0" smtClean="0">
                <a:hlinkClick r:id="rId3"/>
              </a:rPr>
              <a:t>page_id=5480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847</Words>
  <Application>Microsoft Office PowerPoint</Application>
  <PresentationFormat>Panorámica</PresentationFormat>
  <Paragraphs>75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Tema de Office</vt:lpstr>
      <vt:lpstr>1_Tema de Office</vt:lpstr>
      <vt:lpstr>SECRETARÍA ANTICORRUPCIÓN  Y  BUEN GOBIERNO</vt:lpstr>
      <vt:lpstr> ¿Qué es un aviso de privacidad?</vt:lpstr>
      <vt:lpstr>Presentación de PowerPoint</vt:lpstr>
      <vt:lpstr>        </vt:lpstr>
      <vt:lpstr>Presentación de PowerPoint</vt:lpstr>
      <vt:lpstr>Presentación de PowerPoint</vt:lpstr>
      <vt:lpstr>Presentación de PowerPoint</vt:lpstr>
      <vt:lpstr>   </vt:lpstr>
      <vt:lpstr> Documento a disposición del Titular, de forma física, electrónica o en cualquier formato generado por el responsable, a partir del momento en el cual se recaben tus datos personales,   con el objeto de informarte sus propósitos del tratamiento de los mismos.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CGTAI</cp:lastModifiedBy>
  <cp:revision>7</cp:revision>
  <dcterms:created xsi:type="dcterms:W3CDTF">2025-01-29T17:48:00Z</dcterms:created>
  <dcterms:modified xsi:type="dcterms:W3CDTF">2026-01-27T19:48:54Z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06F404A1243A4929886656D308329D39_13</vt:lpwstr>
  </property>
  <property fmtid="{D5CDD505-2E9C-101B-9397-08002B2CF9AE}" pid="3" name="KSOProductBuildVer">
    <vt:lpwstr>2058-12.2.0.19805</vt:lpwstr>
  </property>
</Properties>
</file>