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326" r:id="rId29"/>
  </p:sldIdLst>
  <p:sldSz cx="12192000" cy="6858000"/>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40"/>
    <a:srgbClr val="FBB430"/>
    <a:srgbClr val="EBEB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083E6E3-FA7D-4D7B-A595-EF9225AFEA82}" styleName="浅色样式 1 - 强调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showGuides="1">
      <p:cViewPr varScale="1">
        <p:scale>
          <a:sx n="79" d="100"/>
          <a:sy n="79" d="100"/>
        </p:scale>
        <p:origin x="420" y="5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accent3_2#2">
  <dgm:title val=""/>
  <dgm:desc val=""/>
  <dgm:catLst>
    <dgm:cat type="accent3" pri="11200"/>
  </dgm:catLst>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6E2D4604-3A16-4A6C-84BB-9FEA947FB051}" type="doc">
      <dgm:prSet loTypeId="urn:microsoft.com/office/officeart/2008/layout/LinedList" loCatId="list" qsTypeId="urn:microsoft.com/office/officeart/2005/8/quickstyle/simple4#2" qsCatId="simple" csTypeId="urn:microsoft.com/office/officeart/2005/8/colors/accent3_2#2" csCatId="accent3" phldr="1"/>
      <dgm:spPr/>
      <dgm:t>
        <a:bodyPr/>
        <a:lstStyle/>
        <a:p>
          <a:endParaRPr lang="es-MX"/>
        </a:p>
      </dgm:t>
    </dgm:pt>
    <dgm:pt modelId="{39310AD2-4040-4962-8B45-5DD1D0034021}">
      <dgm:prSet phldrT="[Texto]" custT="1"/>
      <dgm:spPr/>
      <dgm:t>
        <a:bodyPr/>
        <a:lstStyle/>
        <a:p>
          <a:pPr algn="ctr"/>
          <a:r>
            <a:rPr lang="es-MX" sz="1800" b="1" dirty="0">
              <a:latin typeface="Montserrat" panose="00000500000000000000" pitchFamily="2" charset="0"/>
            </a:rPr>
            <a:t>En formato:</a:t>
          </a:r>
        </a:p>
        <a:p>
          <a:pPr algn="ctr"/>
          <a:r>
            <a:rPr lang="es-MX" sz="1800" b="1" dirty="0">
              <a:latin typeface="Montserrat" panose="00000500000000000000" pitchFamily="2" charset="0"/>
            </a:rPr>
            <a:t> Fácilmente visible e identificable </a:t>
          </a:r>
        </a:p>
        <a:p>
          <a:pPr algn="ctr"/>
          <a:endParaRPr lang="es-MX" sz="1800" b="1" dirty="0">
            <a:latin typeface="Montserrat" panose="00000500000000000000" pitchFamily="2" charset="0"/>
          </a:endParaRPr>
        </a:p>
        <a:p>
          <a:pPr algn="ctr"/>
          <a:r>
            <a:rPr lang="es-MX" sz="1800" b="1" dirty="0">
              <a:latin typeface="Montserrat" panose="00000500000000000000" pitchFamily="2" charset="0"/>
            </a:rPr>
            <a:t>Con lenguaje ciudadano</a:t>
          </a:r>
          <a:r>
            <a:rPr lang="es-MX" sz="2000" b="1" dirty="0">
              <a:latin typeface="Montserrat" panose="00000500000000000000" pitchFamily="2" charset="0"/>
            </a:rPr>
            <a:t>. </a:t>
          </a:r>
        </a:p>
      </dgm:t>
    </dgm:pt>
    <dgm:pt modelId="{60F381E8-DCAB-4C06-AB79-807A4A0247AA}" type="parTrans" cxnId="{205705B9-234D-44CD-84F7-F970A41D636E}">
      <dgm:prSet/>
      <dgm:spPr/>
      <dgm:t>
        <a:bodyPr/>
        <a:lstStyle/>
        <a:p>
          <a:endParaRPr lang="es-MX"/>
        </a:p>
      </dgm:t>
    </dgm:pt>
    <dgm:pt modelId="{FCCB868C-170D-4CDD-9541-6266CD0DE5B3}" type="sibTrans" cxnId="{205705B9-234D-44CD-84F7-F970A41D636E}">
      <dgm:prSet/>
      <dgm:spPr/>
      <dgm:t>
        <a:bodyPr/>
        <a:lstStyle/>
        <a:p>
          <a:endParaRPr lang="es-MX"/>
        </a:p>
      </dgm:t>
    </dgm:pt>
    <dgm:pt modelId="{42E20E2E-731E-482E-8FCB-99D21FE2C5A5}">
      <dgm:prSet phldrT="[Texto]" custT="1"/>
      <dgm:spPr>
        <a:solidFill>
          <a:srgbClr val="B38E5D"/>
        </a:solidFill>
      </dgm:spPr>
      <dgm:t>
        <a:bodyPr/>
        <a:lstStyle/>
        <a:p>
          <a:pPr algn="ctr"/>
          <a:r>
            <a:rPr lang="es-MX" sz="1400" b="1" dirty="0"/>
            <a:t>En el área de recepción disponibles a la visita del  público se encuentren todos los trámites o servicios que realiza la oficina gubernamental  con código  QR</a:t>
          </a:r>
        </a:p>
      </dgm:t>
    </dgm:pt>
    <dgm:pt modelId="{431692E3-2D5A-4A52-A02E-DAE5865823D3}" type="parTrans" cxnId="{12E6651D-048D-46B6-A881-3B29507AD62E}">
      <dgm:prSet/>
      <dgm:spPr/>
      <dgm:t>
        <a:bodyPr/>
        <a:lstStyle/>
        <a:p>
          <a:endParaRPr lang="es-MX"/>
        </a:p>
      </dgm:t>
    </dgm:pt>
    <dgm:pt modelId="{C57C67E1-DB0B-488B-8C55-AAC1B51F02E7}" type="sibTrans" cxnId="{12E6651D-048D-46B6-A881-3B29507AD62E}">
      <dgm:prSet/>
      <dgm:spPr/>
      <dgm:t>
        <a:bodyPr/>
        <a:lstStyle/>
        <a:p>
          <a:endParaRPr lang="es-MX"/>
        </a:p>
      </dgm:t>
    </dgm:pt>
    <dgm:pt modelId="{69C7C382-0D2A-4003-BA18-261CEA01260D}">
      <dgm:prSet phldrT="[Texto]"/>
      <dgm:spPr>
        <a:solidFill>
          <a:schemeClr val="bg2">
            <a:lumMod val="50000"/>
          </a:schemeClr>
        </a:solidFill>
      </dgm:spPr>
      <dgm:t>
        <a:bodyPr/>
        <a:lstStyle/>
        <a:p>
          <a:pPr algn="ctr"/>
          <a:r>
            <a:rPr lang="es-MX" b="1" dirty="0">
              <a:solidFill>
                <a:schemeClr val="bg1"/>
              </a:solidFill>
              <a:latin typeface="Montserrat" panose="00000500000000000000" pitchFamily="2" charset="0"/>
            </a:rPr>
            <a:t>Revisión de los requisitos, costos   y los plazos de atención y resolución</a:t>
          </a:r>
        </a:p>
      </dgm:t>
    </dgm:pt>
    <dgm:pt modelId="{C72FF84F-898D-4573-9EC1-CC57BB6631C3}" type="parTrans" cxnId="{FD3340F6-1F5F-4473-A18D-07F344ACF833}">
      <dgm:prSet/>
      <dgm:spPr/>
      <dgm:t>
        <a:bodyPr/>
        <a:lstStyle/>
        <a:p>
          <a:endParaRPr lang="es-MX"/>
        </a:p>
      </dgm:t>
    </dgm:pt>
    <dgm:pt modelId="{76D537F8-1CFA-463C-8DCF-A08839688224}" type="sibTrans" cxnId="{FD3340F6-1F5F-4473-A18D-07F344ACF833}">
      <dgm:prSet/>
      <dgm:spPr/>
      <dgm:t>
        <a:bodyPr/>
        <a:lstStyle/>
        <a:p>
          <a:endParaRPr lang="es-MX"/>
        </a:p>
      </dgm:t>
    </dgm:pt>
    <dgm:pt modelId="{E03788C2-0AB3-462E-9590-7C6E45EC697F}">
      <dgm:prSet phldrT="[Texto]"/>
      <dgm:spPr>
        <a:solidFill>
          <a:schemeClr val="bg1">
            <a:lumMod val="85000"/>
          </a:schemeClr>
        </a:solidFill>
      </dgm:spPr>
      <dgm:t>
        <a:bodyPr/>
        <a:lstStyle/>
        <a:p>
          <a:pPr algn="ctr"/>
          <a:r>
            <a:rPr lang="es-MX" b="1" dirty="0">
              <a:latin typeface="Montserrat" panose="00000500000000000000" pitchFamily="2" charset="0"/>
            </a:rPr>
            <a:t>Este análisis deberá presentarse ante la instancia correspondiente</a:t>
          </a:r>
        </a:p>
        <a:p>
          <a:pPr algn="ctr"/>
          <a:r>
            <a:rPr lang="es-MX" b="1" dirty="0">
              <a:latin typeface="Montserrat" panose="00000500000000000000" pitchFamily="2" charset="0"/>
            </a:rPr>
            <a:t> (Deberá realizarse antes de la validación de la cédula</a:t>
          </a:r>
        </a:p>
      </dgm:t>
    </dgm:pt>
    <dgm:pt modelId="{D916F394-B4C8-4C8E-AB42-DA663D538E70}" type="parTrans" cxnId="{98452D99-BDF3-4085-9B6A-521BCF817F3B}">
      <dgm:prSet/>
      <dgm:spPr/>
      <dgm:t>
        <a:bodyPr/>
        <a:lstStyle/>
        <a:p>
          <a:endParaRPr lang="es-MX"/>
        </a:p>
      </dgm:t>
    </dgm:pt>
    <dgm:pt modelId="{B71230CF-1B87-4616-AB83-BDC73EDB89C2}" type="sibTrans" cxnId="{98452D99-BDF3-4085-9B6A-521BCF817F3B}">
      <dgm:prSet/>
      <dgm:spPr/>
      <dgm:t>
        <a:bodyPr/>
        <a:lstStyle/>
        <a:p>
          <a:endParaRPr lang="es-MX"/>
        </a:p>
      </dgm:t>
    </dgm:pt>
    <dgm:pt modelId="{1DDBE3DC-B317-477A-9BAA-363C00D49E03}">
      <dgm:prSet/>
      <dgm:spPr/>
      <dgm:t>
        <a:bodyPr/>
        <a:lstStyle/>
        <a:p>
          <a:endParaRPr lang="es-MX"/>
        </a:p>
      </dgm:t>
    </dgm:pt>
    <dgm:pt modelId="{7996C2E6-3C7E-4C09-9B9D-9B23C9CC63E2}" type="parTrans" cxnId="{A94A56A7-4D50-4AAC-857A-5049A48F8711}">
      <dgm:prSet/>
      <dgm:spPr/>
      <dgm:t>
        <a:bodyPr/>
        <a:lstStyle/>
        <a:p>
          <a:endParaRPr lang="es-MX"/>
        </a:p>
      </dgm:t>
    </dgm:pt>
    <dgm:pt modelId="{49FB176A-412D-41D4-91DE-0B2DA4090B66}" type="sibTrans" cxnId="{A94A56A7-4D50-4AAC-857A-5049A48F8711}">
      <dgm:prSet/>
      <dgm:spPr/>
      <dgm:t>
        <a:bodyPr/>
        <a:lstStyle/>
        <a:p>
          <a:endParaRPr lang="es-MX"/>
        </a:p>
      </dgm:t>
    </dgm:pt>
    <dgm:pt modelId="{92BDC3D8-CA3A-4EEC-BFCB-E408E3EC5657}">
      <dgm:prSet/>
      <dgm:spPr/>
      <dgm:t>
        <a:bodyPr/>
        <a:lstStyle/>
        <a:p>
          <a:endParaRPr lang="es-MX"/>
        </a:p>
      </dgm:t>
    </dgm:pt>
    <dgm:pt modelId="{F9B4C1A4-A284-4AD1-8824-BBBF01878D6A}" type="parTrans" cxnId="{F9AEC1A9-DE83-4EFF-A82D-D6D2135EDB3E}">
      <dgm:prSet/>
      <dgm:spPr/>
      <dgm:t>
        <a:bodyPr/>
        <a:lstStyle/>
        <a:p>
          <a:endParaRPr lang="es-MX"/>
        </a:p>
      </dgm:t>
    </dgm:pt>
    <dgm:pt modelId="{F22737AB-D407-4188-8BE5-E7A41FF18286}" type="sibTrans" cxnId="{F9AEC1A9-DE83-4EFF-A82D-D6D2135EDB3E}">
      <dgm:prSet/>
      <dgm:spPr/>
      <dgm:t>
        <a:bodyPr/>
        <a:lstStyle/>
        <a:p>
          <a:endParaRPr lang="es-MX"/>
        </a:p>
      </dgm:t>
    </dgm:pt>
    <dgm:pt modelId="{A82DC669-A671-4967-94DB-8240F10F5531}" type="pres">
      <dgm:prSet presAssocID="{6E2D4604-3A16-4A6C-84BB-9FEA947FB051}" presName="vert0" presStyleCnt="0">
        <dgm:presLayoutVars>
          <dgm:dir/>
          <dgm:animOne val="branch"/>
          <dgm:animLvl val="lvl"/>
        </dgm:presLayoutVars>
      </dgm:prSet>
      <dgm:spPr/>
      <dgm:t>
        <a:bodyPr/>
        <a:lstStyle/>
        <a:p>
          <a:endParaRPr lang="es-ES"/>
        </a:p>
      </dgm:t>
    </dgm:pt>
    <dgm:pt modelId="{B3B4921D-75BF-487C-9EA2-AC9331148EF7}" type="pres">
      <dgm:prSet presAssocID="{39310AD2-4040-4962-8B45-5DD1D0034021}" presName="thickLine" presStyleLbl="alignNode1" presStyleIdx="0" presStyleCnt="1"/>
      <dgm:spPr/>
    </dgm:pt>
    <dgm:pt modelId="{AAD63B9F-0233-457A-987F-6C438CC81301}" type="pres">
      <dgm:prSet presAssocID="{39310AD2-4040-4962-8B45-5DD1D0034021}" presName="horz1" presStyleCnt="0"/>
      <dgm:spPr/>
    </dgm:pt>
    <dgm:pt modelId="{F5EC87FF-C20D-4868-8E5D-4B9BA33161D5}" type="pres">
      <dgm:prSet presAssocID="{39310AD2-4040-4962-8B45-5DD1D0034021}" presName="tx1" presStyleLbl="revTx" presStyleIdx="0" presStyleCnt="6" custScaleX="774964" custLinFactX="-100000" custLinFactNeighborX="-105287" custLinFactNeighborY="-29321"/>
      <dgm:spPr/>
      <dgm:t>
        <a:bodyPr/>
        <a:lstStyle/>
        <a:p>
          <a:endParaRPr lang="es-ES"/>
        </a:p>
      </dgm:t>
    </dgm:pt>
    <dgm:pt modelId="{89BB3039-1430-40F7-962E-9580AD7DE22C}" type="pres">
      <dgm:prSet presAssocID="{39310AD2-4040-4962-8B45-5DD1D0034021}" presName="vert1" presStyleCnt="0"/>
      <dgm:spPr/>
    </dgm:pt>
    <dgm:pt modelId="{CAC8E6D0-FDE6-4AB3-ACBC-9DB6E58AC638}" type="pres">
      <dgm:prSet presAssocID="{42E20E2E-731E-482E-8FCB-99D21FE2C5A5}" presName="vertSpace2a" presStyleCnt="0"/>
      <dgm:spPr/>
    </dgm:pt>
    <dgm:pt modelId="{E87C0ECC-31A8-43B5-97D9-E020B4D50D74}" type="pres">
      <dgm:prSet presAssocID="{42E20E2E-731E-482E-8FCB-99D21FE2C5A5}" presName="horz2" presStyleCnt="0"/>
      <dgm:spPr/>
    </dgm:pt>
    <dgm:pt modelId="{403E26A1-6818-419A-AA64-D780EB36D2F5}" type="pres">
      <dgm:prSet presAssocID="{42E20E2E-731E-482E-8FCB-99D21FE2C5A5}" presName="horzSpace2" presStyleCnt="0"/>
      <dgm:spPr/>
    </dgm:pt>
    <dgm:pt modelId="{A14A8358-B6AA-415C-953E-541751ECCE84}" type="pres">
      <dgm:prSet presAssocID="{42E20E2E-731E-482E-8FCB-99D21FE2C5A5}" presName="tx2" presStyleLbl="revTx" presStyleIdx="1" presStyleCnt="6" custScaleX="753032" custScaleY="20010" custLinFactNeighborX="40873" custLinFactNeighborY="1236"/>
      <dgm:spPr/>
      <dgm:t>
        <a:bodyPr/>
        <a:lstStyle/>
        <a:p>
          <a:endParaRPr lang="es-ES"/>
        </a:p>
      </dgm:t>
    </dgm:pt>
    <dgm:pt modelId="{FF9B7223-99C8-4408-8D24-C56ADFCDCFC5}" type="pres">
      <dgm:prSet presAssocID="{42E20E2E-731E-482E-8FCB-99D21FE2C5A5}" presName="vert2" presStyleCnt="0"/>
      <dgm:spPr/>
    </dgm:pt>
    <dgm:pt modelId="{7F3DC5E9-8B2E-4EE5-BBE0-67D4ACA81A1A}" type="pres">
      <dgm:prSet presAssocID="{42E20E2E-731E-482E-8FCB-99D21FE2C5A5}" presName="thinLine2b" presStyleLbl="callout" presStyleIdx="0" presStyleCnt="4" custLinFactNeighborX="7893" custLinFactNeighborY="40340"/>
      <dgm:spPr/>
    </dgm:pt>
    <dgm:pt modelId="{53A4F7F5-5BF7-4997-B42B-5873F9AD9922}" type="pres">
      <dgm:prSet presAssocID="{42E20E2E-731E-482E-8FCB-99D21FE2C5A5}" presName="vertSpace2b" presStyleCnt="0"/>
      <dgm:spPr/>
    </dgm:pt>
    <dgm:pt modelId="{F2469726-E135-4F5B-9E30-D9E933C48287}" type="pres">
      <dgm:prSet presAssocID="{92BDC3D8-CA3A-4EEC-BFCB-E408E3EC5657}" presName="horz2" presStyleCnt="0"/>
      <dgm:spPr/>
    </dgm:pt>
    <dgm:pt modelId="{B8E2F722-091C-4F27-A765-9A2CA15AF477}" type="pres">
      <dgm:prSet presAssocID="{92BDC3D8-CA3A-4EEC-BFCB-E408E3EC5657}" presName="horzSpace2" presStyleCnt="0"/>
      <dgm:spPr/>
    </dgm:pt>
    <dgm:pt modelId="{CD3DF298-32D9-4383-9E13-A9BB24B4A19B}" type="pres">
      <dgm:prSet presAssocID="{92BDC3D8-CA3A-4EEC-BFCB-E408E3EC5657}" presName="tx2" presStyleLbl="revTx" presStyleIdx="2" presStyleCnt="6" custScaleX="718394" custScaleY="15767"/>
      <dgm:spPr/>
      <dgm:t>
        <a:bodyPr/>
        <a:lstStyle/>
        <a:p>
          <a:endParaRPr lang="es-ES"/>
        </a:p>
      </dgm:t>
    </dgm:pt>
    <dgm:pt modelId="{54C814BB-3CC7-4287-87D1-4180E5132983}" type="pres">
      <dgm:prSet presAssocID="{92BDC3D8-CA3A-4EEC-BFCB-E408E3EC5657}" presName="vert2" presStyleCnt="0"/>
      <dgm:spPr/>
    </dgm:pt>
    <dgm:pt modelId="{47295E33-7792-41C8-ABF4-48E4BF7474AD}" type="pres">
      <dgm:prSet presAssocID="{92BDC3D8-CA3A-4EEC-BFCB-E408E3EC5657}" presName="thinLine2b" presStyleLbl="callout" presStyleIdx="1" presStyleCnt="4" custLinFactNeighborX="-4373" custLinFactNeighborY="85418"/>
      <dgm:spPr/>
    </dgm:pt>
    <dgm:pt modelId="{B7D47C2E-74D4-462E-8B61-2A0B38ABA6A6}" type="pres">
      <dgm:prSet presAssocID="{92BDC3D8-CA3A-4EEC-BFCB-E408E3EC5657}" presName="vertSpace2b" presStyleCnt="0"/>
      <dgm:spPr/>
    </dgm:pt>
    <dgm:pt modelId="{B85CE437-6D37-491B-B2DD-F51E9C20A6CF}" type="pres">
      <dgm:prSet presAssocID="{69C7C382-0D2A-4003-BA18-261CEA01260D}" presName="horz2" presStyleCnt="0"/>
      <dgm:spPr/>
    </dgm:pt>
    <dgm:pt modelId="{128E6249-77B4-431B-BFCE-E99E6E2CB17F}" type="pres">
      <dgm:prSet presAssocID="{69C7C382-0D2A-4003-BA18-261CEA01260D}" presName="horzSpace2" presStyleCnt="0"/>
      <dgm:spPr/>
    </dgm:pt>
    <dgm:pt modelId="{60F7EE29-AC0B-460F-8456-6E8C3BCC299F}" type="pres">
      <dgm:prSet presAssocID="{69C7C382-0D2A-4003-BA18-261CEA01260D}" presName="tx2" presStyleLbl="revTx" presStyleIdx="3" presStyleCnt="6" custScaleX="763510" custScaleY="16711" custLinFactNeighborX="36236" custLinFactNeighborY="3078"/>
      <dgm:spPr/>
      <dgm:t>
        <a:bodyPr/>
        <a:lstStyle/>
        <a:p>
          <a:endParaRPr lang="es-ES"/>
        </a:p>
      </dgm:t>
    </dgm:pt>
    <dgm:pt modelId="{CDBF01C9-79A6-4EC5-909D-2B6BAE1A67AD}" type="pres">
      <dgm:prSet presAssocID="{69C7C382-0D2A-4003-BA18-261CEA01260D}" presName="vert2" presStyleCnt="0"/>
      <dgm:spPr/>
    </dgm:pt>
    <dgm:pt modelId="{7B7BF23F-9CF9-4C0A-806E-93D85ED0E616}" type="pres">
      <dgm:prSet presAssocID="{69C7C382-0D2A-4003-BA18-261CEA01260D}" presName="thinLine2b" presStyleLbl="callout" presStyleIdx="2" presStyleCnt="4" custLinFactNeighborX="-784" custLinFactNeighborY="92218"/>
      <dgm:spPr/>
    </dgm:pt>
    <dgm:pt modelId="{4A0B54DD-CCFB-47C7-A3BE-56A144AC2CF4}" type="pres">
      <dgm:prSet presAssocID="{69C7C382-0D2A-4003-BA18-261CEA01260D}" presName="vertSpace2b" presStyleCnt="0"/>
      <dgm:spPr/>
    </dgm:pt>
    <dgm:pt modelId="{1CAF56D9-2BFA-4D61-977B-1E08A0674EFF}" type="pres">
      <dgm:prSet presAssocID="{E03788C2-0AB3-462E-9590-7C6E45EC697F}" presName="horz2" presStyleCnt="0"/>
      <dgm:spPr/>
    </dgm:pt>
    <dgm:pt modelId="{171A3D29-F823-472F-8A4F-09E70F08B05B}" type="pres">
      <dgm:prSet presAssocID="{E03788C2-0AB3-462E-9590-7C6E45EC697F}" presName="horzSpace2" presStyleCnt="0"/>
      <dgm:spPr/>
    </dgm:pt>
    <dgm:pt modelId="{D604D965-BD7C-4950-8330-38098C8D2622}" type="pres">
      <dgm:prSet presAssocID="{E03788C2-0AB3-462E-9590-7C6E45EC697F}" presName="tx2" presStyleLbl="revTx" presStyleIdx="4" presStyleCnt="6" custScaleX="757831" custScaleY="19087" custLinFactNeighborX="37987" custLinFactNeighborY="304"/>
      <dgm:spPr/>
      <dgm:t>
        <a:bodyPr/>
        <a:lstStyle/>
        <a:p>
          <a:endParaRPr lang="es-ES"/>
        </a:p>
      </dgm:t>
    </dgm:pt>
    <dgm:pt modelId="{5FF9F0DB-71CB-4621-A5CB-D2D9389F0B1E}" type="pres">
      <dgm:prSet presAssocID="{E03788C2-0AB3-462E-9590-7C6E45EC697F}" presName="vert2" presStyleCnt="0"/>
      <dgm:spPr/>
    </dgm:pt>
    <dgm:pt modelId="{7EC66AC0-4858-4A3E-B9F7-DEF6E4F9D2CA}" type="pres">
      <dgm:prSet presAssocID="{1DDBE3DC-B317-477A-9BAA-363C00D49E03}" presName="horz3" presStyleCnt="0"/>
      <dgm:spPr/>
    </dgm:pt>
    <dgm:pt modelId="{51472675-3658-46C2-B331-A39203B5F129}" type="pres">
      <dgm:prSet presAssocID="{1DDBE3DC-B317-477A-9BAA-363C00D49E03}" presName="horzSpace3" presStyleCnt="0"/>
      <dgm:spPr/>
    </dgm:pt>
    <dgm:pt modelId="{289B5D62-E826-45F7-8DB4-D80BBFEBA729}" type="pres">
      <dgm:prSet presAssocID="{1DDBE3DC-B317-477A-9BAA-363C00D49E03}" presName="tx3" presStyleLbl="revTx" presStyleIdx="5" presStyleCnt="6" custScaleY="16516" custLinFactX="-6761" custLinFactNeighborX="-100000" custLinFactNeighborY="50312"/>
      <dgm:spPr/>
      <dgm:t>
        <a:bodyPr/>
        <a:lstStyle/>
        <a:p>
          <a:endParaRPr lang="es-ES"/>
        </a:p>
      </dgm:t>
    </dgm:pt>
    <dgm:pt modelId="{6E6673B9-BF42-4A7F-99DA-7DDC621F838C}" type="pres">
      <dgm:prSet presAssocID="{1DDBE3DC-B317-477A-9BAA-363C00D49E03}" presName="vert3" presStyleCnt="0"/>
      <dgm:spPr/>
    </dgm:pt>
    <dgm:pt modelId="{14AC7AB1-2F98-44B2-9D4C-DBCEA50D2368}" type="pres">
      <dgm:prSet presAssocID="{E03788C2-0AB3-462E-9590-7C6E45EC697F}" presName="thinLine2b" presStyleLbl="callout" presStyleIdx="3" presStyleCnt="4"/>
      <dgm:spPr/>
    </dgm:pt>
    <dgm:pt modelId="{47835F90-9E85-404F-977D-E98EFA2216A2}" type="pres">
      <dgm:prSet presAssocID="{E03788C2-0AB3-462E-9590-7C6E45EC697F}" presName="vertSpace2b" presStyleCnt="0"/>
      <dgm:spPr/>
    </dgm:pt>
  </dgm:ptLst>
  <dgm:cxnLst>
    <dgm:cxn modelId="{A94A56A7-4D50-4AAC-857A-5049A48F8711}" srcId="{E03788C2-0AB3-462E-9590-7C6E45EC697F}" destId="{1DDBE3DC-B317-477A-9BAA-363C00D49E03}" srcOrd="0" destOrd="0" parTransId="{7996C2E6-3C7E-4C09-9B9D-9B23C9CC63E2}" sibTransId="{49FB176A-412D-41D4-91DE-0B2DA4090B66}"/>
    <dgm:cxn modelId="{12E6651D-048D-46B6-A881-3B29507AD62E}" srcId="{39310AD2-4040-4962-8B45-5DD1D0034021}" destId="{42E20E2E-731E-482E-8FCB-99D21FE2C5A5}" srcOrd="0" destOrd="0" parTransId="{431692E3-2D5A-4A52-A02E-DAE5865823D3}" sibTransId="{C57C67E1-DB0B-488B-8C55-AAC1B51F02E7}"/>
    <dgm:cxn modelId="{BD4445C8-356A-4323-8915-FBEE0A48F6FB}" type="presOf" srcId="{69C7C382-0D2A-4003-BA18-261CEA01260D}" destId="{60F7EE29-AC0B-460F-8456-6E8C3BCC299F}" srcOrd="0" destOrd="0" presId="urn:microsoft.com/office/officeart/2008/layout/LinedList"/>
    <dgm:cxn modelId="{1F3678F6-6304-41C8-A15F-01F0F5792218}" type="presOf" srcId="{92BDC3D8-CA3A-4EEC-BFCB-E408E3EC5657}" destId="{CD3DF298-32D9-4383-9E13-A9BB24B4A19B}" srcOrd="0" destOrd="0" presId="urn:microsoft.com/office/officeart/2008/layout/LinedList"/>
    <dgm:cxn modelId="{F9AEC1A9-DE83-4EFF-A82D-D6D2135EDB3E}" srcId="{39310AD2-4040-4962-8B45-5DD1D0034021}" destId="{92BDC3D8-CA3A-4EEC-BFCB-E408E3EC5657}" srcOrd="1" destOrd="0" parTransId="{F9B4C1A4-A284-4AD1-8824-BBBF01878D6A}" sibTransId="{F22737AB-D407-4188-8BE5-E7A41FF18286}"/>
    <dgm:cxn modelId="{ECA5E228-9704-409F-9C02-2AEA0AC4E56A}" type="presOf" srcId="{1DDBE3DC-B317-477A-9BAA-363C00D49E03}" destId="{289B5D62-E826-45F7-8DB4-D80BBFEBA729}" srcOrd="0" destOrd="0" presId="urn:microsoft.com/office/officeart/2008/layout/LinedList"/>
    <dgm:cxn modelId="{205705B9-234D-44CD-84F7-F970A41D636E}" srcId="{6E2D4604-3A16-4A6C-84BB-9FEA947FB051}" destId="{39310AD2-4040-4962-8B45-5DD1D0034021}" srcOrd="0" destOrd="0" parTransId="{60F381E8-DCAB-4C06-AB79-807A4A0247AA}" sibTransId="{FCCB868C-170D-4CDD-9541-6266CD0DE5B3}"/>
    <dgm:cxn modelId="{5DEFC639-AA37-4F35-839E-9D9F394335EA}" type="presOf" srcId="{42E20E2E-731E-482E-8FCB-99D21FE2C5A5}" destId="{A14A8358-B6AA-415C-953E-541751ECCE84}" srcOrd="0" destOrd="0" presId="urn:microsoft.com/office/officeart/2008/layout/LinedList"/>
    <dgm:cxn modelId="{D6AD6EE7-A8A7-4501-8A9E-1C6F2E37F360}" type="presOf" srcId="{E03788C2-0AB3-462E-9590-7C6E45EC697F}" destId="{D604D965-BD7C-4950-8330-38098C8D2622}" srcOrd="0" destOrd="0" presId="urn:microsoft.com/office/officeart/2008/layout/LinedList"/>
    <dgm:cxn modelId="{BF73B9EB-021E-4E61-B9C1-CFA40B754049}" type="presOf" srcId="{39310AD2-4040-4962-8B45-5DD1D0034021}" destId="{F5EC87FF-C20D-4868-8E5D-4B9BA33161D5}" srcOrd="0" destOrd="0" presId="urn:microsoft.com/office/officeart/2008/layout/LinedList"/>
    <dgm:cxn modelId="{FD3340F6-1F5F-4473-A18D-07F344ACF833}" srcId="{39310AD2-4040-4962-8B45-5DD1D0034021}" destId="{69C7C382-0D2A-4003-BA18-261CEA01260D}" srcOrd="2" destOrd="0" parTransId="{C72FF84F-898D-4573-9EC1-CC57BB6631C3}" sibTransId="{76D537F8-1CFA-463C-8DCF-A08839688224}"/>
    <dgm:cxn modelId="{969191A1-B784-47B0-9D45-62B266E6D4AE}" type="presOf" srcId="{6E2D4604-3A16-4A6C-84BB-9FEA947FB051}" destId="{A82DC669-A671-4967-94DB-8240F10F5531}" srcOrd="0" destOrd="0" presId="urn:microsoft.com/office/officeart/2008/layout/LinedList"/>
    <dgm:cxn modelId="{98452D99-BDF3-4085-9B6A-521BCF817F3B}" srcId="{39310AD2-4040-4962-8B45-5DD1D0034021}" destId="{E03788C2-0AB3-462E-9590-7C6E45EC697F}" srcOrd="3" destOrd="0" parTransId="{D916F394-B4C8-4C8E-AB42-DA663D538E70}" sibTransId="{B71230CF-1B87-4616-AB83-BDC73EDB89C2}"/>
    <dgm:cxn modelId="{F6FE9C7D-303E-415B-90B5-166F222629FD}" type="presParOf" srcId="{A82DC669-A671-4967-94DB-8240F10F5531}" destId="{B3B4921D-75BF-487C-9EA2-AC9331148EF7}" srcOrd="0" destOrd="0" presId="urn:microsoft.com/office/officeart/2008/layout/LinedList"/>
    <dgm:cxn modelId="{8DF4309B-EE6C-4DD5-8531-E74F3205C7CF}" type="presParOf" srcId="{A82DC669-A671-4967-94DB-8240F10F5531}" destId="{AAD63B9F-0233-457A-987F-6C438CC81301}" srcOrd="1" destOrd="0" presId="urn:microsoft.com/office/officeart/2008/layout/LinedList"/>
    <dgm:cxn modelId="{DB2622C2-8D05-4232-8726-874EA2AC6D5D}" type="presParOf" srcId="{AAD63B9F-0233-457A-987F-6C438CC81301}" destId="{F5EC87FF-C20D-4868-8E5D-4B9BA33161D5}" srcOrd="0" destOrd="0" presId="urn:microsoft.com/office/officeart/2008/layout/LinedList"/>
    <dgm:cxn modelId="{BF4A56ED-24C5-4432-AF4B-4584ADB9322C}" type="presParOf" srcId="{AAD63B9F-0233-457A-987F-6C438CC81301}" destId="{89BB3039-1430-40F7-962E-9580AD7DE22C}" srcOrd="1" destOrd="0" presId="urn:microsoft.com/office/officeart/2008/layout/LinedList"/>
    <dgm:cxn modelId="{A283F014-77BF-4440-A865-D2B0FA8935C4}" type="presParOf" srcId="{89BB3039-1430-40F7-962E-9580AD7DE22C}" destId="{CAC8E6D0-FDE6-4AB3-ACBC-9DB6E58AC638}" srcOrd="0" destOrd="0" presId="urn:microsoft.com/office/officeart/2008/layout/LinedList"/>
    <dgm:cxn modelId="{346BE63D-ED73-49D2-8002-E8A6381FD0DF}" type="presParOf" srcId="{89BB3039-1430-40F7-962E-9580AD7DE22C}" destId="{E87C0ECC-31A8-43B5-97D9-E020B4D50D74}" srcOrd="1" destOrd="0" presId="urn:microsoft.com/office/officeart/2008/layout/LinedList"/>
    <dgm:cxn modelId="{19303964-411A-4080-B333-C1D83406A8A8}" type="presParOf" srcId="{E87C0ECC-31A8-43B5-97D9-E020B4D50D74}" destId="{403E26A1-6818-419A-AA64-D780EB36D2F5}" srcOrd="0" destOrd="0" presId="urn:microsoft.com/office/officeart/2008/layout/LinedList"/>
    <dgm:cxn modelId="{4540A577-AB7B-44CC-BF2B-9E9D05E393D3}" type="presParOf" srcId="{E87C0ECC-31A8-43B5-97D9-E020B4D50D74}" destId="{A14A8358-B6AA-415C-953E-541751ECCE84}" srcOrd="1" destOrd="0" presId="urn:microsoft.com/office/officeart/2008/layout/LinedList"/>
    <dgm:cxn modelId="{2AC885B2-CE8F-4500-861F-3E1001289DF0}" type="presParOf" srcId="{E87C0ECC-31A8-43B5-97D9-E020B4D50D74}" destId="{FF9B7223-99C8-4408-8D24-C56ADFCDCFC5}" srcOrd="2" destOrd="0" presId="urn:microsoft.com/office/officeart/2008/layout/LinedList"/>
    <dgm:cxn modelId="{30BD674A-8F05-42AC-964C-72A07449E33B}" type="presParOf" srcId="{89BB3039-1430-40F7-962E-9580AD7DE22C}" destId="{7F3DC5E9-8B2E-4EE5-BBE0-67D4ACA81A1A}" srcOrd="2" destOrd="0" presId="urn:microsoft.com/office/officeart/2008/layout/LinedList"/>
    <dgm:cxn modelId="{FDA7BF7D-CA18-418B-9A8A-BE889343D3BF}" type="presParOf" srcId="{89BB3039-1430-40F7-962E-9580AD7DE22C}" destId="{53A4F7F5-5BF7-4997-B42B-5873F9AD9922}" srcOrd="3" destOrd="0" presId="urn:microsoft.com/office/officeart/2008/layout/LinedList"/>
    <dgm:cxn modelId="{455A6CA0-3CE5-4CDA-BF3A-9D91C593392F}" type="presParOf" srcId="{89BB3039-1430-40F7-962E-9580AD7DE22C}" destId="{F2469726-E135-4F5B-9E30-D9E933C48287}" srcOrd="4" destOrd="0" presId="urn:microsoft.com/office/officeart/2008/layout/LinedList"/>
    <dgm:cxn modelId="{BAB48117-26CD-43CF-9035-286881790EE7}" type="presParOf" srcId="{F2469726-E135-4F5B-9E30-D9E933C48287}" destId="{B8E2F722-091C-4F27-A765-9A2CA15AF477}" srcOrd="0" destOrd="0" presId="urn:microsoft.com/office/officeart/2008/layout/LinedList"/>
    <dgm:cxn modelId="{583C0C39-8131-487C-B551-54B7E0ECDECC}" type="presParOf" srcId="{F2469726-E135-4F5B-9E30-D9E933C48287}" destId="{CD3DF298-32D9-4383-9E13-A9BB24B4A19B}" srcOrd="1" destOrd="0" presId="urn:microsoft.com/office/officeart/2008/layout/LinedList"/>
    <dgm:cxn modelId="{F0B6B37A-89A6-4802-9FAF-12BF0C4B152E}" type="presParOf" srcId="{F2469726-E135-4F5B-9E30-D9E933C48287}" destId="{54C814BB-3CC7-4287-87D1-4180E5132983}" srcOrd="2" destOrd="0" presId="urn:microsoft.com/office/officeart/2008/layout/LinedList"/>
    <dgm:cxn modelId="{DA2AC0DC-7F57-4900-A15D-6EA623650EC5}" type="presParOf" srcId="{89BB3039-1430-40F7-962E-9580AD7DE22C}" destId="{47295E33-7792-41C8-ABF4-48E4BF7474AD}" srcOrd="5" destOrd="0" presId="urn:microsoft.com/office/officeart/2008/layout/LinedList"/>
    <dgm:cxn modelId="{618FD8AC-FA67-4652-AAA5-7EAE84E2C02E}" type="presParOf" srcId="{89BB3039-1430-40F7-962E-9580AD7DE22C}" destId="{B7D47C2E-74D4-462E-8B61-2A0B38ABA6A6}" srcOrd="6" destOrd="0" presId="urn:microsoft.com/office/officeart/2008/layout/LinedList"/>
    <dgm:cxn modelId="{71EB2027-4AE3-48F5-83E7-1C64BE6AA943}" type="presParOf" srcId="{89BB3039-1430-40F7-962E-9580AD7DE22C}" destId="{B85CE437-6D37-491B-B2DD-F51E9C20A6CF}" srcOrd="7" destOrd="0" presId="urn:microsoft.com/office/officeart/2008/layout/LinedList"/>
    <dgm:cxn modelId="{94CE8AA2-A4D8-42A2-AF23-C396E876A2C3}" type="presParOf" srcId="{B85CE437-6D37-491B-B2DD-F51E9C20A6CF}" destId="{128E6249-77B4-431B-BFCE-E99E6E2CB17F}" srcOrd="0" destOrd="0" presId="urn:microsoft.com/office/officeart/2008/layout/LinedList"/>
    <dgm:cxn modelId="{3F148249-933F-4314-B06B-9C4E2A70C3C6}" type="presParOf" srcId="{B85CE437-6D37-491B-B2DD-F51E9C20A6CF}" destId="{60F7EE29-AC0B-460F-8456-6E8C3BCC299F}" srcOrd="1" destOrd="0" presId="urn:microsoft.com/office/officeart/2008/layout/LinedList"/>
    <dgm:cxn modelId="{8A36A2D4-4DBD-4F58-93A6-10E8B09E7B9F}" type="presParOf" srcId="{B85CE437-6D37-491B-B2DD-F51E9C20A6CF}" destId="{CDBF01C9-79A6-4EC5-909D-2B6BAE1A67AD}" srcOrd="2" destOrd="0" presId="urn:microsoft.com/office/officeart/2008/layout/LinedList"/>
    <dgm:cxn modelId="{02699354-1CD1-4F91-8A83-FC765CBE110C}" type="presParOf" srcId="{89BB3039-1430-40F7-962E-9580AD7DE22C}" destId="{7B7BF23F-9CF9-4C0A-806E-93D85ED0E616}" srcOrd="8" destOrd="0" presId="urn:microsoft.com/office/officeart/2008/layout/LinedList"/>
    <dgm:cxn modelId="{A03521BC-DD8F-4325-80C9-28459751E909}" type="presParOf" srcId="{89BB3039-1430-40F7-962E-9580AD7DE22C}" destId="{4A0B54DD-CCFB-47C7-A3BE-56A144AC2CF4}" srcOrd="9" destOrd="0" presId="urn:microsoft.com/office/officeart/2008/layout/LinedList"/>
    <dgm:cxn modelId="{871CFD3C-5C15-4DAE-A1C1-2A5AAE3BEC24}" type="presParOf" srcId="{89BB3039-1430-40F7-962E-9580AD7DE22C}" destId="{1CAF56D9-2BFA-4D61-977B-1E08A0674EFF}" srcOrd="10" destOrd="0" presId="urn:microsoft.com/office/officeart/2008/layout/LinedList"/>
    <dgm:cxn modelId="{B24D7FA8-9AE3-4E10-BA14-E3F6B7C2F53A}" type="presParOf" srcId="{1CAF56D9-2BFA-4D61-977B-1E08A0674EFF}" destId="{171A3D29-F823-472F-8A4F-09E70F08B05B}" srcOrd="0" destOrd="0" presId="urn:microsoft.com/office/officeart/2008/layout/LinedList"/>
    <dgm:cxn modelId="{D307CC6E-AE4A-48D2-A5B6-6CE1EB602AE7}" type="presParOf" srcId="{1CAF56D9-2BFA-4D61-977B-1E08A0674EFF}" destId="{D604D965-BD7C-4950-8330-38098C8D2622}" srcOrd="1" destOrd="0" presId="urn:microsoft.com/office/officeart/2008/layout/LinedList"/>
    <dgm:cxn modelId="{C73748C4-555C-4C65-BFE9-C81958112BC3}" type="presParOf" srcId="{1CAF56D9-2BFA-4D61-977B-1E08A0674EFF}" destId="{5FF9F0DB-71CB-4621-A5CB-D2D9389F0B1E}" srcOrd="2" destOrd="0" presId="urn:microsoft.com/office/officeart/2008/layout/LinedList"/>
    <dgm:cxn modelId="{3E6A3287-AE70-4E58-9E22-27CC7B3700D5}" type="presParOf" srcId="{5FF9F0DB-71CB-4621-A5CB-D2D9389F0B1E}" destId="{7EC66AC0-4858-4A3E-B9F7-DEF6E4F9D2CA}" srcOrd="0" destOrd="0" presId="urn:microsoft.com/office/officeart/2008/layout/LinedList"/>
    <dgm:cxn modelId="{3A4BDF85-EFFA-4F8F-AE96-5E90E0189B79}" type="presParOf" srcId="{7EC66AC0-4858-4A3E-B9F7-DEF6E4F9D2CA}" destId="{51472675-3658-46C2-B331-A39203B5F129}" srcOrd="0" destOrd="0" presId="urn:microsoft.com/office/officeart/2008/layout/LinedList"/>
    <dgm:cxn modelId="{B764D8B8-8FF6-4DBD-BD88-D4252AF13F0F}" type="presParOf" srcId="{7EC66AC0-4858-4A3E-B9F7-DEF6E4F9D2CA}" destId="{289B5D62-E826-45F7-8DB4-D80BBFEBA729}" srcOrd="1" destOrd="0" presId="urn:microsoft.com/office/officeart/2008/layout/LinedList"/>
    <dgm:cxn modelId="{E4073949-1B77-43C5-9946-8FBD001BA978}" type="presParOf" srcId="{7EC66AC0-4858-4A3E-B9F7-DEF6E4F9D2CA}" destId="{6E6673B9-BF42-4A7F-99DA-7DDC621F838C}" srcOrd="2" destOrd="0" presId="urn:microsoft.com/office/officeart/2008/layout/LinedList"/>
    <dgm:cxn modelId="{7A8D4ED1-93DD-4F70-9AD2-7F98523FB265}" type="presParOf" srcId="{89BB3039-1430-40F7-962E-9580AD7DE22C}" destId="{14AC7AB1-2F98-44B2-9D4C-DBCEA50D2368}" srcOrd="11" destOrd="0" presId="urn:microsoft.com/office/officeart/2008/layout/LinedList"/>
    <dgm:cxn modelId="{39B5CF89-9E16-4191-B67C-0CDCD4A4F5F6}" type="presParOf" srcId="{89BB3039-1430-40F7-962E-9580AD7DE22C}" destId="{47835F90-9E85-404F-977D-E98EFA2216A2}" srcOrd="12" destOrd="0" presId="urn:microsoft.com/office/officeart/2008/layout/LinedList"/>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B4921D-75BF-487C-9EA2-AC9331148EF7}">
      <dsp:nvSpPr>
        <dsp:cNvPr id="0" name=""/>
        <dsp:cNvSpPr/>
      </dsp:nvSpPr>
      <dsp:spPr bwMode="white">
        <a:xfrm>
          <a:off x="0" y="0"/>
          <a:ext cx="7886700" cy="0"/>
        </a:xfrm>
        <a:prstGeom prst="line">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w="6350" cap="flat" cmpd="sng" algn="ctr">
          <a:solidFill>
            <a:schemeClr val="accent3">
              <a:hueOff val="0"/>
              <a:satOff val="0"/>
              <a:lumOff val="0"/>
              <a:alphaOff val="0"/>
            </a:schemeClr>
          </a:solidFill>
          <a:prstDash val="solid"/>
          <a:miter lim="800000"/>
        </a:ln>
        <a:effectLst/>
      </dsp:spPr>
      <dsp:style>
        <a:lnRef idx="1">
          <a:schemeClr val="accent3"/>
        </a:lnRef>
        <a:fillRef idx="3">
          <a:schemeClr val="accent3"/>
        </a:fillRef>
        <a:effectRef idx="2">
          <a:scrgbClr r="0" g="0" b="0"/>
        </a:effectRef>
        <a:fontRef idx="minor">
          <a:schemeClr val="lt1"/>
        </a:fontRef>
      </dsp:style>
    </dsp:sp>
    <dsp:sp modelId="{F5EC87FF-C20D-4868-8E5D-4B9BA33161D5}">
      <dsp:nvSpPr>
        <dsp:cNvPr id="0" name=""/>
        <dsp:cNvSpPr/>
      </dsp:nvSpPr>
      <dsp:spPr bwMode="white">
        <a:xfrm>
          <a:off x="0" y="0"/>
          <a:ext cx="1577340" cy="3522467"/>
        </a:xfrm>
        <a:prstGeom prst="rect">
          <a:avLst/>
        </a:prstGeom>
        <a:noFill/>
        <a:ln>
          <a:noFill/>
        </a:ln>
        <a:effectLst/>
      </dsp:spPr>
      <dsp:style>
        <a:lnRef idx="0">
          <a:schemeClr val="dk1">
            <a:alpha val="0"/>
          </a:schemeClr>
        </a:lnRef>
        <a:fillRef idx="0">
          <a:schemeClr val="lt1">
            <a:alpha val="0"/>
          </a:schemeClr>
        </a:fillRef>
        <a:effectRef idx="0">
          <a:scrgbClr r="0" g="0" b="0"/>
        </a:effectRef>
        <a:fontRef idx="minor"/>
      </dsp:style>
      <dsp:txBody>
        <a:bodyPr spcFirstLastPara="0" vert="horz" wrap="square" lIns="68580" tIns="68580" rIns="68580" bIns="68580" numCol="1" spcCol="1270" anchor="t" anchorCtr="0">
          <a:noAutofit/>
        </a:bodyPr>
        <a:lstStyle/>
        <a:p>
          <a:pPr lvl="0" algn="ctr" defTabSz="800100">
            <a:lnSpc>
              <a:spcPct val="90000"/>
            </a:lnSpc>
            <a:spcBef>
              <a:spcPct val="0"/>
            </a:spcBef>
            <a:spcAft>
              <a:spcPct val="35000"/>
            </a:spcAft>
          </a:pPr>
          <a:r>
            <a:rPr lang="es-MX" sz="1800" b="1" kern="1200" dirty="0">
              <a:solidFill>
                <a:schemeClr val="tx1"/>
              </a:solidFill>
              <a:latin typeface="Montserrat" panose="00000500000000000000" pitchFamily="2" charset="0"/>
            </a:rPr>
            <a:t>En formato:</a:t>
          </a:r>
        </a:p>
        <a:p>
          <a:pPr lvl="0" algn="ctr" defTabSz="800100">
            <a:lnSpc>
              <a:spcPct val="90000"/>
            </a:lnSpc>
            <a:spcBef>
              <a:spcPct val="0"/>
            </a:spcBef>
            <a:spcAft>
              <a:spcPct val="35000"/>
            </a:spcAft>
          </a:pPr>
          <a:r>
            <a:rPr lang="es-MX" sz="1800" b="1" kern="1200" dirty="0">
              <a:solidFill>
                <a:schemeClr val="tx1"/>
              </a:solidFill>
              <a:latin typeface="Montserrat" panose="00000500000000000000" pitchFamily="2" charset="0"/>
            </a:rPr>
            <a:t> Fácilmente visible e identificable </a:t>
          </a:r>
        </a:p>
        <a:p>
          <a:pPr lvl="0" algn="ctr" defTabSz="800100">
            <a:lnSpc>
              <a:spcPct val="90000"/>
            </a:lnSpc>
            <a:spcBef>
              <a:spcPct val="0"/>
            </a:spcBef>
            <a:spcAft>
              <a:spcPct val="35000"/>
            </a:spcAft>
          </a:pPr>
          <a:endParaRPr lang="es-MX" sz="1800" b="1" kern="1200" dirty="0">
            <a:solidFill>
              <a:schemeClr val="tx1"/>
            </a:solidFill>
            <a:latin typeface="Montserrat" panose="00000500000000000000" pitchFamily="2" charset="0"/>
          </a:endParaRPr>
        </a:p>
        <a:p>
          <a:pPr lvl="0" algn="ctr" defTabSz="800100">
            <a:lnSpc>
              <a:spcPct val="90000"/>
            </a:lnSpc>
            <a:spcBef>
              <a:spcPct val="0"/>
            </a:spcBef>
            <a:spcAft>
              <a:spcPct val="35000"/>
            </a:spcAft>
          </a:pPr>
          <a:r>
            <a:rPr lang="es-MX" sz="1800" b="1" kern="1200" dirty="0">
              <a:solidFill>
                <a:schemeClr val="tx1"/>
              </a:solidFill>
              <a:latin typeface="Montserrat" panose="00000500000000000000" pitchFamily="2" charset="0"/>
            </a:rPr>
            <a:t>Con lenguaje ciudadano</a:t>
          </a:r>
          <a:r>
            <a:rPr lang="es-MX" sz="2000" b="1" kern="1200" dirty="0">
              <a:solidFill>
                <a:schemeClr val="tx1"/>
              </a:solidFill>
              <a:latin typeface="Montserrat" panose="00000500000000000000" pitchFamily="2" charset="0"/>
            </a:rPr>
            <a:t>. </a:t>
          </a:r>
        </a:p>
      </dsp:txBody>
      <dsp:txXfrm>
        <a:off x="0" y="0"/>
        <a:ext cx="1577340" cy="3522467"/>
      </dsp:txXfrm>
    </dsp:sp>
    <dsp:sp modelId="{A14A8358-B6AA-415C-953E-541751ECCE84}">
      <dsp:nvSpPr>
        <dsp:cNvPr id="0" name=""/>
        <dsp:cNvSpPr/>
      </dsp:nvSpPr>
      <dsp:spPr bwMode="white">
        <a:xfrm>
          <a:off x="1695641" y="92636"/>
          <a:ext cx="3036380" cy="828816"/>
        </a:xfrm>
        <a:prstGeom prst="rect">
          <a:avLst/>
        </a:prstGeom>
        <a:solidFill>
          <a:srgbClr val="B38E5D"/>
        </a:solidFill>
        <a:ln>
          <a:noFill/>
        </a:ln>
        <a:effectLst/>
      </dsp:spPr>
      <dsp:style>
        <a:lnRef idx="0">
          <a:schemeClr val="dk1">
            <a:alpha val="0"/>
          </a:schemeClr>
        </a:lnRef>
        <a:fillRef idx="0">
          <a:schemeClr val="lt1">
            <a:alpha val="0"/>
          </a:schemeClr>
        </a:fillRef>
        <a:effectRef idx="0">
          <a:scrgbClr r="0" g="0" b="0"/>
        </a:effectRef>
        <a:fontRef idx="minor"/>
      </dsp:style>
      <dsp:txBody>
        <a:bodyPr spcFirstLastPara="0" vert="horz" wrap="square" lIns="53340" tIns="53340" rIns="53340" bIns="53340" numCol="1" spcCol="1270" anchor="t" anchorCtr="0">
          <a:noAutofit/>
        </a:bodyPr>
        <a:lstStyle/>
        <a:p>
          <a:pPr lvl="0" algn="ctr" defTabSz="622300">
            <a:lnSpc>
              <a:spcPct val="90000"/>
            </a:lnSpc>
            <a:spcBef>
              <a:spcPct val="0"/>
            </a:spcBef>
            <a:spcAft>
              <a:spcPct val="35000"/>
            </a:spcAft>
          </a:pPr>
          <a:r>
            <a:rPr lang="es-MX" sz="1400" b="1" kern="1200" dirty="0">
              <a:solidFill>
                <a:schemeClr val="tx1"/>
              </a:solidFill>
            </a:rPr>
            <a:t>En el área de recepción disponibles a la visita del  público se encuentren todos los trámites o servicios que realiza la oficina gubernamental  con código  QR</a:t>
          </a:r>
        </a:p>
      </dsp:txBody>
      <dsp:txXfrm>
        <a:off x="1695641" y="92636"/>
        <a:ext cx="3036380" cy="828816"/>
      </dsp:txXfrm>
    </dsp:sp>
    <dsp:sp modelId="{7F3DC5E9-8B2E-4EE5-BBE0-67D4ACA81A1A}">
      <dsp:nvSpPr>
        <dsp:cNvPr id="0" name=""/>
        <dsp:cNvSpPr/>
      </dsp:nvSpPr>
      <dsp:spPr bwMode="white">
        <a:xfrm>
          <a:off x="1577340" y="886974"/>
          <a:ext cx="6309360"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hemeClr val="accent3">
            <a:tint val="50000"/>
          </a:schemeClr>
        </a:lnRef>
        <a:fillRef idx="1">
          <a:schemeClr val="accent3"/>
        </a:fillRef>
        <a:effectRef idx="1">
          <a:scrgbClr r="0" g="0" b="0"/>
        </a:effectRef>
        <a:fontRef idx="minor"/>
      </dsp:style>
    </dsp:sp>
    <dsp:sp modelId="{CD3DF298-32D9-4383-9E13-A9BB24B4A19B}">
      <dsp:nvSpPr>
        <dsp:cNvPr id="0" name=""/>
        <dsp:cNvSpPr/>
      </dsp:nvSpPr>
      <dsp:spPr bwMode="white">
        <a:xfrm>
          <a:off x="1695641" y="911697"/>
          <a:ext cx="3036380" cy="828816"/>
        </a:xfrm>
        <a:prstGeom prst="rect">
          <a:avLst/>
        </a:prstGeom>
        <a:noFill/>
        <a:ln>
          <a:noFill/>
        </a:ln>
        <a:effectLst/>
      </dsp:spPr>
      <dsp:style>
        <a:lnRef idx="0">
          <a:schemeClr val="dk1">
            <a:alpha val="0"/>
          </a:schemeClr>
        </a:lnRef>
        <a:fillRef idx="0">
          <a:schemeClr val="lt1">
            <a:alpha val="0"/>
          </a:schemeClr>
        </a:fillRef>
        <a:effectRef idx="0">
          <a:scrgbClr r="0" g="0" b="0"/>
        </a:effectRef>
        <a:fontRef idx="minor"/>
      </dsp:style>
      <dsp:txBody>
        <a:bodyPr spcFirstLastPara="0" vert="horz" wrap="square" lIns="41910" tIns="41910" rIns="41910" bIns="41910" numCol="1" spcCol="1270" anchor="t" anchorCtr="0">
          <a:noAutofit/>
        </a:bodyPr>
        <a:lstStyle/>
        <a:p>
          <a:pPr lvl="0" algn="l" defTabSz="1600200">
            <a:lnSpc>
              <a:spcPct val="90000"/>
            </a:lnSpc>
            <a:spcBef>
              <a:spcPct val="0"/>
            </a:spcBef>
            <a:spcAft>
              <a:spcPct val="35000"/>
            </a:spcAft>
          </a:pPr>
          <a:endParaRPr lang="es-MX" sz="3600" kern="1200">
            <a:solidFill>
              <a:schemeClr val="tx1"/>
            </a:solidFill>
          </a:endParaRPr>
        </a:p>
      </dsp:txBody>
      <dsp:txXfrm>
        <a:off x="1695641" y="911697"/>
        <a:ext cx="3036380" cy="828816"/>
      </dsp:txXfrm>
    </dsp:sp>
    <dsp:sp modelId="{47295E33-7792-41C8-ABF4-48E4BF7474AD}">
      <dsp:nvSpPr>
        <dsp:cNvPr id="0" name=""/>
        <dsp:cNvSpPr/>
      </dsp:nvSpPr>
      <dsp:spPr bwMode="white">
        <a:xfrm>
          <a:off x="1301432" y="1775911"/>
          <a:ext cx="6309360"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hemeClr val="accent3">
            <a:tint val="50000"/>
          </a:schemeClr>
        </a:lnRef>
        <a:fillRef idx="1">
          <a:schemeClr val="accent3"/>
        </a:fillRef>
        <a:effectRef idx="1">
          <a:scrgbClr r="0" g="0" b="0"/>
        </a:effectRef>
        <a:fontRef idx="minor"/>
      </dsp:style>
    </dsp:sp>
    <dsp:sp modelId="{60F7EE29-AC0B-460F-8456-6E8C3BCC299F}">
      <dsp:nvSpPr>
        <dsp:cNvPr id="0" name=""/>
        <dsp:cNvSpPr/>
      </dsp:nvSpPr>
      <dsp:spPr bwMode="white">
        <a:xfrm>
          <a:off x="1695641" y="1934614"/>
          <a:ext cx="3036380" cy="828816"/>
        </a:xfrm>
        <a:prstGeom prst="rect">
          <a:avLst/>
        </a:prstGeom>
        <a:solidFill>
          <a:schemeClr val="bg2">
            <a:lumMod val="50000"/>
          </a:schemeClr>
        </a:solidFill>
        <a:ln>
          <a:noFill/>
        </a:ln>
        <a:effectLst/>
      </dsp:spPr>
      <dsp:style>
        <a:lnRef idx="0">
          <a:schemeClr val="dk1">
            <a:alpha val="0"/>
          </a:schemeClr>
        </a:lnRef>
        <a:fillRef idx="0">
          <a:schemeClr val="lt1">
            <a:alpha val="0"/>
          </a:schemeClr>
        </a:fillRef>
        <a:effectRef idx="0">
          <a:scrgbClr r="0" g="0" b="0"/>
        </a:effectRef>
        <a:fontRef idx="minor"/>
      </dsp:style>
      <dsp:txBody>
        <a:bodyPr spcFirstLastPara="0" vert="horz" wrap="square" lIns="41910" tIns="41910" rIns="41910" bIns="41910" numCol="1" spcCol="1270" anchor="t" anchorCtr="0">
          <a:noAutofit/>
        </a:bodyPr>
        <a:lstStyle/>
        <a:p>
          <a:pPr lvl="0" algn="ctr" defTabSz="1600200">
            <a:lnSpc>
              <a:spcPct val="90000"/>
            </a:lnSpc>
            <a:spcBef>
              <a:spcPct val="0"/>
            </a:spcBef>
            <a:spcAft>
              <a:spcPct val="35000"/>
            </a:spcAft>
          </a:pPr>
          <a:r>
            <a:rPr lang="es-MX" sz="3600" b="1" kern="1200" dirty="0">
              <a:solidFill>
                <a:schemeClr val="bg1"/>
              </a:solidFill>
              <a:latin typeface="Montserrat" panose="00000500000000000000" pitchFamily="2" charset="0"/>
            </a:rPr>
            <a:t>Revisión de los requisitos, costos   y los plazos de atención y resolución</a:t>
          </a:r>
        </a:p>
      </dsp:txBody>
      <dsp:txXfrm>
        <a:off x="1695641" y="1934614"/>
        <a:ext cx="3036380" cy="828816"/>
      </dsp:txXfrm>
    </dsp:sp>
    <dsp:sp modelId="{7B7BF23F-9CF9-4C0A-806E-93D85ED0E616}">
      <dsp:nvSpPr>
        <dsp:cNvPr id="0" name=""/>
        <dsp:cNvSpPr/>
      </dsp:nvSpPr>
      <dsp:spPr bwMode="white">
        <a:xfrm>
          <a:off x="1527875" y="2648986"/>
          <a:ext cx="6309360"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hemeClr val="accent3">
            <a:tint val="50000"/>
          </a:schemeClr>
        </a:lnRef>
        <a:fillRef idx="1">
          <a:schemeClr val="accent3"/>
        </a:fillRef>
        <a:effectRef idx="1">
          <a:scrgbClr r="0" g="0" b="0"/>
        </a:effectRef>
        <a:fontRef idx="minor"/>
      </dsp:style>
    </dsp:sp>
    <dsp:sp modelId="{D604D965-BD7C-4950-8330-38098C8D2622}">
      <dsp:nvSpPr>
        <dsp:cNvPr id="0" name=""/>
        <dsp:cNvSpPr/>
      </dsp:nvSpPr>
      <dsp:spPr bwMode="white">
        <a:xfrm>
          <a:off x="2894009" y="2665411"/>
          <a:ext cx="3036380" cy="828816"/>
        </a:xfrm>
        <a:prstGeom prst="rect">
          <a:avLst/>
        </a:prstGeom>
        <a:solidFill>
          <a:schemeClr val="bg1">
            <a:lumMod val="85000"/>
          </a:schemeClr>
        </a:solidFill>
        <a:ln>
          <a:noFill/>
        </a:ln>
        <a:effectLst/>
      </dsp:spPr>
      <dsp:style>
        <a:lnRef idx="0">
          <a:schemeClr val="dk1">
            <a:alpha val="0"/>
          </a:schemeClr>
        </a:lnRef>
        <a:fillRef idx="0">
          <a:schemeClr val="lt1">
            <a:alpha val="0"/>
          </a:schemeClr>
        </a:fillRef>
        <a:effectRef idx="0">
          <a:scrgbClr r="0" g="0" b="0"/>
        </a:effectRef>
        <a:fontRef idx="minor"/>
      </dsp:style>
      <dsp:txBody>
        <a:bodyPr spcFirstLastPara="0" vert="horz" wrap="square" lIns="41910" tIns="41910" rIns="41910" bIns="41910" numCol="1" spcCol="1270" anchor="t" anchorCtr="0">
          <a:noAutofit/>
        </a:bodyPr>
        <a:lstStyle/>
        <a:p>
          <a:pPr lvl="0" algn="ctr" defTabSz="1600200">
            <a:lnSpc>
              <a:spcPct val="90000"/>
            </a:lnSpc>
            <a:spcBef>
              <a:spcPct val="0"/>
            </a:spcBef>
            <a:spcAft>
              <a:spcPct val="35000"/>
            </a:spcAft>
          </a:pPr>
          <a:r>
            <a:rPr lang="es-MX" sz="3600" b="1" kern="1200" dirty="0">
              <a:solidFill>
                <a:schemeClr val="tx1"/>
              </a:solidFill>
              <a:latin typeface="Montserrat" panose="00000500000000000000" pitchFamily="2" charset="0"/>
            </a:rPr>
            <a:t>Este análisis deberá presentarse ante la instancia correspondiente</a:t>
          </a:r>
        </a:p>
        <a:p>
          <a:pPr lvl="0" algn="ctr" defTabSz="1600200">
            <a:lnSpc>
              <a:spcPct val="90000"/>
            </a:lnSpc>
            <a:spcBef>
              <a:spcPct val="0"/>
            </a:spcBef>
            <a:spcAft>
              <a:spcPct val="35000"/>
            </a:spcAft>
          </a:pPr>
          <a:r>
            <a:rPr lang="es-MX" sz="3600" b="1" kern="1200" dirty="0">
              <a:solidFill>
                <a:schemeClr val="tx1"/>
              </a:solidFill>
              <a:latin typeface="Montserrat" panose="00000500000000000000" pitchFamily="2" charset="0"/>
            </a:rPr>
            <a:t> (Deberá realizarse antes de la validación de la cédula</a:t>
          </a:r>
        </a:p>
      </dsp:txBody>
      <dsp:txXfrm>
        <a:off x="2894009" y="2665411"/>
        <a:ext cx="3036380" cy="828816"/>
      </dsp:txXfrm>
    </dsp:sp>
    <dsp:sp modelId="{289B5D62-E826-45F7-8DB4-D80BBFEBA729}">
      <dsp:nvSpPr>
        <dsp:cNvPr id="0" name=""/>
        <dsp:cNvSpPr/>
      </dsp:nvSpPr>
      <dsp:spPr bwMode="white">
        <a:xfrm>
          <a:off x="4645031" y="2693651"/>
          <a:ext cx="3036380" cy="828816"/>
        </a:xfrm>
        <a:prstGeom prst="rect">
          <a:avLst/>
        </a:prstGeom>
        <a:noFill/>
        <a:ln>
          <a:noFill/>
        </a:ln>
        <a:effectLst/>
      </dsp:spPr>
      <dsp:style>
        <a:lnRef idx="0">
          <a:schemeClr val="dk1">
            <a:alpha val="0"/>
          </a:schemeClr>
        </a:lnRef>
        <a:fillRef idx="0">
          <a:schemeClr val="lt1">
            <a:alpha val="0"/>
          </a:schemeClr>
        </a:fillRef>
        <a:effectRef idx="0">
          <a:scrgbClr r="0" g="0" b="0"/>
        </a:effectRef>
        <a:fontRef idx="minor"/>
      </dsp:style>
      <dsp:txBody>
        <a:bodyPr spcFirstLastPara="0" vert="horz" wrap="square" lIns="137160" tIns="137160" rIns="137160" bIns="137160" numCol="1" spcCol="1270" anchor="t" anchorCtr="0">
          <a:noAutofit/>
        </a:bodyPr>
        <a:lstStyle/>
        <a:p>
          <a:pPr lvl="0" algn="l" defTabSz="1600200">
            <a:lnSpc>
              <a:spcPct val="90000"/>
            </a:lnSpc>
            <a:spcBef>
              <a:spcPct val="0"/>
            </a:spcBef>
            <a:spcAft>
              <a:spcPct val="35000"/>
            </a:spcAft>
          </a:pPr>
          <a:endParaRPr lang="es-MX" sz="3600" kern="1200">
            <a:solidFill>
              <a:schemeClr val="tx1"/>
            </a:solidFill>
          </a:endParaRPr>
        </a:p>
      </dsp:txBody>
      <dsp:txXfrm>
        <a:off x="4645031" y="2693651"/>
        <a:ext cx="3036380" cy="828816"/>
      </dsp:txXfrm>
    </dsp:sp>
    <dsp:sp modelId="{14AC7AB1-2F98-44B2-9D4C-DBCEA50D2368}">
      <dsp:nvSpPr>
        <dsp:cNvPr id="0" name=""/>
        <dsp:cNvSpPr/>
      </dsp:nvSpPr>
      <dsp:spPr bwMode="white">
        <a:xfrm>
          <a:off x="1577340" y="3481026"/>
          <a:ext cx="6309360" cy="0"/>
        </a:xfrm>
        <a:prstGeom prst="line">
          <a:avLst/>
        </a:prstGeom>
        <a:solidFill>
          <a:schemeClr val="accent3">
            <a:hueOff val="0"/>
            <a:satOff val="0"/>
            <a:lumOff val="0"/>
            <a:alphaOff val="0"/>
          </a:schemeClr>
        </a:solidFill>
        <a:ln w="12700" cap="flat" cmpd="sng" algn="ctr">
          <a:solidFill>
            <a:schemeClr val="accent3">
              <a:tint val="50000"/>
              <a:hueOff val="0"/>
              <a:satOff val="0"/>
              <a:lumOff val="0"/>
              <a:alphaOff val="0"/>
            </a:schemeClr>
          </a:solidFill>
          <a:prstDash val="solid"/>
          <a:miter lim="800000"/>
        </a:ln>
        <a:effectLst/>
      </dsp:spPr>
      <dsp:style>
        <a:lnRef idx="2">
          <a:schemeClr val="accent3">
            <a:tint val="50000"/>
          </a:schemeClr>
        </a:lnRef>
        <a:fillRef idx="1">
          <a:schemeClr val="accent3"/>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2">
  <dgm:title val=""/>
  <dgm:desc val=""/>
  <dgm:catLst>
    <dgm:cat type="simple" pri="10400"/>
  </dgm:catLst>
  <dgm:scene3d>
    <a:camera prst="orthographicFront"/>
    <a:lightRig rig="threePt" dir="t"/>
  </dgm:scene3d>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MX"/>
          </a:p>
        </p:txBody>
      </p:sp>
      <p:sp>
        <p:nvSpPr>
          <p:cNvPr id="4" name="Marcador de fecha 3"/>
          <p:cNvSpPr>
            <a:spLocks noGrp="1"/>
          </p:cNvSpPr>
          <p:nvPr>
            <p:ph type="dt" sz="half" idx="10"/>
          </p:nvPr>
        </p:nvSpPr>
        <p:spPr/>
        <p:txBody>
          <a:bodyPr/>
          <a:lstStyle/>
          <a:p>
            <a:fld id="{0C677A5F-2A71-44D1-ADA9-8DD7432DCE0A}" type="datetimeFigureOut">
              <a:rPr lang="es-MX" smtClean="0"/>
              <a:t>27/01/2026</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17E9DBA1-2AA6-4825-A0AF-67DE888C1971}" type="slidenum">
              <a:rPr lang="es-MX" smtClean="0"/>
              <a:t>‹Nº›</a:t>
            </a:fld>
            <a:endParaRPr lang="es-MX"/>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texto vertical 2"/>
          <p:cNvSpPr>
            <a:spLocks noGrp="1"/>
          </p:cNvSpPr>
          <p:nvPr>
            <p:ph type="body" orient="vert" idx="1" hasCustomPrompt="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0C677A5F-2A71-44D1-ADA9-8DD7432DCE0A}" type="datetimeFigureOut">
              <a:rPr lang="es-MX" smtClean="0"/>
              <a:t>27/01/2026</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17E9DBA1-2AA6-4825-A0AF-67DE888C1971}" type="slidenum">
              <a:rPr lang="es-MX" smtClean="0"/>
              <a:t>‹Nº›</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MX"/>
          </a:p>
        </p:txBody>
      </p:sp>
      <p:sp>
        <p:nvSpPr>
          <p:cNvPr id="3" name="Marcador de texto vertical 2"/>
          <p:cNvSpPr>
            <a:spLocks noGrp="1"/>
          </p:cNvSpPr>
          <p:nvPr>
            <p:ph type="body" orient="vert" idx="1" hasCustomPrompt="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0C677A5F-2A71-44D1-ADA9-8DD7432DCE0A}" type="datetimeFigureOut">
              <a:rPr lang="es-MX" smtClean="0"/>
              <a:t>27/01/2026</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17E9DBA1-2AA6-4825-A0AF-67DE888C1971}" type="slidenum">
              <a:rPr lang="es-MX" smtClean="0"/>
              <a:t>‹Nº›</a:t>
            </a:fld>
            <a:endParaRPr lang="es-MX"/>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a de título">
    <p:spTree>
      <p:nvGrpSpPr>
        <p:cNvPr id="1" name=""/>
        <p:cNvGrpSpPr/>
        <p:nvPr/>
      </p:nvGrpSpPr>
      <p:grpSpPr>
        <a:xfrm>
          <a:off x="0" y="0"/>
          <a:ext cx="0" cy="0"/>
          <a:chOff x="0" y="0"/>
          <a:chExt cx="0" cy="0"/>
        </a:xfrm>
      </p:grpSpPr>
      <p:sp>
        <p:nvSpPr>
          <p:cNvPr id="4" name="Marcador de fecha 3"/>
          <p:cNvSpPr>
            <a:spLocks noGrp="1"/>
          </p:cNvSpPr>
          <p:nvPr>
            <p:ph type="dt" sz="half" idx="10"/>
          </p:nvPr>
        </p:nvSpPr>
        <p:spPr/>
        <p:txBody>
          <a:bodyPr/>
          <a:lstStyle/>
          <a:p>
            <a:fld id="{97F010DA-A70E-418E-912E-DF129B89ABA9}" type="datetimeFigureOut">
              <a:rPr lang="es-MX" smtClean="0"/>
              <a:t>27/01/2026</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C2D1D721-F477-46C7-AB21-2788A235FB0F}" type="slidenum">
              <a:rPr lang="es-MX" smtClean="0"/>
              <a:t>‹Nº›</a:t>
            </a:fld>
            <a:endParaRPr lang="es-MX"/>
          </a:p>
        </p:txBody>
      </p:sp>
      <p:pic>
        <p:nvPicPr>
          <p:cNvPr id="7" name="Google Shape;50;p1" descr="Manual de Marca_Layouts-01.png"/>
          <p:cNvPicPr preferRelativeResize="0"/>
          <p:nvPr userDrawn="1"/>
        </p:nvPicPr>
        <p:blipFill rotWithShape="1">
          <a:blip r:embed="rId2"/>
          <a:srcRect/>
          <a:stretch>
            <a:fillRect/>
          </a:stretch>
        </p:blipFill>
        <p:spPr>
          <a:xfrm>
            <a:off x="0" y="0"/>
            <a:ext cx="12192000" cy="6858000"/>
          </a:xfrm>
          <a:custGeom>
            <a:avLst/>
            <a:gdLst/>
            <a:ahLst/>
            <a:cxnLst/>
            <a:rect l="l" t="t" r="r" b="b"/>
            <a:pathLst>
              <a:path w="21600" h="21600" extrusionOk="0">
                <a:moveTo>
                  <a:pt x="0" y="0"/>
                </a:moveTo>
                <a:lnTo>
                  <a:pt x="0" y="10800"/>
                </a:lnTo>
                <a:lnTo>
                  <a:pt x="0" y="21600"/>
                </a:lnTo>
                <a:lnTo>
                  <a:pt x="10800" y="21600"/>
                </a:lnTo>
                <a:lnTo>
                  <a:pt x="21600" y="21600"/>
                </a:lnTo>
                <a:lnTo>
                  <a:pt x="21600" y="17032"/>
                </a:lnTo>
                <a:lnTo>
                  <a:pt x="21600" y="12465"/>
                </a:lnTo>
                <a:lnTo>
                  <a:pt x="20967" y="12500"/>
                </a:lnTo>
                <a:cubicBezTo>
                  <a:pt x="20086" y="12549"/>
                  <a:pt x="19430" y="12692"/>
                  <a:pt x="18641" y="13005"/>
                </a:cubicBezTo>
                <a:cubicBezTo>
                  <a:pt x="18130" y="13208"/>
                  <a:pt x="17698" y="13451"/>
                  <a:pt x="16832" y="14024"/>
                </a:cubicBezTo>
                <a:cubicBezTo>
                  <a:pt x="13821" y="16014"/>
                  <a:pt x="10868" y="17254"/>
                  <a:pt x="8344" y="17588"/>
                </a:cubicBezTo>
                <a:cubicBezTo>
                  <a:pt x="7747" y="17666"/>
                  <a:pt x="7484" y="17634"/>
                  <a:pt x="6971" y="17421"/>
                </a:cubicBezTo>
                <a:cubicBezTo>
                  <a:pt x="5357" y="16750"/>
                  <a:pt x="3925" y="15345"/>
                  <a:pt x="2773" y="13300"/>
                </a:cubicBezTo>
                <a:cubicBezTo>
                  <a:pt x="1548" y="11125"/>
                  <a:pt x="821" y="8603"/>
                  <a:pt x="558" y="5619"/>
                </a:cubicBezTo>
                <a:cubicBezTo>
                  <a:pt x="484" y="4782"/>
                  <a:pt x="484" y="2761"/>
                  <a:pt x="558" y="1926"/>
                </a:cubicBezTo>
                <a:cubicBezTo>
                  <a:pt x="602" y="1421"/>
                  <a:pt x="723" y="428"/>
                  <a:pt x="781" y="95"/>
                </a:cubicBezTo>
                <a:cubicBezTo>
                  <a:pt x="796" y="8"/>
                  <a:pt x="764" y="0"/>
                  <a:pt x="399" y="0"/>
                </a:cubicBezTo>
                <a:lnTo>
                  <a:pt x="0" y="0"/>
                </a:lnTo>
                <a:close/>
                <a:moveTo>
                  <a:pt x="17352" y="0"/>
                </a:moveTo>
                <a:lnTo>
                  <a:pt x="17368" y="122"/>
                </a:lnTo>
                <a:cubicBezTo>
                  <a:pt x="17377" y="190"/>
                  <a:pt x="17420" y="513"/>
                  <a:pt x="17464" y="841"/>
                </a:cubicBezTo>
                <a:cubicBezTo>
                  <a:pt x="17592" y="1813"/>
                  <a:pt x="17644" y="2641"/>
                  <a:pt x="17645" y="3745"/>
                </a:cubicBezTo>
                <a:cubicBezTo>
                  <a:pt x="17645" y="4297"/>
                  <a:pt x="17628" y="4993"/>
                  <a:pt x="17607" y="5291"/>
                </a:cubicBezTo>
                <a:cubicBezTo>
                  <a:pt x="17416" y="7971"/>
                  <a:pt x="16821" y="10345"/>
                  <a:pt x="15806" y="12479"/>
                </a:cubicBezTo>
                <a:cubicBezTo>
                  <a:pt x="15715" y="12670"/>
                  <a:pt x="15660" y="12812"/>
                  <a:pt x="15684" y="12795"/>
                </a:cubicBezTo>
                <a:cubicBezTo>
                  <a:pt x="17342" y="11592"/>
                  <a:pt x="19003" y="10916"/>
                  <a:pt x="20708" y="10748"/>
                </a:cubicBezTo>
                <a:cubicBezTo>
                  <a:pt x="21006" y="10718"/>
                  <a:pt x="21328" y="10693"/>
                  <a:pt x="21425" y="10692"/>
                </a:cubicBezTo>
                <a:lnTo>
                  <a:pt x="21600" y="10691"/>
                </a:lnTo>
                <a:lnTo>
                  <a:pt x="21600" y="5346"/>
                </a:lnTo>
                <a:lnTo>
                  <a:pt x="21600" y="0"/>
                </a:lnTo>
                <a:lnTo>
                  <a:pt x="19476" y="0"/>
                </a:lnTo>
                <a:lnTo>
                  <a:pt x="17352" y="0"/>
                </a:lnTo>
                <a:close/>
              </a:path>
            </a:pathLst>
          </a:custGeom>
          <a:noFill/>
          <a:ln>
            <a:noFill/>
          </a:ln>
        </p:spPr>
      </p:pic>
      <p:pic>
        <p:nvPicPr>
          <p:cNvPr id="8" name="Google Shape;51;p1" descr="Imagen 8"/>
          <p:cNvPicPr preferRelativeResize="0"/>
          <p:nvPr userDrawn="1"/>
        </p:nvPicPr>
        <p:blipFill rotWithShape="1">
          <a:blip r:embed="rId3"/>
          <a:srcRect l="9021" t="32411" r="9894" b="31958"/>
          <a:stretch>
            <a:fillRect/>
          </a:stretch>
        </p:blipFill>
        <p:spPr>
          <a:xfrm>
            <a:off x="604370" y="5838874"/>
            <a:ext cx="1770485" cy="601170"/>
          </a:xfrm>
          <a:prstGeom prst="rect">
            <a:avLst/>
          </a:prstGeom>
          <a:noFill/>
          <a:ln>
            <a:noFill/>
          </a:ln>
        </p:spPr>
      </p:pic>
      <p:sp>
        <p:nvSpPr>
          <p:cNvPr id="12" name="Título 1"/>
          <p:cNvSpPr>
            <a:spLocks noGrp="1"/>
          </p:cNvSpPr>
          <p:nvPr>
            <p:ph type="ctrTitle" hasCustomPrompt="1"/>
          </p:nvPr>
        </p:nvSpPr>
        <p:spPr>
          <a:xfrm>
            <a:off x="1524000" y="381809"/>
            <a:ext cx="7969135" cy="1218391"/>
          </a:xfrm>
        </p:spPr>
        <p:txBody>
          <a:bodyPr anchor="b">
            <a:normAutofit/>
          </a:bodyPr>
          <a:lstStyle>
            <a:lvl1pPr algn="r">
              <a:defRPr sz="3500" b="1">
                <a:solidFill>
                  <a:srgbClr val="9D2449"/>
                </a:solidFill>
                <a:latin typeface="Montserrat" panose="00000500000000000000" pitchFamily="2" charset="0"/>
              </a:defRPr>
            </a:lvl1pPr>
          </a:lstStyle>
          <a:p>
            <a:r>
              <a:rPr lang="es-ES" dirty="0"/>
              <a:t>&lt;&lt; TÍTULO &gt;&gt;</a:t>
            </a:r>
            <a:endParaRPr lang="es-MX" dirty="0"/>
          </a:p>
        </p:txBody>
      </p:sp>
      <p:sp>
        <p:nvSpPr>
          <p:cNvPr id="13" name="Subtítulo 2"/>
          <p:cNvSpPr>
            <a:spLocks noGrp="1"/>
          </p:cNvSpPr>
          <p:nvPr>
            <p:ph type="subTitle" idx="1" hasCustomPrompt="1"/>
          </p:nvPr>
        </p:nvSpPr>
        <p:spPr>
          <a:xfrm>
            <a:off x="1524000" y="1608542"/>
            <a:ext cx="7969135" cy="365125"/>
          </a:xfrm>
        </p:spPr>
        <p:txBody>
          <a:bodyPr>
            <a:normAutofit/>
          </a:bodyPr>
          <a:lstStyle>
            <a:lvl1pPr marL="0" indent="0" algn="r">
              <a:buNone/>
              <a:defRPr sz="2500" b="1">
                <a:solidFill>
                  <a:srgbClr val="B38E5D"/>
                </a:solidFill>
                <a:latin typeface="Montserrat"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dirty="0"/>
              <a:t>&lt;&lt; LUGAR &gt;&gt;</a:t>
            </a:r>
            <a:endParaRPr lang="es-MX" dirty="0"/>
          </a:p>
        </p:txBody>
      </p:sp>
      <p:sp>
        <p:nvSpPr>
          <p:cNvPr id="16" name="Marcador de contenido 15"/>
          <p:cNvSpPr>
            <a:spLocks noGrp="1"/>
          </p:cNvSpPr>
          <p:nvPr>
            <p:ph sz="quarter" idx="13" hasCustomPrompt="1"/>
          </p:nvPr>
        </p:nvSpPr>
        <p:spPr>
          <a:xfrm>
            <a:off x="1524001" y="1982009"/>
            <a:ext cx="7969134" cy="600075"/>
          </a:xfrm>
        </p:spPr>
        <p:txBody>
          <a:bodyPr>
            <a:normAutofit/>
          </a:bodyPr>
          <a:lstStyle>
            <a:lvl1pPr marL="0" indent="0" algn="r">
              <a:buNone/>
              <a:defRPr sz="2000">
                <a:latin typeface="Montserrat" panose="00000500000000000000" pitchFamily="2" charset="0"/>
              </a:defRPr>
            </a:lvl1pPr>
          </a:lstStyle>
          <a:p>
            <a:pPr lvl="0"/>
            <a:r>
              <a:rPr lang="es-MX" dirty="0"/>
              <a:t>&lt;&lt; Fecha en altas y bajas (Mes año) &gt;&gt;</a:t>
            </a:r>
          </a:p>
        </p:txBody>
      </p:sp>
      <p:pic>
        <p:nvPicPr>
          <p:cNvPr id="18" name="Imagen 17" descr="Imagen que contiene Texto&#10;&#10;Descripción generada automáticamente"/>
          <p:cNvPicPr>
            <a:picLocks noChangeAspect="1"/>
          </p:cNvPicPr>
          <p:nvPr userDrawn="1"/>
        </p:nvPicPr>
        <p:blipFill>
          <a:blip r:embed="rId4"/>
          <a:stretch>
            <a:fillRect/>
          </a:stretch>
        </p:blipFill>
        <p:spPr>
          <a:xfrm>
            <a:off x="8350716" y="5457931"/>
            <a:ext cx="3403639" cy="958842"/>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ítulo y objetos">
    <p:spTree>
      <p:nvGrpSpPr>
        <p:cNvPr id="1" name=""/>
        <p:cNvGrpSpPr/>
        <p:nvPr/>
      </p:nvGrpSpPr>
      <p:grpSpPr>
        <a:xfrm>
          <a:off x="0" y="0"/>
          <a:ext cx="0" cy="0"/>
          <a:chOff x="0" y="0"/>
          <a:chExt cx="0" cy="0"/>
        </a:xfrm>
      </p:grpSpPr>
      <p:pic>
        <p:nvPicPr>
          <p:cNvPr id="9" name="Google Shape;69;p3" descr="Manual de Marca_Layouts-02.png"/>
          <p:cNvPicPr preferRelativeResize="0"/>
          <p:nvPr userDrawn="1"/>
        </p:nvPicPr>
        <p:blipFill rotWithShape="1">
          <a:blip r:embed="rId2"/>
          <a:srcRect/>
          <a:stretch>
            <a:fillRect/>
          </a:stretch>
        </p:blipFill>
        <p:spPr>
          <a:xfrm>
            <a:off x="1974" y="0"/>
            <a:ext cx="12188052" cy="6858001"/>
          </a:xfrm>
          <a:prstGeom prst="rect">
            <a:avLst/>
          </a:prstGeom>
          <a:noFill/>
          <a:ln>
            <a:noFill/>
          </a:ln>
        </p:spPr>
      </p:pic>
      <p:sp>
        <p:nvSpPr>
          <p:cNvPr id="2" name="Título 1"/>
          <p:cNvSpPr>
            <a:spLocks noGrp="1"/>
          </p:cNvSpPr>
          <p:nvPr>
            <p:ph type="title" hasCustomPrompt="1"/>
          </p:nvPr>
        </p:nvSpPr>
        <p:spPr>
          <a:xfrm>
            <a:off x="3581400" y="365125"/>
            <a:ext cx="7772400" cy="779464"/>
          </a:xfrm>
        </p:spPr>
        <p:txBody>
          <a:bodyPr anchor="b">
            <a:normAutofit/>
          </a:bodyPr>
          <a:lstStyle>
            <a:lvl1pPr algn="r">
              <a:defRPr sz="3200" b="1">
                <a:solidFill>
                  <a:srgbClr val="9D2449"/>
                </a:solidFill>
                <a:latin typeface="Montserrat" panose="00000500000000000000" pitchFamily="2" charset="0"/>
              </a:defRPr>
            </a:lvl1pPr>
          </a:lstStyle>
          <a:p>
            <a:r>
              <a:rPr lang="es-ES" dirty="0"/>
              <a:t>&lt;&lt; TÍTULO &gt;&gt;</a:t>
            </a:r>
            <a:endParaRPr lang="es-MX" dirty="0"/>
          </a:p>
        </p:txBody>
      </p:sp>
      <p:sp>
        <p:nvSpPr>
          <p:cNvPr id="3" name="Marcador de contenido 2"/>
          <p:cNvSpPr>
            <a:spLocks noGrp="1"/>
          </p:cNvSpPr>
          <p:nvPr>
            <p:ph idx="1" hasCustomPrompt="1"/>
          </p:nvPr>
        </p:nvSpPr>
        <p:spPr>
          <a:xfrm>
            <a:off x="3581400" y="1825625"/>
            <a:ext cx="7772400" cy="4351338"/>
          </a:xfrm>
        </p:spPr>
        <p:txBody>
          <a:bodyPr>
            <a:normAutofit/>
          </a:bodyPr>
          <a:lstStyle>
            <a:lvl1pPr marL="0" indent="0" algn="just">
              <a:buNone/>
              <a:defRPr sz="1800">
                <a:latin typeface="Montserrat" panose="00000500000000000000" pitchFamily="2" charset="0"/>
              </a:defRPr>
            </a:lvl1pPr>
            <a:lvl2pPr>
              <a:defRPr sz="2000">
                <a:latin typeface="Montserrat" panose="00000500000000000000" pitchFamily="2" charset="0"/>
              </a:defRPr>
            </a:lvl2pPr>
            <a:lvl3pPr>
              <a:defRPr sz="2000">
                <a:latin typeface="Montserrat" panose="00000500000000000000" pitchFamily="2" charset="0"/>
              </a:defRPr>
            </a:lvl3pPr>
            <a:lvl4pPr>
              <a:defRPr sz="2000">
                <a:latin typeface="Montserrat" panose="00000500000000000000" pitchFamily="2" charset="0"/>
              </a:defRPr>
            </a:lvl4pPr>
            <a:lvl5pPr>
              <a:defRPr sz="2000">
                <a:latin typeface="Montserrat" panose="00000500000000000000" pitchFamily="2" charset="0"/>
              </a:defRPr>
            </a:lvl5pPr>
          </a:lstStyle>
          <a:p>
            <a:pPr lvl="0"/>
            <a:r>
              <a:rPr lang="es-MX" dirty="0"/>
              <a:t>&lt;&lt; Cuerpo &gt;&gt;</a:t>
            </a:r>
          </a:p>
        </p:txBody>
      </p:sp>
      <p:sp>
        <p:nvSpPr>
          <p:cNvPr id="4" name="Marcador de fecha 3"/>
          <p:cNvSpPr>
            <a:spLocks noGrp="1"/>
          </p:cNvSpPr>
          <p:nvPr>
            <p:ph type="dt" sz="half" idx="10"/>
          </p:nvPr>
        </p:nvSpPr>
        <p:spPr/>
        <p:txBody>
          <a:bodyPr/>
          <a:lstStyle/>
          <a:p>
            <a:fld id="{97F010DA-A70E-418E-912E-DF129B89ABA9}" type="datetimeFigureOut">
              <a:rPr lang="es-MX" smtClean="0"/>
              <a:t>27/01/2026</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C2D1D721-F477-46C7-AB21-2788A235FB0F}" type="slidenum">
              <a:rPr lang="es-MX" smtClean="0"/>
              <a:t>‹Nº›</a:t>
            </a:fld>
            <a:endParaRPr lang="es-MX"/>
          </a:p>
        </p:txBody>
      </p:sp>
      <p:sp>
        <p:nvSpPr>
          <p:cNvPr id="10" name="Marcador de contenido 9"/>
          <p:cNvSpPr>
            <a:spLocks noGrp="1"/>
          </p:cNvSpPr>
          <p:nvPr>
            <p:ph sz="quarter" idx="13" hasCustomPrompt="1"/>
          </p:nvPr>
        </p:nvSpPr>
        <p:spPr>
          <a:xfrm>
            <a:off x="3581400" y="1171522"/>
            <a:ext cx="7772400" cy="461962"/>
          </a:xfrm>
        </p:spPr>
        <p:txBody>
          <a:bodyPr>
            <a:noAutofit/>
          </a:bodyPr>
          <a:lstStyle>
            <a:lvl1pPr marL="0" indent="0" algn="r">
              <a:buNone/>
              <a:defRPr sz="2500" b="1">
                <a:solidFill>
                  <a:srgbClr val="B38E5D"/>
                </a:solidFill>
                <a:latin typeface="Montserrat" panose="00000500000000000000" pitchFamily="2" charset="0"/>
              </a:defRPr>
            </a:lvl1pPr>
            <a:lvl2pPr>
              <a:defRPr sz="2500" b="1">
                <a:solidFill>
                  <a:srgbClr val="B38E5D"/>
                </a:solidFill>
                <a:latin typeface="Montserrat" panose="00000500000000000000" pitchFamily="2" charset="0"/>
              </a:defRPr>
            </a:lvl2pPr>
            <a:lvl3pPr>
              <a:defRPr sz="2500" b="1">
                <a:solidFill>
                  <a:srgbClr val="B38E5D"/>
                </a:solidFill>
                <a:latin typeface="Montserrat" panose="00000500000000000000" pitchFamily="2" charset="0"/>
              </a:defRPr>
            </a:lvl3pPr>
            <a:lvl4pPr>
              <a:defRPr sz="2500" b="1">
                <a:solidFill>
                  <a:srgbClr val="B38E5D"/>
                </a:solidFill>
                <a:latin typeface="Montserrat" panose="00000500000000000000" pitchFamily="2" charset="0"/>
              </a:defRPr>
            </a:lvl4pPr>
            <a:lvl5pPr>
              <a:defRPr sz="2500" b="1">
                <a:solidFill>
                  <a:srgbClr val="B38E5D"/>
                </a:solidFill>
                <a:latin typeface="Montserrat" panose="00000500000000000000" pitchFamily="2" charset="0"/>
              </a:defRPr>
            </a:lvl5pPr>
          </a:lstStyle>
          <a:p>
            <a:pPr lvl="0"/>
            <a:r>
              <a:rPr lang="es-MX" dirty="0"/>
              <a:t>&lt;&lt; SUBTÍTULO &gt;&gt;</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idx="1" hasCustomPrompt="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10"/>
          </p:nvPr>
        </p:nvSpPr>
        <p:spPr/>
        <p:txBody>
          <a:bodyPr/>
          <a:lstStyle/>
          <a:p>
            <a:fld id="{0C677A5F-2A71-44D1-ADA9-8DD7432DCE0A}" type="datetimeFigureOut">
              <a:rPr lang="es-MX" smtClean="0"/>
              <a:t>27/01/2026</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17E9DBA1-2AA6-4825-A0AF-67DE888C1971}" type="slidenum">
              <a:rPr lang="es-MX" smtClean="0"/>
              <a:t>‹Nº›</a:t>
            </a:fld>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MX"/>
          </a:p>
        </p:txBody>
      </p:sp>
      <p:sp>
        <p:nvSpPr>
          <p:cNvPr id="3" name="Marcador de texto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p:cNvSpPr>
            <a:spLocks noGrp="1"/>
          </p:cNvSpPr>
          <p:nvPr>
            <p:ph type="dt" sz="half" idx="10"/>
          </p:nvPr>
        </p:nvSpPr>
        <p:spPr/>
        <p:txBody>
          <a:bodyPr/>
          <a:lstStyle/>
          <a:p>
            <a:fld id="{0C677A5F-2A71-44D1-ADA9-8DD7432DCE0A}" type="datetimeFigureOut">
              <a:rPr lang="es-MX" smtClean="0"/>
              <a:t>27/01/2026</a:t>
            </a:fld>
            <a:endParaRPr lang="es-MX"/>
          </a:p>
        </p:txBody>
      </p:sp>
      <p:sp>
        <p:nvSpPr>
          <p:cNvPr id="5" name="Marcador de pie de página 4"/>
          <p:cNvSpPr>
            <a:spLocks noGrp="1"/>
          </p:cNvSpPr>
          <p:nvPr>
            <p:ph type="ftr" sz="quarter" idx="11"/>
          </p:nvPr>
        </p:nvSpPr>
        <p:spPr/>
        <p:txBody>
          <a:bodyPr/>
          <a:lstStyle/>
          <a:p>
            <a:endParaRPr lang="es-MX"/>
          </a:p>
        </p:txBody>
      </p:sp>
      <p:sp>
        <p:nvSpPr>
          <p:cNvPr id="6" name="Marcador de número de diapositiva 5"/>
          <p:cNvSpPr>
            <a:spLocks noGrp="1"/>
          </p:cNvSpPr>
          <p:nvPr>
            <p:ph type="sldNum" sz="quarter" idx="12"/>
          </p:nvPr>
        </p:nvSpPr>
        <p:spPr/>
        <p:txBody>
          <a:bodyPr/>
          <a:lstStyle/>
          <a:p>
            <a:fld id="{17E9DBA1-2AA6-4825-A0AF-67DE888C1971}" type="slidenum">
              <a:rPr lang="es-MX" smtClean="0"/>
              <a:t>‹Nº›</a:t>
            </a:fld>
            <a:endParaRPr lang="es-MX"/>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contenido 2"/>
          <p:cNvSpPr>
            <a:spLocks noGrp="1"/>
          </p:cNvSpPr>
          <p:nvPr>
            <p:ph sz="half" idx="1" hasCustomPrompt="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hasCustomPrompt="1"/>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fecha 4"/>
          <p:cNvSpPr>
            <a:spLocks noGrp="1"/>
          </p:cNvSpPr>
          <p:nvPr>
            <p:ph type="dt" sz="half" idx="10"/>
          </p:nvPr>
        </p:nvSpPr>
        <p:spPr/>
        <p:txBody>
          <a:bodyPr/>
          <a:lstStyle/>
          <a:p>
            <a:fld id="{0C677A5F-2A71-44D1-ADA9-8DD7432DCE0A}" type="datetimeFigureOut">
              <a:rPr lang="es-MX" smtClean="0"/>
              <a:t>27/01/2026</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17E9DBA1-2AA6-4825-A0AF-67DE888C1971}" type="slidenum">
              <a:rPr lang="es-MX" smtClean="0"/>
              <a:t>‹Nº›</a:t>
            </a:fld>
            <a:endParaRPr lang="es-MX"/>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MX"/>
          </a:p>
        </p:txBody>
      </p:sp>
      <p:sp>
        <p:nvSpPr>
          <p:cNvPr id="3" name="Marcador de texto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p:cNvSpPr>
            <a:spLocks noGrp="1"/>
          </p:cNvSpPr>
          <p:nvPr>
            <p:ph sz="half" idx="2" hasCustomPrompt="1"/>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5" name="Marcador de texto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p:cNvSpPr>
            <a:spLocks noGrp="1"/>
          </p:cNvSpPr>
          <p:nvPr>
            <p:ph sz="quarter" idx="4" hasCustomPrompt="1"/>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7" name="Marcador de fecha 6"/>
          <p:cNvSpPr>
            <a:spLocks noGrp="1"/>
          </p:cNvSpPr>
          <p:nvPr>
            <p:ph type="dt" sz="half" idx="10"/>
          </p:nvPr>
        </p:nvSpPr>
        <p:spPr/>
        <p:txBody>
          <a:bodyPr/>
          <a:lstStyle/>
          <a:p>
            <a:fld id="{0C677A5F-2A71-44D1-ADA9-8DD7432DCE0A}" type="datetimeFigureOut">
              <a:rPr lang="es-MX" smtClean="0"/>
              <a:t>27/01/2026</a:t>
            </a:fld>
            <a:endParaRPr lang="es-MX"/>
          </a:p>
        </p:txBody>
      </p:sp>
      <p:sp>
        <p:nvSpPr>
          <p:cNvPr id="8" name="Marcador de pie de página 7"/>
          <p:cNvSpPr>
            <a:spLocks noGrp="1"/>
          </p:cNvSpPr>
          <p:nvPr>
            <p:ph type="ftr" sz="quarter" idx="11"/>
          </p:nvPr>
        </p:nvSpPr>
        <p:spPr/>
        <p:txBody>
          <a:bodyPr/>
          <a:lstStyle/>
          <a:p>
            <a:endParaRPr lang="es-MX"/>
          </a:p>
        </p:txBody>
      </p:sp>
      <p:sp>
        <p:nvSpPr>
          <p:cNvPr id="9" name="Marcador de número de diapositiva 8"/>
          <p:cNvSpPr>
            <a:spLocks noGrp="1"/>
          </p:cNvSpPr>
          <p:nvPr>
            <p:ph type="sldNum" sz="quarter" idx="12"/>
          </p:nvPr>
        </p:nvSpPr>
        <p:spPr/>
        <p:txBody>
          <a:bodyPr/>
          <a:lstStyle/>
          <a:p>
            <a:fld id="{17E9DBA1-2AA6-4825-A0AF-67DE888C1971}" type="slidenum">
              <a:rPr lang="es-MX" smtClean="0"/>
              <a:t>‹Nº›</a:t>
            </a:fld>
            <a:endParaRPr 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MX"/>
          </a:p>
        </p:txBody>
      </p:sp>
      <p:sp>
        <p:nvSpPr>
          <p:cNvPr id="3" name="Marcador de fecha 2"/>
          <p:cNvSpPr>
            <a:spLocks noGrp="1"/>
          </p:cNvSpPr>
          <p:nvPr>
            <p:ph type="dt" sz="half" idx="10"/>
          </p:nvPr>
        </p:nvSpPr>
        <p:spPr/>
        <p:txBody>
          <a:bodyPr/>
          <a:lstStyle/>
          <a:p>
            <a:fld id="{0C677A5F-2A71-44D1-ADA9-8DD7432DCE0A}" type="datetimeFigureOut">
              <a:rPr lang="es-MX" smtClean="0"/>
              <a:t>27/01/2026</a:t>
            </a:fld>
            <a:endParaRPr lang="es-MX"/>
          </a:p>
        </p:txBody>
      </p:sp>
      <p:sp>
        <p:nvSpPr>
          <p:cNvPr id="4" name="Marcador de pie de página 3"/>
          <p:cNvSpPr>
            <a:spLocks noGrp="1"/>
          </p:cNvSpPr>
          <p:nvPr>
            <p:ph type="ftr" sz="quarter" idx="11"/>
          </p:nvPr>
        </p:nvSpPr>
        <p:spPr/>
        <p:txBody>
          <a:bodyPr/>
          <a:lstStyle/>
          <a:p>
            <a:endParaRPr lang="es-MX"/>
          </a:p>
        </p:txBody>
      </p:sp>
      <p:sp>
        <p:nvSpPr>
          <p:cNvPr id="5" name="Marcador de número de diapositiva 4"/>
          <p:cNvSpPr>
            <a:spLocks noGrp="1"/>
          </p:cNvSpPr>
          <p:nvPr>
            <p:ph type="sldNum" sz="quarter" idx="12"/>
          </p:nvPr>
        </p:nvSpPr>
        <p:spPr/>
        <p:txBody>
          <a:bodyPr/>
          <a:lstStyle/>
          <a:p>
            <a:fld id="{17E9DBA1-2AA6-4825-A0AF-67DE888C1971}" type="slidenum">
              <a:rPr lang="es-MX" smtClean="0"/>
              <a:t>‹Nº›</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0C677A5F-2A71-44D1-ADA9-8DD7432DCE0A}" type="datetimeFigureOut">
              <a:rPr lang="es-MX" smtClean="0"/>
              <a:t>27/01/2026</a:t>
            </a:fld>
            <a:endParaRPr lang="es-MX"/>
          </a:p>
        </p:txBody>
      </p:sp>
      <p:sp>
        <p:nvSpPr>
          <p:cNvPr id="3" name="Marcador de pie de página 2"/>
          <p:cNvSpPr>
            <a:spLocks noGrp="1"/>
          </p:cNvSpPr>
          <p:nvPr>
            <p:ph type="ftr" sz="quarter" idx="11"/>
          </p:nvPr>
        </p:nvSpPr>
        <p:spPr/>
        <p:txBody>
          <a:bodyPr/>
          <a:lstStyle/>
          <a:p>
            <a:endParaRPr lang="es-MX"/>
          </a:p>
        </p:txBody>
      </p:sp>
      <p:sp>
        <p:nvSpPr>
          <p:cNvPr id="4" name="Marcador de número de diapositiva 3"/>
          <p:cNvSpPr>
            <a:spLocks noGrp="1"/>
          </p:cNvSpPr>
          <p:nvPr>
            <p:ph type="sldNum" sz="quarter" idx="12"/>
          </p:nvPr>
        </p:nvSpPr>
        <p:spPr/>
        <p:txBody>
          <a:bodyPr/>
          <a:lstStyle/>
          <a:p>
            <a:fld id="{17E9DBA1-2AA6-4825-A0AF-67DE888C1971}" type="slidenum">
              <a:rPr lang="es-MX" smtClean="0"/>
              <a:t>‹Nº›</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contenido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p:cNvSpPr>
            <a:spLocks noGrp="1"/>
          </p:cNvSpPr>
          <p:nvPr>
            <p:ph type="dt" sz="half" idx="10"/>
          </p:nvPr>
        </p:nvSpPr>
        <p:spPr/>
        <p:txBody>
          <a:bodyPr/>
          <a:lstStyle/>
          <a:p>
            <a:fld id="{0C677A5F-2A71-44D1-ADA9-8DD7432DCE0A}" type="datetimeFigureOut">
              <a:rPr lang="es-MX" smtClean="0"/>
              <a:t>27/01/2026</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17E9DBA1-2AA6-4825-A0AF-67DE888C1971}" type="slidenum">
              <a:rPr lang="es-MX" smtClean="0"/>
              <a:t>‹Nº›</a:t>
            </a:fld>
            <a:endParaRPr 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MX"/>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p:cNvSpPr>
            <a:spLocks noGrp="1"/>
          </p:cNvSpPr>
          <p:nvPr>
            <p:ph type="dt" sz="half" idx="10"/>
          </p:nvPr>
        </p:nvSpPr>
        <p:spPr/>
        <p:txBody>
          <a:bodyPr/>
          <a:lstStyle/>
          <a:p>
            <a:fld id="{0C677A5F-2A71-44D1-ADA9-8DD7432DCE0A}" type="datetimeFigureOut">
              <a:rPr lang="es-MX" smtClean="0"/>
              <a:t>27/01/2026</a:t>
            </a:fld>
            <a:endParaRPr lang="es-MX"/>
          </a:p>
        </p:txBody>
      </p:sp>
      <p:sp>
        <p:nvSpPr>
          <p:cNvPr id="6" name="Marcador de pie de página 5"/>
          <p:cNvSpPr>
            <a:spLocks noGrp="1"/>
          </p:cNvSpPr>
          <p:nvPr>
            <p:ph type="ftr" sz="quarter" idx="11"/>
          </p:nvPr>
        </p:nvSpPr>
        <p:spPr/>
        <p:txBody>
          <a:bodyPr/>
          <a:lstStyle/>
          <a:p>
            <a:endParaRPr lang="es-MX"/>
          </a:p>
        </p:txBody>
      </p:sp>
      <p:sp>
        <p:nvSpPr>
          <p:cNvPr id="7" name="Marcador de número de diapositiva 6"/>
          <p:cNvSpPr>
            <a:spLocks noGrp="1"/>
          </p:cNvSpPr>
          <p:nvPr>
            <p:ph type="sldNum" sz="quarter" idx="12"/>
          </p:nvPr>
        </p:nvSpPr>
        <p:spPr/>
        <p:txBody>
          <a:bodyPr/>
          <a:lstStyle/>
          <a:p>
            <a:fld id="{17E9DBA1-2AA6-4825-A0AF-67DE888C1971}" type="slidenum">
              <a:rPr lang="es-MX" smtClean="0"/>
              <a:t>‹Nº›</a:t>
            </a:fld>
            <a:endParaRPr lang="es-MX"/>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677A5F-2A71-44D1-ADA9-8DD7432DCE0A}" type="datetimeFigureOut">
              <a:rPr lang="es-MX" smtClean="0"/>
              <a:t>27/01/2026</a:t>
            </a:fld>
            <a:endParaRPr lang="es-MX"/>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E9DBA1-2AA6-4825-A0AF-67DE888C1971}" type="slidenum">
              <a:rPr lang="es-MX" smtClean="0"/>
              <a:t>‹Nº›</a:t>
            </a:fld>
            <a:endParaRPr lang="es-MX"/>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4.png"/><Relationship Id="rId7" Type="http://schemas.openxmlformats.org/officeDocument/2006/relationships/image" Target="../media/image36.jpe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35.jpeg"/><Relationship Id="rId5" Type="http://schemas.openxmlformats.org/officeDocument/2006/relationships/image" Target="../media/image32.jpeg"/><Relationship Id="rId4" Type="http://schemas.openxmlformats.org/officeDocument/2006/relationships/image" Target="../media/image42.svg"/></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37.jpe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2.jpeg"/></Relationships>
</file>

<file path=ppt/slides/_rels/slide12.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40.jpeg"/><Relationship Id="rId4" Type="http://schemas.openxmlformats.org/officeDocument/2006/relationships/image" Target="../media/image39.jpeg"/></Relationships>
</file>

<file path=ppt/slides/_rels/slide13.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40.jpeg"/><Relationship Id="rId4" Type="http://schemas.openxmlformats.org/officeDocument/2006/relationships/image" Target="../media/image39.jpeg"/></Relationships>
</file>

<file path=ppt/slides/_rels/slide14.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37.jpeg"/><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jpeg"/><Relationship Id="rId9" Type="http://schemas.openxmlformats.org/officeDocument/2006/relationships/image" Target="../media/image44.png"/></Relationships>
</file>

<file path=ppt/slides/_rels/slide15.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38.png"/><Relationship Id="rId7" Type="http://schemas.openxmlformats.org/officeDocument/2006/relationships/image" Target="../media/image45.jpe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43.jpeg"/><Relationship Id="rId4" Type="http://schemas.openxmlformats.org/officeDocument/2006/relationships/image" Target="../media/image42.png"/><Relationship Id="rId9" Type="http://schemas.openxmlformats.org/officeDocument/2006/relationships/image" Target="../media/image47.jpeg"/></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51.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7.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38.png"/><Relationship Id="rId7" Type="http://schemas.openxmlformats.org/officeDocument/2006/relationships/image" Target="../media/image51.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48.jpeg"/></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6.jpe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55.jpeg"/><Relationship Id="rId5" Type="http://schemas.openxmlformats.org/officeDocument/2006/relationships/image" Target="../media/image51.png"/><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8.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56.jpeg"/><Relationship Id="rId5" Type="http://schemas.openxmlformats.org/officeDocument/2006/relationships/image" Target="../media/image57.jpeg"/><Relationship Id="rId4" Type="http://schemas.openxmlformats.org/officeDocument/2006/relationships/image" Target="../media/image53.jpeg"/></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e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9.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3.jpeg"/></Relationships>
</file>

<file path=ppt/slides/_rels/slide21.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9.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58.png"/><Relationship Id="rId5" Type="http://schemas.openxmlformats.org/officeDocument/2006/relationships/image" Target="../media/image57.jpeg"/><Relationship Id="rId4" Type="http://schemas.openxmlformats.org/officeDocument/2006/relationships/image" Target="../media/image53.jpeg"/></Relationships>
</file>

<file path=ppt/slides/_rels/slide2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72.svg"/><Relationship Id="rId5" Type="http://schemas.openxmlformats.org/officeDocument/2006/relationships/image" Target="../media/image60.png"/><Relationship Id="rId4"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7.jpeg"/><Relationship Id="rId1" Type="http://schemas.openxmlformats.org/officeDocument/2006/relationships/slideLayout" Target="../slideLayouts/slideLayout1.xml"/><Relationship Id="rId4" Type="http://schemas.openxmlformats.org/officeDocument/2006/relationships/image" Target="../media/image61.jpeg"/></Relationships>
</file>

<file path=ppt/slides/_rels/slide25.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8.png"/><Relationship Id="rId7" Type="http://schemas.openxmlformats.org/officeDocument/2006/relationships/hyperlink" Target="https://www.dof.gob.mx/2020/SESNA/PNA.pdf" TargetMode="External"/><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hyperlink" Target="https://contralacorrupcion.mx/integridad-corporativa/ic500/" TargetMode="External"/><Relationship Id="rId5" Type="http://schemas.openxmlformats.org/officeDocument/2006/relationships/image" Target="../media/image62.png"/><Relationship Id="rId4" Type="http://schemas.openxmlformats.org/officeDocument/2006/relationships/image" Target="../media/image61.jpeg"/><Relationship Id="rId9" Type="http://schemas.openxmlformats.org/officeDocument/2006/relationships/image" Target="../media/image76.svg"/></Relationships>
</file>

<file path=ppt/slides/_rels/slide26.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58.png"/><Relationship Id="rId7" Type="http://schemas.openxmlformats.org/officeDocument/2006/relationships/image" Target="../media/image63.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hyperlink" Target="https://www.dof.gob.mx/2020/SESNA/PNA.pdf" TargetMode="External"/><Relationship Id="rId11" Type="http://schemas.openxmlformats.org/officeDocument/2006/relationships/image" Target="../media/image65.jpeg"/><Relationship Id="rId5" Type="http://schemas.openxmlformats.org/officeDocument/2006/relationships/hyperlink" Target="https://contralacorrupcion.mx/integridad-corporativa/ic500/" TargetMode="External"/><Relationship Id="rId10" Type="http://schemas.microsoft.com/office/2007/relationships/hdphoto" Target="../media/hdphoto1.wdp"/><Relationship Id="rId4" Type="http://schemas.openxmlformats.org/officeDocument/2006/relationships/image" Target="../media/image62.png"/><Relationship Id="rId9" Type="http://schemas.openxmlformats.org/officeDocument/2006/relationships/image" Target="../media/image6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hyperlink" Target="mailto:transparencia.secoes@gmail.com" TargetMode="Externa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image" Target="../media/image6.jpeg"/><Relationship Id="rId7" Type="http://schemas.openxmlformats.org/officeDocument/2006/relationships/image" Target="../media/image11.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4.sv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11.png"/><Relationship Id="rId11" Type="http://schemas.openxmlformats.org/officeDocument/2006/relationships/image" Target="../media/image15.png"/><Relationship Id="rId5" Type="http://schemas.openxmlformats.org/officeDocument/2006/relationships/image" Target="../media/image12.png"/><Relationship Id="rId10" Type="http://schemas.openxmlformats.org/officeDocument/2006/relationships/image" Target="../media/image18.svg"/><Relationship Id="rId4" Type="http://schemas.openxmlformats.org/officeDocument/2006/relationships/image" Target="../media/image9.jpe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24.svg"/><Relationship Id="rId18" Type="http://schemas.openxmlformats.org/officeDocument/2006/relationships/image" Target="../media/image21.png"/><Relationship Id="rId3" Type="http://schemas.openxmlformats.org/officeDocument/2006/relationships/image" Target="../media/image16.png"/><Relationship Id="rId21" Type="http://schemas.openxmlformats.org/officeDocument/2006/relationships/image" Target="../media/image32.svg"/><Relationship Id="rId7" Type="http://schemas.openxmlformats.org/officeDocument/2006/relationships/image" Target="../media/image14.png"/><Relationship Id="rId12" Type="http://schemas.openxmlformats.org/officeDocument/2006/relationships/image" Target="../media/image18.png"/><Relationship Id="rId17" Type="http://schemas.openxmlformats.org/officeDocument/2006/relationships/image" Target="../media/image28.svg"/><Relationship Id="rId25" Type="http://schemas.openxmlformats.org/officeDocument/2006/relationships/image" Target="../media/image36.svg"/><Relationship Id="rId2" Type="http://schemas.openxmlformats.org/officeDocument/2006/relationships/image" Target="../media/image7.jpeg"/><Relationship Id="rId16" Type="http://schemas.openxmlformats.org/officeDocument/2006/relationships/image" Target="../media/image20.png"/><Relationship Id="rId20" Type="http://schemas.openxmlformats.org/officeDocument/2006/relationships/image" Target="../media/image22.png"/><Relationship Id="rId1" Type="http://schemas.openxmlformats.org/officeDocument/2006/relationships/slideLayout" Target="../slideLayouts/slideLayout1.xml"/><Relationship Id="rId6" Type="http://schemas.openxmlformats.org/officeDocument/2006/relationships/image" Target="../media/image13.jpeg"/><Relationship Id="rId11" Type="http://schemas.openxmlformats.org/officeDocument/2006/relationships/image" Target="../media/image22.svg"/><Relationship Id="rId24" Type="http://schemas.openxmlformats.org/officeDocument/2006/relationships/image" Target="../media/image24.png"/><Relationship Id="rId5" Type="http://schemas.openxmlformats.org/officeDocument/2006/relationships/image" Target="../media/image14.svg"/><Relationship Id="rId15" Type="http://schemas.openxmlformats.org/officeDocument/2006/relationships/image" Target="../media/image26.svg"/><Relationship Id="rId23" Type="http://schemas.openxmlformats.org/officeDocument/2006/relationships/image" Target="../media/image34.svg"/><Relationship Id="rId10" Type="http://schemas.openxmlformats.org/officeDocument/2006/relationships/image" Target="../media/image17.png"/><Relationship Id="rId19" Type="http://schemas.openxmlformats.org/officeDocument/2006/relationships/image" Target="../media/image30.svg"/><Relationship Id="rId4" Type="http://schemas.openxmlformats.org/officeDocument/2006/relationships/image" Target="../media/image11.png"/><Relationship Id="rId9" Type="http://schemas.openxmlformats.org/officeDocument/2006/relationships/image" Target="../media/image15.png"/><Relationship Id="rId14" Type="http://schemas.openxmlformats.org/officeDocument/2006/relationships/image" Target="../media/image19.png"/><Relationship Id="rId22"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0.png"/><Relationship Id="rId18" Type="http://schemas.openxmlformats.org/officeDocument/2006/relationships/image" Target="../media/image32.svg"/><Relationship Id="rId3" Type="http://schemas.openxmlformats.org/officeDocument/2006/relationships/image" Target="../media/image13.jpeg"/><Relationship Id="rId21" Type="http://schemas.openxmlformats.org/officeDocument/2006/relationships/image" Target="../media/image28.png"/><Relationship Id="rId7" Type="http://schemas.openxmlformats.org/officeDocument/2006/relationships/image" Target="../media/image17.png"/><Relationship Id="rId12" Type="http://schemas.openxmlformats.org/officeDocument/2006/relationships/image" Target="../media/image26.svg"/><Relationship Id="rId17" Type="http://schemas.openxmlformats.org/officeDocument/2006/relationships/image" Target="../media/image26.png"/><Relationship Id="rId2" Type="http://schemas.openxmlformats.org/officeDocument/2006/relationships/image" Target="../media/image7.jpeg"/><Relationship Id="rId16" Type="http://schemas.openxmlformats.org/officeDocument/2006/relationships/image" Target="../media/image30.svg"/><Relationship Id="rId20" Type="http://schemas.openxmlformats.org/officeDocument/2006/relationships/image" Target="../media/image34.svg"/><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19.png"/><Relationship Id="rId24" Type="http://schemas.openxmlformats.org/officeDocument/2006/relationships/image" Target="../media/image38.svg"/><Relationship Id="rId5" Type="http://schemas.openxmlformats.org/officeDocument/2006/relationships/image" Target="../media/image18.svg"/><Relationship Id="rId15" Type="http://schemas.openxmlformats.org/officeDocument/2006/relationships/image" Target="../media/image25.png"/><Relationship Id="rId23" Type="http://schemas.openxmlformats.org/officeDocument/2006/relationships/image" Target="../media/image29.png"/><Relationship Id="rId10" Type="http://schemas.openxmlformats.org/officeDocument/2006/relationships/image" Target="../media/image24.svg"/><Relationship Id="rId19" Type="http://schemas.openxmlformats.org/officeDocument/2006/relationships/image" Target="../media/image27.png"/><Relationship Id="rId4" Type="http://schemas.openxmlformats.org/officeDocument/2006/relationships/image" Target="../media/image14.png"/><Relationship Id="rId9" Type="http://schemas.openxmlformats.org/officeDocument/2006/relationships/image" Target="../media/image18.png"/><Relationship Id="rId14" Type="http://schemas.openxmlformats.org/officeDocument/2006/relationships/image" Target="../media/image28.svg"/><Relationship Id="rId22" Type="http://schemas.openxmlformats.org/officeDocument/2006/relationships/image" Target="../media/image36.svg"/></Relationships>
</file>

<file path=ppt/slides/_rels/slide7.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26.png"/><Relationship Id="rId18" Type="http://schemas.openxmlformats.org/officeDocument/2006/relationships/image" Target="../media/image36.svg"/><Relationship Id="rId3" Type="http://schemas.openxmlformats.org/officeDocument/2006/relationships/image" Target="../media/image17.png"/><Relationship Id="rId21" Type="http://schemas.openxmlformats.org/officeDocument/2006/relationships/image" Target="../media/image30.png"/><Relationship Id="rId7" Type="http://schemas.openxmlformats.org/officeDocument/2006/relationships/image" Target="../media/image19.png"/><Relationship Id="rId12" Type="http://schemas.openxmlformats.org/officeDocument/2006/relationships/image" Target="../media/image30.svg"/><Relationship Id="rId17" Type="http://schemas.openxmlformats.org/officeDocument/2006/relationships/image" Target="../media/image28.png"/><Relationship Id="rId2" Type="http://schemas.openxmlformats.org/officeDocument/2006/relationships/image" Target="../media/image7.jpeg"/><Relationship Id="rId16" Type="http://schemas.openxmlformats.org/officeDocument/2006/relationships/image" Target="../media/image34.svg"/><Relationship Id="rId20" Type="http://schemas.openxmlformats.org/officeDocument/2006/relationships/image" Target="../media/image38.svg"/><Relationship Id="rId1" Type="http://schemas.openxmlformats.org/officeDocument/2006/relationships/slideLayout" Target="../slideLayouts/slideLayout1.xml"/><Relationship Id="rId6" Type="http://schemas.openxmlformats.org/officeDocument/2006/relationships/image" Target="../media/image24.svg"/><Relationship Id="rId11" Type="http://schemas.openxmlformats.org/officeDocument/2006/relationships/image" Target="../media/image25.png"/><Relationship Id="rId5" Type="http://schemas.openxmlformats.org/officeDocument/2006/relationships/image" Target="../media/image18.png"/><Relationship Id="rId15" Type="http://schemas.openxmlformats.org/officeDocument/2006/relationships/image" Target="../media/image27.png"/><Relationship Id="rId10" Type="http://schemas.openxmlformats.org/officeDocument/2006/relationships/image" Target="../media/image28.svg"/><Relationship Id="rId19" Type="http://schemas.openxmlformats.org/officeDocument/2006/relationships/image" Target="../media/image29.png"/><Relationship Id="rId4" Type="http://schemas.openxmlformats.org/officeDocument/2006/relationships/image" Target="../media/image22.svg"/><Relationship Id="rId9" Type="http://schemas.openxmlformats.org/officeDocument/2006/relationships/image" Target="../media/image20.png"/><Relationship Id="rId14" Type="http://schemas.openxmlformats.org/officeDocument/2006/relationships/image" Target="../media/image32.svg"/><Relationship Id="rId22" Type="http://schemas.openxmlformats.org/officeDocument/2006/relationships/image" Target="../media/image40.svg"/></Relationships>
</file>

<file path=ppt/slides/_rels/slide8.xml.rels><?xml version="1.0" encoding="UTF-8" standalone="yes"?>
<Relationships xmlns="http://schemas.openxmlformats.org/package/2006/relationships"><Relationship Id="rId8" Type="http://schemas.openxmlformats.org/officeDocument/2006/relationships/image" Target="../media/image40.svg"/><Relationship Id="rId13" Type="http://schemas.microsoft.com/office/2007/relationships/diagramDrawing" Target="../diagrams/drawing1.xml"/><Relationship Id="rId3" Type="http://schemas.openxmlformats.org/officeDocument/2006/relationships/image" Target="../media/image31.png"/><Relationship Id="rId7" Type="http://schemas.openxmlformats.org/officeDocument/2006/relationships/image" Target="../media/image30.png"/><Relationship Id="rId12" Type="http://schemas.openxmlformats.org/officeDocument/2006/relationships/diagramColors" Target="../diagrams/colors1.xml"/><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38.svg"/><Relationship Id="rId11" Type="http://schemas.openxmlformats.org/officeDocument/2006/relationships/diagramQuickStyle" Target="../diagrams/quickStyle1.xml"/><Relationship Id="rId5" Type="http://schemas.openxmlformats.org/officeDocument/2006/relationships/image" Target="../media/image29.png"/><Relationship Id="rId10" Type="http://schemas.openxmlformats.org/officeDocument/2006/relationships/diagramLayout" Target="../diagrams/layout1.xml"/><Relationship Id="rId4" Type="http://schemas.openxmlformats.org/officeDocument/2006/relationships/image" Target="../media/image42.svg"/><Relationship Id="rId9" Type="http://schemas.openxmlformats.org/officeDocument/2006/relationships/diagramData" Target="../diagrams/data1.xml"/></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7.jpeg"/><Relationship Id="rId1" Type="http://schemas.openxmlformats.org/officeDocument/2006/relationships/slideLayout" Target="../slideLayouts/slideLayout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42.svg"/></Relationships>
</file>

<file path=ppt/slides/slide1.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4" name="CuadroTexto 3"/>
          <p:cNvSpPr txBox="1"/>
          <p:nvPr/>
        </p:nvSpPr>
        <p:spPr>
          <a:xfrm>
            <a:off x="2449623" y="1805255"/>
            <a:ext cx="7330853" cy="1846659"/>
          </a:xfrm>
          <a:prstGeom prst="rect">
            <a:avLst/>
          </a:prstGeom>
          <a:noFill/>
        </p:spPr>
        <p:txBody>
          <a:bodyPr wrap="none" rtlCol="0">
            <a:spAutoFit/>
          </a:bodyPr>
          <a:lstStyle/>
          <a:p>
            <a:pPr algn="ctr"/>
            <a:r>
              <a:rPr lang="es-MX" sz="6000" dirty="0">
                <a:solidFill>
                  <a:schemeClr val="tx1">
                    <a:lumMod val="75000"/>
                    <a:lumOff val="25000"/>
                  </a:schemeClr>
                </a:solidFill>
                <a:latin typeface="Montserrat Black" panose="00000A00000000000000" pitchFamily="2" charset="0"/>
              </a:rPr>
              <a:t>EXCELENCIA</a:t>
            </a:r>
            <a:r>
              <a:rPr lang="es-MX" sz="4000" dirty="0">
                <a:solidFill>
                  <a:schemeClr val="tx1">
                    <a:lumMod val="75000"/>
                    <a:lumOff val="25000"/>
                  </a:schemeClr>
                </a:solidFill>
                <a:latin typeface="Montserrat Black" panose="00000A00000000000000" pitchFamily="2" charset="0"/>
              </a:rPr>
              <a:t> EN EL </a:t>
            </a:r>
          </a:p>
          <a:p>
            <a:pPr algn="ctr"/>
            <a:r>
              <a:rPr lang="es-MX" sz="5400" dirty="0">
                <a:solidFill>
                  <a:schemeClr val="tx1">
                    <a:lumMod val="75000"/>
                    <a:lumOff val="25000"/>
                  </a:schemeClr>
                </a:solidFill>
                <a:latin typeface="Montserrat Black" panose="00000A00000000000000" pitchFamily="2" charset="0"/>
              </a:rPr>
              <a:t>SERVICIO PÚBLICO</a:t>
            </a:r>
          </a:p>
        </p:txBody>
      </p:sp>
      <p:sp>
        <p:nvSpPr>
          <p:cNvPr id="5" name="CuadroTexto 4"/>
          <p:cNvSpPr txBox="1"/>
          <p:nvPr/>
        </p:nvSpPr>
        <p:spPr>
          <a:xfrm>
            <a:off x="4476750" y="3857625"/>
            <a:ext cx="3239990" cy="369332"/>
          </a:xfrm>
          <a:prstGeom prst="rect">
            <a:avLst/>
          </a:prstGeom>
          <a:noFill/>
        </p:spPr>
        <p:txBody>
          <a:bodyPr wrap="none" rtlCol="0">
            <a:spAutoFit/>
          </a:bodyPr>
          <a:lstStyle/>
          <a:p>
            <a:r>
              <a:rPr lang="es-MX" dirty="0">
                <a:latin typeface="Montserrat" panose="00000500000000000000" pitchFamily="2" charset="0"/>
              </a:rPr>
              <a:t>L.C.P. Reyna Arceo Rosado</a:t>
            </a:r>
          </a:p>
        </p:txBody>
      </p:sp>
      <p:sp>
        <p:nvSpPr>
          <p:cNvPr id="6" name="Rectángulo 5"/>
          <p:cNvSpPr/>
          <p:nvPr/>
        </p:nvSpPr>
        <p:spPr>
          <a:xfrm>
            <a:off x="2430572" y="3661439"/>
            <a:ext cx="7330853" cy="72361"/>
          </a:xfrm>
          <a:prstGeom prst="rect">
            <a:avLst/>
          </a:prstGeom>
          <a:solidFill>
            <a:srgbClr val="FBB4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Imagen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69084" y="1714500"/>
            <a:ext cx="5269065" cy="34290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3" name="Gráfico 62"/>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843" t="14814" r="6176" b="25135"/>
          <a:stretch>
            <a:fillRect/>
          </a:stretch>
        </p:blipFill>
        <p:spPr>
          <a:xfrm>
            <a:off x="2006532" y="7252962"/>
            <a:ext cx="2959578" cy="2584784"/>
          </a:xfrm>
          <a:prstGeom prst="rect">
            <a:avLst/>
          </a:prstGeom>
        </p:spPr>
      </p:pic>
      <p:pic>
        <p:nvPicPr>
          <p:cNvPr id="66" name="Gráfico 65"/>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843" t="14814" r="6176" b="25135"/>
          <a:stretch>
            <a:fillRect/>
          </a:stretch>
        </p:blipFill>
        <p:spPr>
          <a:xfrm>
            <a:off x="4994771" y="7252962"/>
            <a:ext cx="2959578" cy="2584784"/>
          </a:xfrm>
          <a:prstGeom prst="rect">
            <a:avLst/>
          </a:prstGeom>
        </p:spPr>
      </p:pic>
      <p:pic>
        <p:nvPicPr>
          <p:cNvPr id="69" name="Gráfico 68"/>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843" t="14814" r="6176" b="25135"/>
          <a:stretch>
            <a:fillRect/>
          </a:stretch>
        </p:blipFill>
        <p:spPr>
          <a:xfrm>
            <a:off x="7997487" y="7252962"/>
            <a:ext cx="2959578" cy="2584784"/>
          </a:xfrm>
          <a:prstGeom prst="rect">
            <a:avLst/>
          </a:prstGeom>
        </p:spPr>
      </p:pic>
      <p:sp>
        <p:nvSpPr>
          <p:cNvPr id="6" name="Rectángulo 5"/>
          <p:cNvSpPr/>
          <p:nvPr/>
        </p:nvSpPr>
        <p:spPr>
          <a:xfrm>
            <a:off x="9734550" y="283174"/>
            <a:ext cx="2457450" cy="602651"/>
          </a:xfrm>
          <a:prstGeom prst="rect">
            <a:avLst/>
          </a:prstGeom>
          <a:solidFill>
            <a:srgbClr val="FBB4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p:cNvSpPr txBox="1"/>
          <p:nvPr/>
        </p:nvSpPr>
        <p:spPr>
          <a:xfrm>
            <a:off x="10042804" y="338277"/>
            <a:ext cx="1879041" cy="492443"/>
          </a:xfrm>
          <a:prstGeom prst="rect">
            <a:avLst/>
          </a:prstGeom>
          <a:noFill/>
        </p:spPr>
        <p:txBody>
          <a:bodyPr wrap="none" rtlCol="0">
            <a:spAutoFit/>
          </a:bodyPr>
          <a:lstStyle/>
          <a:p>
            <a:pPr algn="ctr"/>
            <a:r>
              <a:rPr lang="es-MX" sz="1400" dirty="0">
                <a:solidFill>
                  <a:schemeClr val="bg1"/>
                </a:solidFill>
                <a:latin typeface="Montserrat Black" panose="00000A00000000000000" pitchFamily="2" charset="0"/>
              </a:rPr>
              <a:t>EXCELENCIA</a:t>
            </a:r>
            <a:r>
              <a:rPr lang="es-MX" sz="1000" dirty="0">
                <a:solidFill>
                  <a:schemeClr val="bg1"/>
                </a:solidFill>
                <a:latin typeface="Montserrat Black" panose="00000A00000000000000" pitchFamily="2" charset="0"/>
              </a:rPr>
              <a:t> EN EL </a:t>
            </a:r>
          </a:p>
          <a:p>
            <a:pPr algn="ctr"/>
            <a:r>
              <a:rPr lang="es-MX" sz="1200" dirty="0">
                <a:solidFill>
                  <a:schemeClr val="bg1"/>
                </a:solidFill>
                <a:latin typeface="Montserrat Black" panose="00000A00000000000000" pitchFamily="2" charset="0"/>
              </a:rPr>
              <a:t>SERVICIO PÚBLICO</a:t>
            </a:r>
          </a:p>
        </p:txBody>
      </p:sp>
      <p:sp>
        <p:nvSpPr>
          <p:cNvPr id="5" name="CuadroTexto 4"/>
          <p:cNvSpPr txBox="1"/>
          <p:nvPr/>
        </p:nvSpPr>
        <p:spPr>
          <a:xfrm>
            <a:off x="943175" y="424160"/>
            <a:ext cx="4373313" cy="461665"/>
          </a:xfrm>
          <a:prstGeom prst="rect">
            <a:avLst/>
          </a:prstGeom>
          <a:noFill/>
        </p:spPr>
        <p:txBody>
          <a:bodyPr wrap="none" rtlCol="0">
            <a:spAutoFit/>
          </a:bodyPr>
          <a:lstStyle/>
          <a:p>
            <a:r>
              <a:rPr lang="es-MX" sz="2400" dirty="0">
                <a:solidFill>
                  <a:schemeClr val="bg1">
                    <a:lumMod val="75000"/>
                  </a:schemeClr>
                </a:solidFill>
                <a:latin typeface="Montserrat Black" panose="00000A00000000000000" pitchFamily="2" charset="0"/>
              </a:rPr>
              <a:t>Criterios de Acreditación</a:t>
            </a:r>
          </a:p>
        </p:txBody>
      </p:sp>
      <p:sp>
        <p:nvSpPr>
          <p:cNvPr id="21" name="CuadroTexto 20"/>
          <p:cNvSpPr txBox="1"/>
          <p:nvPr/>
        </p:nvSpPr>
        <p:spPr>
          <a:xfrm>
            <a:off x="11428077" y="1078634"/>
            <a:ext cx="7105505" cy="707886"/>
          </a:xfrm>
          <a:prstGeom prst="rect">
            <a:avLst/>
          </a:prstGeom>
          <a:noFill/>
        </p:spPr>
        <p:txBody>
          <a:bodyPr wrap="square" rtlCol="0">
            <a:spAutoFit/>
          </a:bodyPr>
          <a:lstStyle/>
          <a:p>
            <a:pPr algn="ctr"/>
            <a:r>
              <a:rPr lang="es-MX" sz="2000" dirty="0">
                <a:latin typeface="Montserrat Black" panose="00000A00000000000000" pitchFamily="2" charset="0"/>
              </a:rPr>
              <a:t>Análisis de Trámites y Servicios</a:t>
            </a:r>
          </a:p>
          <a:p>
            <a:pPr algn="ctr"/>
            <a:r>
              <a:rPr lang="es-MX" sz="2000" dirty="0">
                <a:solidFill>
                  <a:srgbClr val="FBB430"/>
                </a:solidFill>
                <a:latin typeface="Montserrat Black" panose="00000A00000000000000" pitchFamily="2" charset="0"/>
              </a:rPr>
              <a:t>Mejora Regulatoria</a:t>
            </a:r>
          </a:p>
        </p:txBody>
      </p:sp>
      <p:sp>
        <p:nvSpPr>
          <p:cNvPr id="3" name="CuadroTexto 2"/>
          <p:cNvSpPr txBox="1"/>
          <p:nvPr/>
        </p:nvSpPr>
        <p:spPr>
          <a:xfrm>
            <a:off x="6532928" y="1927154"/>
            <a:ext cx="5240273" cy="3000821"/>
          </a:xfrm>
          <a:prstGeom prst="rect">
            <a:avLst/>
          </a:prstGeom>
          <a:noFill/>
        </p:spPr>
        <p:txBody>
          <a:bodyPr wrap="square" rtlCol="0">
            <a:spAutoFit/>
          </a:bodyPr>
          <a:lstStyle/>
          <a:p>
            <a:pPr marL="342900" indent="-342900">
              <a:buFont typeface="+mj-lt"/>
              <a:buAutoNum type="arabicPeriod" startAt="5"/>
            </a:pPr>
            <a:r>
              <a:rPr lang="es-MX" sz="1700" b="1" i="1" dirty="0">
                <a:latin typeface="Montserrat" panose="00000500000000000000" pitchFamily="2" charset="0"/>
              </a:rPr>
              <a:t>Letreros Informativos</a:t>
            </a:r>
          </a:p>
          <a:p>
            <a:endParaRPr lang="es-MX" dirty="0">
              <a:latin typeface="Montserrat" panose="00000500000000000000" pitchFamily="2" charset="0"/>
            </a:endParaRPr>
          </a:p>
          <a:p>
            <a:pPr marL="214630" indent="-214630" algn="just">
              <a:buFontTx/>
              <a:buChar char="-"/>
            </a:pPr>
            <a:r>
              <a:rPr lang="es-MX" sz="1400" dirty="0">
                <a:latin typeface="Montserrat" panose="00000500000000000000" pitchFamily="2" charset="0"/>
              </a:rPr>
              <a:t>Identificación: en las oficinas, escritorios o ventanillas, las personas servidoras públicas que proporcionen trámites y servicios al público deberán encontrarse identificados a la vista del usuario con: </a:t>
            </a:r>
          </a:p>
          <a:p>
            <a:pPr marL="214630" indent="-214630" algn="just">
              <a:buFontTx/>
              <a:buChar char="-"/>
            </a:pPr>
            <a:endParaRPr lang="es-MX" sz="1400" dirty="0">
              <a:latin typeface="Montserrat" panose="00000500000000000000" pitchFamily="2" charset="0"/>
            </a:endParaRPr>
          </a:p>
          <a:p>
            <a:pPr marL="214630" indent="-214630" algn="just">
              <a:buFontTx/>
              <a:buChar char="-"/>
            </a:pPr>
            <a:r>
              <a:rPr lang="es-MX" sz="1400" dirty="0" err="1">
                <a:latin typeface="Montserrat" panose="00000500000000000000" pitchFamily="2" charset="0"/>
              </a:rPr>
              <a:t>Personificador</a:t>
            </a:r>
            <a:r>
              <a:rPr lang="es-MX" sz="1400" dirty="0">
                <a:latin typeface="Montserrat" panose="00000500000000000000" pitchFamily="2" charset="0"/>
              </a:rPr>
              <a:t> o Identificador, de conformidad a la Ley de Imagen Institucional para el Estado de Quintana Roo. </a:t>
            </a:r>
          </a:p>
          <a:p>
            <a:pPr marL="214630" indent="-214630" algn="just">
              <a:buFontTx/>
              <a:buChar char="-"/>
            </a:pPr>
            <a:endParaRPr lang="es-MX" sz="1400" dirty="0">
              <a:latin typeface="Montserrat" panose="00000500000000000000" pitchFamily="2" charset="0"/>
            </a:endParaRPr>
          </a:p>
          <a:p>
            <a:pPr marL="214630" indent="-214630" algn="just">
              <a:buFontTx/>
              <a:buChar char="-"/>
            </a:pPr>
            <a:r>
              <a:rPr lang="es-MX" sz="1400" dirty="0">
                <a:latin typeface="Montserrat" panose="00000500000000000000" pitchFamily="2" charset="0"/>
              </a:rPr>
              <a:t>Publicidad DENUNCIA de la plataforma: denuncia.qroo.gob.mx</a:t>
            </a:r>
          </a:p>
        </p:txBody>
      </p:sp>
      <p:sp>
        <p:nvSpPr>
          <p:cNvPr id="2" name="12 Rectángulo"/>
          <p:cNvSpPr>
            <a:spLocks noChangeArrowheads="1"/>
          </p:cNvSpPr>
          <p:nvPr/>
        </p:nvSpPr>
        <p:spPr bwMode="auto">
          <a:xfrm>
            <a:off x="11474969" y="1861996"/>
            <a:ext cx="7041146" cy="68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lnSpc>
                <a:spcPct val="107000"/>
              </a:lnSpc>
              <a:spcAft>
                <a:spcPts val="600"/>
              </a:spcAft>
            </a:pPr>
            <a:r>
              <a:rPr lang="es-MX" altLang="es-MX" sz="1600" dirty="0">
                <a:latin typeface="Montserrat" panose="00000500000000000000" pitchFamily="2" charset="0"/>
              </a:rPr>
              <a:t>En formato fácilmente visible e identificable </a:t>
            </a:r>
          </a:p>
          <a:p>
            <a:pPr algn="ctr">
              <a:lnSpc>
                <a:spcPct val="107000"/>
              </a:lnSpc>
              <a:spcAft>
                <a:spcPts val="600"/>
              </a:spcAft>
            </a:pPr>
            <a:r>
              <a:rPr lang="es-MX" altLang="es-MX" sz="1600" dirty="0">
                <a:latin typeface="Montserrat" panose="00000500000000000000" pitchFamily="2" charset="0"/>
              </a:rPr>
              <a:t>Con lenguaje ciudadano. </a:t>
            </a:r>
          </a:p>
        </p:txBody>
      </p:sp>
      <p:sp>
        <p:nvSpPr>
          <p:cNvPr id="64" name="12 Rectángulo"/>
          <p:cNvSpPr>
            <a:spLocks noChangeArrowheads="1"/>
          </p:cNvSpPr>
          <p:nvPr/>
        </p:nvSpPr>
        <p:spPr bwMode="auto">
          <a:xfrm>
            <a:off x="2020096" y="7782861"/>
            <a:ext cx="2974675" cy="3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lnSpc>
                <a:spcPct val="107000"/>
              </a:lnSpc>
              <a:spcAft>
                <a:spcPts val="600"/>
              </a:spcAft>
            </a:pPr>
            <a:r>
              <a:rPr lang="es-MX" altLang="es-MX" sz="1400" dirty="0">
                <a:latin typeface="Montserrat Black" panose="00000A00000000000000" pitchFamily="2" charset="0"/>
              </a:rPr>
              <a:t>En el área de recepción</a:t>
            </a:r>
          </a:p>
        </p:txBody>
      </p:sp>
      <p:sp>
        <p:nvSpPr>
          <p:cNvPr id="65" name="12 Rectángulo"/>
          <p:cNvSpPr>
            <a:spLocks noChangeArrowheads="1"/>
          </p:cNvSpPr>
          <p:nvPr/>
        </p:nvSpPr>
        <p:spPr bwMode="auto">
          <a:xfrm>
            <a:off x="2037932" y="8731821"/>
            <a:ext cx="2823955" cy="871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lnSpc>
                <a:spcPct val="107000"/>
              </a:lnSpc>
              <a:spcAft>
                <a:spcPts val="600"/>
              </a:spcAft>
            </a:pPr>
            <a:r>
              <a:rPr lang="es-MX" altLang="es-MX" sz="1200" dirty="0">
                <a:latin typeface="Montserrat" panose="00000500000000000000" pitchFamily="2" charset="0"/>
              </a:rPr>
              <a:t>Deben encontrarse a la vista del público los trámites o servicios que realiza la oficina gubernamental con Código QR</a:t>
            </a:r>
          </a:p>
        </p:txBody>
      </p:sp>
      <p:sp>
        <p:nvSpPr>
          <p:cNvPr id="67" name="12 Rectángulo"/>
          <p:cNvSpPr>
            <a:spLocks noChangeArrowheads="1"/>
          </p:cNvSpPr>
          <p:nvPr/>
        </p:nvSpPr>
        <p:spPr bwMode="auto">
          <a:xfrm>
            <a:off x="5234100" y="7724963"/>
            <a:ext cx="24073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r>
              <a:rPr lang="es-MX" altLang="es-MX" sz="1200" dirty="0">
                <a:latin typeface="Montserrat Black" panose="00000A00000000000000" pitchFamily="2" charset="0"/>
              </a:rPr>
              <a:t>Formatos que recaben datos personales</a:t>
            </a:r>
          </a:p>
        </p:txBody>
      </p:sp>
      <p:sp>
        <p:nvSpPr>
          <p:cNvPr id="68" name="12 Rectángulo"/>
          <p:cNvSpPr>
            <a:spLocks noChangeArrowheads="1"/>
          </p:cNvSpPr>
          <p:nvPr/>
        </p:nvSpPr>
        <p:spPr bwMode="auto">
          <a:xfrm>
            <a:off x="5070332" y="8751480"/>
            <a:ext cx="2790717" cy="106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lnSpc>
                <a:spcPct val="107000"/>
              </a:lnSpc>
              <a:spcAft>
                <a:spcPts val="600"/>
              </a:spcAft>
            </a:pPr>
            <a:r>
              <a:rPr lang="es-MX" altLang="es-MX" sz="1200" dirty="0">
                <a:latin typeface="Montserrat" panose="00000500000000000000" pitchFamily="2" charset="0"/>
              </a:rPr>
              <a:t>Deben contar con aviso de privacidad simplificado que cumpla con la Ley Estatal aplicable y debe estar a la vista del público </a:t>
            </a:r>
          </a:p>
        </p:txBody>
      </p:sp>
      <p:sp>
        <p:nvSpPr>
          <p:cNvPr id="71" name="12 Rectángulo"/>
          <p:cNvSpPr>
            <a:spLocks noChangeArrowheads="1"/>
          </p:cNvSpPr>
          <p:nvPr/>
        </p:nvSpPr>
        <p:spPr bwMode="auto">
          <a:xfrm>
            <a:off x="8324416" y="8751480"/>
            <a:ext cx="2289604" cy="673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lnSpc>
                <a:spcPct val="107000"/>
              </a:lnSpc>
              <a:spcAft>
                <a:spcPts val="600"/>
              </a:spcAft>
            </a:pPr>
            <a:r>
              <a:rPr lang="es-MX" altLang="es-MX" sz="1200" dirty="0">
                <a:latin typeface="Montserrat" panose="00000500000000000000" pitchFamily="2" charset="0"/>
              </a:rPr>
              <a:t>Revisión de los requisitos, costos y plazos de atención y resolución</a:t>
            </a:r>
          </a:p>
        </p:txBody>
      </p:sp>
      <p:sp>
        <p:nvSpPr>
          <p:cNvPr id="77" name="12 Rectángulo"/>
          <p:cNvSpPr>
            <a:spLocks noChangeArrowheads="1"/>
          </p:cNvSpPr>
          <p:nvPr/>
        </p:nvSpPr>
        <p:spPr bwMode="auto">
          <a:xfrm>
            <a:off x="3059164" y="10107330"/>
            <a:ext cx="7041146" cy="102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lnSpc>
                <a:spcPct val="107000"/>
              </a:lnSpc>
              <a:spcAft>
                <a:spcPts val="600"/>
              </a:spcAft>
            </a:pPr>
            <a:r>
              <a:rPr lang="es-MX" altLang="es-MX" sz="1600" dirty="0">
                <a:latin typeface="Montserrat" panose="00000500000000000000" pitchFamily="2" charset="0"/>
              </a:rPr>
              <a:t>Este análisis deberá presentarse ante la instancia correspondiente</a:t>
            </a:r>
          </a:p>
          <a:p>
            <a:pPr algn="ctr">
              <a:lnSpc>
                <a:spcPct val="107000"/>
              </a:lnSpc>
              <a:spcAft>
                <a:spcPts val="600"/>
              </a:spcAft>
            </a:pPr>
            <a:r>
              <a:rPr lang="es-MX" altLang="es-MX" sz="1600" dirty="0">
                <a:latin typeface="Montserrat" panose="00000500000000000000" pitchFamily="2" charset="0"/>
              </a:rPr>
              <a:t> (Deberá realizarse antes de la validación de la cédula)</a:t>
            </a:r>
          </a:p>
          <a:p>
            <a:pPr algn="ctr">
              <a:lnSpc>
                <a:spcPct val="107000"/>
              </a:lnSpc>
              <a:spcAft>
                <a:spcPts val="600"/>
              </a:spcAft>
            </a:pPr>
            <a:r>
              <a:rPr lang="es-MX" altLang="es-MX" sz="1600" dirty="0">
                <a:latin typeface="Montserrat" panose="00000500000000000000" pitchFamily="2" charset="0"/>
              </a:rPr>
              <a:t>. </a:t>
            </a:r>
          </a:p>
        </p:txBody>
      </p:sp>
      <p:sp>
        <p:nvSpPr>
          <p:cNvPr id="79" name="12 Rectángulo"/>
          <p:cNvSpPr>
            <a:spLocks noChangeArrowheads="1"/>
          </p:cNvSpPr>
          <p:nvPr/>
        </p:nvSpPr>
        <p:spPr bwMode="auto">
          <a:xfrm>
            <a:off x="8260994" y="7793669"/>
            <a:ext cx="24073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r>
              <a:rPr lang="es-MX" altLang="es-MX" sz="1200" dirty="0">
                <a:latin typeface="Montserrat Black" panose="00000A00000000000000" pitchFamily="2" charset="0"/>
              </a:rPr>
              <a:t>Requisitos</a:t>
            </a:r>
          </a:p>
        </p:txBody>
      </p:sp>
      <p:sp>
        <p:nvSpPr>
          <p:cNvPr id="7" name="Rectángulo 6"/>
          <p:cNvSpPr/>
          <p:nvPr/>
        </p:nvSpPr>
        <p:spPr>
          <a:xfrm>
            <a:off x="12434792" y="2618492"/>
            <a:ext cx="6098790" cy="3050430"/>
          </a:xfrm>
          <a:prstGeom prst="rect">
            <a:avLst/>
          </a:prstGeom>
          <a:blipFill dpi="0" rotWithShape="1">
            <a:blip r:embed="rId5"/>
            <a:srcRect/>
            <a:stretch>
              <a:fillRect l="-8874" t="342" r="-12247" b="34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Imagen 10"/>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0" y="1424773"/>
            <a:ext cx="6096000" cy="4061460"/>
          </a:xfrm>
          <a:prstGeom prst="rect">
            <a:avLst/>
          </a:prstGeom>
        </p:spPr>
      </p:pic>
      <p:pic>
        <p:nvPicPr>
          <p:cNvPr id="13" name="Imagen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434792" y="2543016"/>
            <a:ext cx="3528426" cy="2350814"/>
          </a:xfrm>
          <a:prstGeom prst="rect">
            <a:avLst/>
          </a:prstGeom>
        </p:spPr>
      </p:pic>
      <p:pic>
        <p:nvPicPr>
          <p:cNvPr id="14" name="Imagen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51726" y="6963815"/>
            <a:ext cx="2860136" cy="407506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3" name="Gráfico 62"/>
          <p:cNvPicPr>
            <a:picLocks noChangeAspect="1"/>
          </p:cNvPicPr>
          <p:nvPr/>
        </p:nvPicPr>
        <p:blipFill rotWithShape="1">
          <a:blip r:embed="rId3" cstate="print">
            <a:extLst>
              <a:ext uri="{28A0092B-C50C-407E-A947-70E740481C1C}">
                <a14:useLocalDpi xmlns:a14="http://schemas.microsoft.com/office/drawing/2010/main" val="0"/>
              </a:ext>
            </a:extLst>
          </a:blip>
          <a:srcRect l="4843" t="14814" r="6176" b="25135"/>
          <a:stretch>
            <a:fillRect/>
          </a:stretch>
        </p:blipFill>
        <p:spPr>
          <a:xfrm>
            <a:off x="2006532" y="7252962"/>
            <a:ext cx="2959578" cy="2584784"/>
          </a:xfrm>
          <a:prstGeom prst="rect">
            <a:avLst/>
          </a:prstGeom>
        </p:spPr>
      </p:pic>
      <p:pic>
        <p:nvPicPr>
          <p:cNvPr id="66" name="Gráfico 65"/>
          <p:cNvPicPr>
            <a:picLocks noChangeAspect="1"/>
          </p:cNvPicPr>
          <p:nvPr/>
        </p:nvPicPr>
        <p:blipFill rotWithShape="1">
          <a:blip r:embed="rId3" cstate="print">
            <a:extLst>
              <a:ext uri="{28A0092B-C50C-407E-A947-70E740481C1C}">
                <a14:useLocalDpi xmlns:a14="http://schemas.microsoft.com/office/drawing/2010/main" val="0"/>
              </a:ext>
            </a:extLst>
          </a:blip>
          <a:srcRect l="4843" t="14814" r="6176" b="25135"/>
          <a:stretch>
            <a:fillRect/>
          </a:stretch>
        </p:blipFill>
        <p:spPr>
          <a:xfrm>
            <a:off x="4994771" y="7252962"/>
            <a:ext cx="2959578" cy="2584784"/>
          </a:xfrm>
          <a:prstGeom prst="rect">
            <a:avLst/>
          </a:prstGeom>
        </p:spPr>
      </p:pic>
      <p:pic>
        <p:nvPicPr>
          <p:cNvPr id="69" name="Gráfico 68"/>
          <p:cNvPicPr>
            <a:picLocks noChangeAspect="1"/>
          </p:cNvPicPr>
          <p:nvPr/>
        </p:nvPicPr>
        <p:blipFill rotWithShape="1">
          <a:blip r:embed="rId3" cstate="print">
            <a:extLst>
              <a:ext uri="{28A0092B-C50C-407E-A947-70E740481C1C}">
                <a14:useLocalDpi xmlns:a14="http://schemas.microsoft.com/office/drawing/2010/main" val="0"/>
              </a:ext>
            </a:extLst>
          </a:blip>
          <a:srcRect l="4843" t="14814" r="6176" b="25135"/>
          <a:stretch>
            <a:fillRect/>
          </a:stretch>
        </p:blipFill>
        <p:spPr>
          <a:xfrm>
            <a:off x="7997487" y="7252962"/>
            <a:ext cx="2959578" cy="2584784"/>
          </a:xfrm>
          <a:prstGeom prst="rect">
            <a:avLst/>
          </a:prstGeom>
        </p:spPr>
      </p:pic>
      <p:sp>
        <p:nvSpPr>
          <p:cNvPr id="6" name="Rectángulo 5"/>
          <p:cNvSpPr/>
          <p:nvPr/>
        </p:nvSpPr>
        <p:spPr>
          <a:xfrm>
            <a:off x="9734550" y="283174"/>
            <a:ext cx="2457450" cy="602651"/>
          </a:xfrm>
          <a:prstGeom prst="rect">
            <a:avLst/>
          </a:prstGeom>
          <a:solidFill>
            <a:srgbClr val="FBB4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p:cNvSpPr txBox="1"/>
          <p:nvPr/>
        </p:nvSpPr>
        <p:spPr>
          <a:xfrm>
            <a:off x="10042804" y="338277"/>
            <a:ext cx="1879041" cy="492443"/>
          </a:xfrm>
          <a:prstGeom prst="rect">
            <a:avLst/>
          </a:prstGeom>
          <a:noFill/>
        </p:spPr>
        <p:txBody>
          <a:bodyPr wrap="none" rtlCol="0">
            <a:spAutoFit/>
          </a:bodyPr>
          <a:lstStyle/>
          <a:p>
            <a:pPr algn="ctr"/>
            <a:r>
              <a:rPr lang="es-MX" sz="1400" dirty="0">
                <a:solidFill>
                  <a:schemeClr val="bg1"/>
                </a:solidFill>
                <a:latin typeface="Montserrat Black" panose="00000A00000000000000" pitchFamily="2" charset="0"/>
              </a:rPr>
              <a:t>EXCELENCIA</a:t>
            </a:r>
            <a:r>
              <a:rPr lang="es-MX" sz="1000" dirty="0">
                <a:solidFill>
                  <a:schemeClr val="bg1"/>
                </a:solidFill>
                <a:latin typeface="Montserrat Black" panose="00000A00000000000000" pitchFamily="2" charset="0"/>
              </a:rPr>
              <a:t> EN EL </a:t>
            </a:r>
          </a:p>
          <a:p>
            <a:pPr algn="ctr"/>
            <a:r>
              <a:rPr lang="es-MX" sz="1200" dirty="0">
                <a:solidFill>
                  <a:schemeClr val="bg1"/>
                </a:solidFill>
                <a:latin typeface="Montserrat Black" panose="00000A00000000000000" pitchFamily="2" charset="0"/>
              </a:rPr>
              <a:t>SERVICIO PÚBLICO</a:t>
            </a:r>
          </a:p>
        </p:txBody>
      </p:sp>
      <p:sp>
        <p:nvSpPr>
          <p:cNvPr id="5" name="CuadroTexto 4"/>
          <p:cNvSpPr txBox="1"/>
          <p:nvPr/>
        </p:nvSpPr>
        <p:spPr>
          <a:xfrm>
            <a:off x="943175" y="424160"/>
            <a:ext cx="4373313" cy="461665"/>
          </a:xfrm>
          <a:prstGeom prst="rect">
            <a:avLst/>
          </a:prstGeom>
          <a:noFill/>
        </p:spPr>
        <p:txBody>
          <a:bodyPr wrap="none" rtlCol="0">
            <a:spAutoFit/>
          </a:bodyPr>
          <a:lstStyle/>
          <a:p>
            <a:r>
              <a:rPr lang="es-MX" sz="2400" dirty="0">
                <a:solidFill>
                  <a:schemeClr val="bg1">
                    <a:lumMod val="75000"/>
                  </a:schemeClr>
                </a:solidFill>
                <a:latin typeface="Montserrat Black" panose="00000A00000000000000" pitchFamily="2" charset="0"/>
              </a:rPr>
              <a:t>Criterios de Acreditación</a:t>
            </a:r>
          </a:p>
        </p:txBody>
      </p:sp>
      <p:sp>
        <p:nvSpPr>
          <p:cNvPr id="21" name="CuadroTexto 20"/>
          <p:cNvSpPr txBox="1"/>
          <p:nvPr/>
        </p:nvSpPr>
        <p:spPr>
          <a:xfrm>
            <a:off x="11428077" y="1078634"/>
            <a:ext cx="7105505" cy="707886"/>
          </a:xfrm>
          <a:prstGeom prst="rect">
            <a:avLst/>
          </a:prstGeom>
          <a:noFill/>
        </p:spPr>
        <p:txBody>
          <a:bodyPr wrap="square" rtlCol="0">
            <a:spAutoFit/>
          </a:bodyPr>
          <a:lstStyle/>
          <a:p>
            <a:pPr algn="ctr"/>
            <a:r>
              <a:rPr lang="es-MX" sz="2000" dirty="0">
                <a:latin typeface="Montserrat Black" panose="00000A00000000000000" pitchFamily="2" charset="0"/>
              </a:rPr>
              <a:t>Análisis de Trámites y Servicios</a:t>
            </a:r>
          </a:p>
          <a:p>
            <a:pPr algn="ctr"/>
            <a:r>
              <a:rPr lang="es-MX" sz="2000" dirty="0">
                <a:solidFill>
                  <a:srgbClr val="FBB430"/>
                </a:solidFill>
                <a:latin typeface="Montserrat Black" panose="00000A00000000000000" pitchFamily="2" charset="0"/>
              </a:rPr>
              <a:t>Mejora Regulatoria</a:t>
            </a:r>
          </a:p>
        </p:txBody>
      </p:sp>
      <p:sp>
        <p:nvSpPr>
          <p:cNvPr id="3" name="CuadroTexto 2"/>
          <p:cNvSpPr txBox="1"/>
          <p:nvPr/>
        </p:nvSpPr>
        <p:spPr>
          <a:xfrm>
            <a:off x="355770" y="2671590"/>
            <a:ext cx="3605106" cy="1538883"/>
          </a:xfrm>
          <a:prstGeom prst="rect">
            <a:avLst/>
          </a:prstGeom>
          <a:noFill/>
        </p:spPr>
        <p:txBody>
          <a:bodyPr wrap="square" rtlCol="0">
            <a:spAutoFit/>
          </a:bodyPr>
          <a:lstStyle/>
          <a:p>
            <a:pPr algn="ctr"/>
            <a:r>
              <a:rPr lang="es-MX" sz="1700" b="1" i="1" dirty="0">
                <a:latin typeface="Montserrat" panose="00000500000000000000" pitchFamily="2" charset="0"/>
              </a:rPr>
              <a:t>Línea de Denuncia </a:t>
            </a:r>
          </a:p>
          <a:p>
            <a:pPr algn="ctr"/>
            <a:r>
              <a:rPr lang="es-MX" sz="1700" b="1" i="1" dirty="0">
                <a:latin typeface="Montserrat" panose="00000500000000000000" pitchFamily="2" charset="0"/>
              </a:rPr>
              <a:t>Quintana Roo</a:t>
            </a:r>
          </a:p>
          <a:p>
            <a:endParaRPr lang="es-MX" dirty="0">
              <a:latin typeface="Montserrat" panose="00000500000000000000" pitchFamily="2" charset="0"/>
            </a:endParaRPr>
          </a:p>
          <a:p>
            <a:pPr marL="214630" indent="-214630" algn="just">
              <a:buFontTx/>
              <a:buChar char="-"/>
            </a:pPr>
            <a:r>
              <a:rPr lang="es-MX" sz="1400" dirty="0">
                <a:latin typeface="Montserrat" panose="00000500000000000000" pitchFamily="2" charset="0"/>
              </a:rPr>
              <a:t>Materiales de difusión autorizados por la SECOES en la recepción y áreas de trámites y servicios.</a:t>
            </a:r>
          </a:p>
        </p:txBody>
      </p:sp>
      <p:sp>
        <p:nvSpPr>
          <p:cNvPr id="2" name="12 Rectángulo"/>
          <p:cNvSpPr>
            <a:spLocks noChangeArrowheads="1"/>
          </p:cNvSpPr>
          <p:nvPr/>
        </p:nvSpPr>
        <p:spPr bwMode="auto">
          <a:xfrm>
            <a:off x="11474969" y="1861996"/>
            <a:ext cx="7041146" cy="68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lnSpc>
                <a:spcPct val="107000"/>
              </a:lnSpc>
              <a:spcAft>
                <a:spcPts val="600"/>
              </a:spcAft>
            </a:pPr>
            <a:r>
              <a:rPr lang="es-MX" altLang="es-MX" sz="1600" dirty="0">
                <a:latin typeface="Montserrat" panose="00000500000000000000" pitchFamily="2" charset="0"/>
              </a:rPr>
              <a:t>En formato fácilmente visible e identificable </a:t>
            </a:r>
          </a:p>
          <a:p>
            <a:pPr algn="ctr">
              <a:lnSpc>
                <a:spcPct val="107000"/>
              </a:lnSpc>
              <a:spcAft>
                <a:spcPts val="600"/>
              </a:spcAft>
            </a:pPr>
            <a:r>
              <a:rPr lang="es-MX" altLang="es-MX" sz="1600" dirty="0">
                <a:latin typeface="Montserrat" panose="00000500000000000000" pitchFamily="2" charset="0"/>
              </a:rPr>
              <a:t>Con lenguaje ciudadano. </a:t>
            </a:r>
          </a:p>
        </p:txBody>
      </p:sp>
      <p:sp>
        <p:nvSpPr>
          <p:cNvPr id="64" name="12 Rectángulo"/>
          <p:cNvSpPr>
            <a:spLocks noChangeArrowheads="1"/>
          </p:cNvSpPr>
          <p:nvPr/>
        </p:nvSpPr>
        <p:spPr bwMode="auto">
          <a:xfrm>
            <a:off x="2020096" y="7782861"/>
            <a:ext cx="2974675" cy="3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lnSpc>
                <a:spcPct val="107000"/>
              </a:lnSpc>
              <a:spcAft>
                <a:spcPts val="600"/>
              </a:spcAft>
            </a:pPr>
            <a:r>
              <a:rPr lang="es-MX" altLang="es-MX" sz="1400" dirty="0">
                <a:latin typeface="Montserrat Black" panose="00000A00000000000000" pitchFamily="2" charset="0"/>
              </a:rPr>
              <a:t>En el área de recepción</a:t>
            </a:r>
          </a:p>
        </p:txBody>
      </p:sp>
      <p:sp>
        <p:nvSpPr>
          <p:cNvPr id="65" name="12 Rectángulo"/>
          <p:cNvSpPr>
            <a:spLocks noChangeArrowheads="1"/>
          </p:cNvSpPr>
          <p:nvPr/>
        </p:nvSpPr>
        <p:spPr bwMode="auto">
          <a:xfrm>
            <a:off x="2037932" y="8731821"/>
            <a:ext cx="2823955" cy="871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lnSpc>
                <a:spcPct val="107000"/>
              </a:lnSpc>
              <a:spcAft>
                <a:spcPts val="600"/>
              </a:spcAft>
            </a:pPr>
            <a:r>
              <a:rPr lang="es-MX" altLang="es-MX" sz="1200" dirty="0">
                <a:latin typeface="Montserrat" panose="00000500000000000000" pitchFamily="2" charset="0"/>
              </a:rPr>
              <a:t>Deben encontrarse a la vista del público los trámites o servicios que realiza la oficina gubernamental con Código QR</a:t>
            </a:r>
          </a:p>
        </p:txBody>
      </p:sp>
      <p:sp>
        <p:nvSpPr>
          <p:cNvPr id="67" name="12 Rectángulo"/>
          <p:cNvSpPr>
            <a:spLocks noChangeArrowheads="1"/>
          </p:cNvSpPr>
          <p:nvPr/>
        </p:nvSpPr>
        <p:spPr bwMode="auto">
          <a:xfrm>
            <a:off x="5234100" y="7724963"/>
            <a:ext cx="24073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r>
              <a:rPr lang="es-MX" altLang="es-MX" sz="1200" dirty="0">
                <a:latin typeface="Montserrat Black" panose="00000A00000000000000" pitchFamily="2" charset="0"/>
              </a:rPr>
              <a:t>Formatos que recaben datos personales</a:t>
            </a:r>
          </a:p>
        </p:txBody>
      </p:sp>
      <p:sp>
        <p:nvSpPr>
          <p:cNvPr id="68" name="12 Rectángulo"/>
          <p:cNvSpPr>
            <a:spLocks noChangeArrowheads="1"/>
          </p:cNvSpPr>
          <p:nvPr/>
        </p:nvSpPr>
        <p:spPr bwMode="auto">
          <a:xfrm>
            <a:off x="5070332" y="8751480"/>
            <a:ext cx="2790717" cy="106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lnSpc>
                <a:spcPct val="107000"/>
              </a:lnSpc>
              <a:spcAft>
                <a:spcPts val="600"/>
              </a:spcAft>
            </a:pPr>
            <a:r>
              <a:rPr lang="es-MX" altLang="es-MX" sz="1200" dirty="0">
                <a:latin typeface="Montserrat" panose="00000500000000000000" pitchFamily="2" charset="0"/>
              </a:rPr>
              <a:t>Deben contar con aviso de privacidad simplificado que cumpla con la Ley Estatal aplicable y debe estar a la vista del público </a:t>
            </a:r>
          </a:p>
        </p:txBody>
      </p:sp>
      <p:sp>
        <p:nvSpPr>
          <p:cNvPr id="71" name="12 Rectángulo"/>
          <p:cNvSpPr>
            <a:spLocks noChangeArrowheads="1"/>
          </p:cNvSpPr>
          <p:nvPr/>
        </p:nvSpPr>
        <p:spPr bwMode="auto">
          <a:xfrm>
            <a:off x="8324416" y="8751480"/>
            <a:ext cx="2289604" cy="673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lnSpc>
                <a:spcPct val="107000"/>
              </a:lnSpc>
              <a:spcAft>
                <a:spcPts val="600"/>
              </a:spcAft>
            </a:pPr>
            <a:r>
              <a:rPr lang="es-MX" altLang="es-MX" sz="1200" dirty="0">
                <a:latin typeface="Montserrat" panose="00000500000000000000" pitchFamily="2" charset="0"/>
              </a:rPr>
              <a:t>Revisión de los requisitos, costos y plazos de atención y resolución</a:t>
            </a:r>
          </a:p>
        </p:txBody>
      </p:sp>
      <p:sp>
        <p:nvSpPr>
          <p:cNvPr id="77" name="12 Rectángulo"/>
          <p:cNvSpPr>
            <a:spLocks noChangeArrowheads="1"/>
          </p:cNvSpPr>
          <p:nvPr/>
        </p:nvSpPr>
        <p:spPr bwMode="auto">
          <a:xfrm>
            <a:off x="3059164" y="10107330"/>
            <a:ext cx="7041146" cy="102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lnSpc>
                <a:spcPct val="107000"/>
              </a:lnSpc>
              <a:spcAft>
                <a:spcPts val="600"/>
              </a:spcAft>
            </a:pPr>
            <a:r>
              <a:rPr lang="es-MX" altLang="es-MX" sz="1600" dirty="0">
                <a:latin typeface="Montserrat" panose="00000500000000000000" pitchFamily="2" charset="0"/>
              </a:rPr>
              <a:t>Este análisis deberá presentarse ante la instancia correspondiente</a:t>
            </a:r>
          </a:p>
          <a:p>
            <a:pPr algn="ctr">
              <a:lnSpc>
                <a:spcPct val="107000"/>
              </a:lnSpc>
              <a:spcAft>
                <a:spcPts val="600"/>
              </a:spcAft>
            </a:pPr>
            <a:r>
              <a:rPr lang="es-MX" altLang="es-MX" sz="1600" dirty="0">
                <a:latin typeface="Montserrat" panose="00000500000000000000" pitchFamily="2" charset="0"/>
              </a:rPr>
              <a:t> (Deberá realizarse antes de la validación de la cédula)</a:t>
            </a:r>
          </a:p>
          <a:p>
            <a:pPr algn="ctr">
              <a:lnSpc>
                <a:spcPct val="107000"/>
              </a:lnSpc>
              <a:spcAft>
                <a:spcPts val="600"/>
              </a:spcAft>
            </a:pPr>
            <a:r>
              <a:rPr lang="es-MX" altLang="es-MX" sz="1600" dirty="0">
                <a:latin typeface="Montserrat" panose="00000500000000000000" pitchFamily="2" charset="0"/>
              </a:rPr>
              <a:t>. </a:t>
            </a:r>
          </a:p>
        </p:txBody>
      </p:sp>
      <p:sp>
        <p:nvSpPr>
          <p:cNvPr id="79" name="12 Rectángulo"/>
          <p:cNvSpPr>
            <a:spLocks noChangeArrowheads="1"/>
          </p:cNvSpPr>
          <p:nvPr/>
        </p:nvSpPr>
        <p:spPr bwMode="auto">
          <a:xfrm>
            <a:off x="8260994" y="7793669"/>
            <a:ext cx="24073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r>
              <a:rPr lang="es-MX" altLang="es-MX" sz="1200" dirty="0">
                <a:latin typeface="Montserrat Black" panose="00000A00000000000000" pitchFamily="2" charset="0"/>
              </a:rPr>
              <a:t>Requisitos</a:t>
            </a:r>
          </a:p>
        </p:txBody>
      </p:sp>
      <p:sp>
        <p:nvSpPr>
          <p:cNvPr id="7" name="Rectángulo 6"/>
          <p:cNvSpPr/>
          <p:nvPr/>
        </p:nvSpPr>
        <p:spPr>
          <a:xfrm>
            <a:off x="12434792" y="2618492"/>
            <a:ext cx="6098790" cy="3050430"/>
          </a:xfrm>
          <a:prstGeom prst="rect">
            <a:avLst/>
          </a:prstGeom>
          <a:blipFill dpi="0" rotWithShape="1">
            <a:blip r:embed="rId4"/>
            <a:srcRect/>
            <a:stretch>
              <a:fillRect l="-8874" t="342" r="-12247" b="34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31742" y="1432577"/>
            <a:ext cx="6096000" cy="4061460"/>
          </a:xfrm>
          <a:prstGeom prst="rect">
            <a:avLst/>
          </a:prstGeom>
        </p:spPr>
      </p:pic>
      <p:pic>
        <p:nvPicPr>
          <p:cNvPr id="13" name="Imagen 12"/>
          <p:cNvPicPr>
            <a:picLocks noChangeAspect="1"/>
          </p:cNvPicPr>
          <p:nvPr/>
        </p:nvPicPr>
        <p:blipFill rotWithShape="1">
          <a:blip r:embed="rId6" cstate="print">
            <a:extLst>
              <a:ext uri="{28A0092B-C50C-407E-A947-70E740481C1C}">
                <a14:useLocalDpi xmlns:a14="http://schemas.microsoft.com/office/drawing/2010/main" val="0"/>
              </a:ext>
            </a:extLst>
          </a:blip>
          <a:srcRect l="12631" r="4300"/>
          <a:stretch>
            <a:fillRect/>
          </a:stretch>
        </p:blipFill>
        <p:spPr>
          <a:xfrm>
            <a:off x="7128155" y="1539869"/>
            <a:ext cx="5063845" cy="4061460"/>
          </a:xfrm>
          <a:prstGeom prst="rect">
            <a:avLst/>
          </a:prstGeom>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68020" y="1526268"/>
            <a:ext cx="2860136" cy="407506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3" name="Gráfico 62"/>
          <p:cNvPicPr>
            <a:picLocks noChangeAspect="1"/>
          </p:cNvPicPr>
          <p:nvPr/>
        </p:nvPicPr>
        <p:blipFill rotWithShape="1">
          <a:blip r:embed="rId3" cstate="print">
            <a:extLst>
              <a:ext uri="{28A0092B-C50C-407E-A947-70E740481C1C}">
                <a14:useLocalDpi xmlns:a14="http://schemas.microsoft.com/office/drawing/2010/main" val="0"/>
              </a:ext>
            </a:extLst>
          </a:blip>
          <a:srcRect l="4843" t="14814" r="6176" b="25135"/>
          <a:stretch>
            <a:fillRect/>
          </a:stretch>
        </p:blipFill>
        <p:spPr>
          <a:xfrm>
            <a:off x="1794117" y="3101098"/>
            <a:ext cx="2959578" cy="2584784"/>
          </a:xfrm>
          <a:prstGeom prst="rect">
            <a:avLst/>
          </a:prstGeom>
        </p:spPr>
      </p:pic>
      <p:pic>
        <p:nvPicPr>
          <p:cNvPr id="66" name="Gráfico 65"/>
          <p:cNvPicPr>
            <a:picLocks noChangeAspect="1"/>
          </p:cNvPicPr>
          <p:nvPr/>
        </p:nvPicPr>
        <p:blipFill rotWithShape="1">
          <a:blip r:embed="rId3" cstate="print">
            <a:extLst>
              <a:ext uri="{28A0092B-C50C-407E-A947-70E740481C1C}">
                <a14:useLocalDpi xmlns:a14="http://schemas.microsoft.com/office/drawing/2010/main" val="0"/>
              </a:ext>
            </a:extLst>
          </a:blip>
          <a:srcRect l="4843" t="14814" r="6176" b="25135"/>
          <a:stretch>
            <a:fillRect/>
          </a:stretch>
        </p:blipFill>
        <p:spPr>
          <a:xfrm>
            <a:off x="4782356" y="3101098"/>
            <a:ext cx="2959578" cy="2584784"/>
          </a:xfrm>
          <a:prstGeom prst="rect">
            <a:avLst/>
          </a:prstGeom>
        </p:spPr>
      </p:pic>
      <p:pic>
        <p:nvPicPr>
          <p:cNvPr id="69" name="Gráfico 68"/>
          <p:cNvPicPr>
            <a:picLocks noChangeAspect="1"/>
          </p:cNvPicPr>
          <p:nvPr/>
        </p:nvPicPr>
        <p:blipFill rotWithShape="1">
          <a:blip r:embed="rId3" cstate="print">
            <a:extLst>
              <a:ext uri="{28A0092B-C50C-407E-A947-70E740481C1C}">
                <a14:useLocalDpi xmlns:a14="http://schemas.microsoft.com/office/drawing/2010/main" val="0"/>
              </a:ext>
            </a:extLst>
          </a:blip>
          <a:srcRect l="4843" t="14814" r="6176" b="25135"/>
          <a:stretch>
            <a:fillRect/>
          </a:stretch>
        </p:blipFill>
        <p:spPr>
          <a:xfrm>
            <a:off x="7785072" y="3101098"/>
            <a:ext cx="2959578" cy="2584784"/>
          </a:xfrm>
          <a:prstGeom prst="rect">
            <a:avLst/>
          </a:prstGeom>
        </p:spPr>
      </p:pic>
      <p:sp>
        <p:nvSpPr>
          <p:cNvPr id="6" name="Rectángulo 5"/>
          <p:cNvSpPr/>
          <p:nvPr/>
        </p:nvSpPr>
        <p:spPr>
          <a:xfrm>
            <a:off x="9734550" y="283174"/>
            <a:ext cx="2457450" cy="602651"/>
          </a:xfrm>
          <a:prstGeom prst="rect">
            <a:avLst/>
          </a:prstGeom>
          <a:solidFill>
            <a:srgbClr val="FBB4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p:cNvSpPr txBox="1"/>
          <p:nvPr/>
        </p:nvSpPr>
        <p:spPr>
          <a:xfrm>
            <a:off x="10042804" y="338277"/>
            <a:ext cx="1879041" cy="492443"/>
          </a:xfrm>
          <a:prstGeom prst="rect">
            <a:avLst/>
          </a:prstGeom>
          <a:noFill/>
        </p:spPr>
        <p:txBody>
          <a:bodyPr wrap="none" rtlCol="0">
            <a:spAutoFit/>
          </a:bodyPr>
          <a:lstStyle/>
          <a:p>
            <a:pPr algn="ctr"/>
            <a:r>
              <a:rPr lang="es-MX" sz="1400" dirty="0">
                <a:solidFill>
                  <a:schemeClr val="bg1"/>
                </a:solidFill>
                <a:latin typeface="Montserrat Black" panose="00000A00000000000000" pitchFamily="2" charset="0"/>
              </a:rPr>
              <a:t>EXCELENCIA</a:t>
            </a:r>
            <a:r>
              <a:rPr lang="es-MX" sz="1000" dirty="0">
                <a:solidFill>
                  <a:schemeClr val="bg1"/>
                </a:solidFill>
                <a:latin typeface="Montserrat Black" panose="00000A00000000000000" pitchFamily="2" charset="0"/>
              </a:rPr>
              <a:t> EN EL </a:t>
            </a:r>
          </a:p>
          <a:p>
            <a:pPr algn="ctr"/>
            <a:r>
              <a:rPr lang="es-MX" sz="1200" dirty="0">
                <a:solidFill>
                  <a:schemeClr val="bg1"/>
                </a:solidFill>
                <a:latin typeface="Montserrat Black" panose="00000A00000000000000" pitchFamily="2" charset="0"/>
              </a:rPr>
              <a:t>SERVICIO PÚBLICO</a:t>
            </a:r>
          </a:p>
        </p:txBody>
      </p:sp>
      <p:sp>
        <p:nvSpPr>
          <p:cNvPr id="5" name="CuadroTexto 4"/>
          <p:cNvSpPr txBox="1"/>
          <p:nvPr/>
        </p:nvSpPr>
        <p:spPr>
          <a:xfrm>
            <a:off x="943175" y="424160"/>
            <a:ext cx="4373313" cy="461665"/>
          </a:xfrm>
          <a:prstGeom prst="rect">
            <a:avLst/>
          </a:prstGeom>
          <a:noFill/>
        </p:spPr>
        <p:txBody>
          <a:bodyPr wrap="none" rtlCol="0">
            <a:spAutoFit/>
          </a:bodyPr>
          <a:lstStyle/>
          <a:p>
            <a:r>
              <a:rPr lang="es-MX" sz="2400" dirty="0">
                <a:solidFill>
                  <a:schemeClr val="bg1">
                    <a:lumMod val="75000"/>
                  </a:schemeClr>
                </a:solidFill>
                <a:latin typeface="Montserrat Black" panose="00000A00000000000000" pitchFamily="2" charset="0"/>
              </a:rPr>
              <a:t>Criterios de Acreditación</a:t>
            </a:r>
          </a:p>
        </p:txBody>
      </p:sp>
      <p:sp>
        <p:nvSpPr>
          <p:cNvPr id="21" name="CuadroTexto 20"/>
          <p:cNvSpPr txBox="1"/>
          <p:nvPr/>
        </p:nvSpPr>
        <p:spPr>
          <a:xfrm>
            <a:off x="11740312" y="885823"/>
            <a:ext cx="7105505" cy="707886"/>
          </a:xfrm>
          <a:prstGeom prst="rect">
            <a:avLst/>
          </a:prstGeom>
          <a:noFill/>
        </p:spPr>
        <p:txBody>
          <a:bodyPr wrap="square" rtlCol="0">
            <a:spAutoFit/>
          </a:bodyPr>
          <a:lstStyle/>
          <a:p>
            <a:pPr algn="ctr"/>
            <a:r>
              <a:rPr lang="es-MX" sz="2000" dirty="0">
                <a:latin typeface="Montserrat Black" panose="00000A00000000000000" pitchFamily="2" charset="0"/>
              </a:rPr>
              <a:t>Análisis de Trámites y Servicios</a:t>
            </a:r>
          </a:p>
          <a:p>
            <a:pPr algn="ctr"/>
            <a:r>
              <a:rPr lang="es-MX" sz="2000" dirty="0">
                <a:solidFill>
                  <a:srgbClr val="FBB430"/>
                </a:solidFill>
                <a:latin typeface="Montserrat Black" panose="00000A00000000000000" pitchFamily="2" charset="0"/>
              </a:rPr>
              <a:t>Mejora Regulatoria</a:t>
            </a:r>
          </a:p>
        </p:txBody>
      </p:sp>
      <p:sp>
        <p:nvSpPr>
          <p:cNvPr id="3" name="CuadroTexto 2"/>
          <p:cNvSpPr txBox="1"/>
          <p:nvPr/>
        </p:nvSpPr>
        <p:spPr>
          <a:xfrm>
            <a:off x="1484486" y="1356515"/>
            <a:ext cx="9260164" cy="1107996"/>
          </a:xfrm>
          <a:prstGeom prst="rect">
            <a:avLst/>
          </a:prstGeom>
          <a:noFill/>
        </p:spPr>
        <p:txBody>
          <a:bodyPr wrap="square" rtlCol="0">
            <a:spAutoFit/>
          </a:bodyPr>
          <a:lstStyle/>
          <a:p>
            <a:pPr marL="342900" indent="-342900" algn="ctr">
              <a:buFont typeface="+mj-lt"/>
              <a:buAutoNum type="arabicPeriod" startAt="6"/>
            </a:pPr>
            <a:r>
              <a:rPr lang="es-MX" sz="1700" b="1" i="1" dirty="0">
                <a:latin typeface="Montserrat" panose="00000500000000000000" pitchFamily="2" charset="0"/>
              </a:rPr>
              <a:t>Comité Control y Desempeño Institucional y Comité de Ética y Prevención de Conflictos de Interés</a:t>
            </a:r>
          </a:p>
          <a:p>
            <a:pPr algn="ctr"/>
            <a:endParaRPr lang="es-MX" dirty="0">
              <a:latin typeface="Montserrat" panose="00000500000000000000" pitchFamily="2" charset="0"/>
            </a:endParaRPr>
          </a:p>
          <a:p>
            <a:pPr algn="ctr"/>
            <a:r>
              <a:rPr lang="es-MX" sz="1400" dirty="0">
                <a:highlight>
                  <a:srgbClr val="FBB430"/>
                </a:highlight>
                <a:latin typeface="Montserrat" panose="00000500000000000000" pitchFamily="2" charset="0"/>
              </a:rPr>
              <a:t>La oficina deberá cumplir con:</a:t>
            </a:r>
          </a:p>
        </p:txBody>
      </p:sp>
      <p:sp>
        <p:nvSpPr>
          <p:cNvPr id="2" name="12 Rectángulo"/>
          <p:cNvSpPr>
            <a:spLocks noChangeArrowheads="1"/>
          </p:cNvSpPr>
          <p:nvPr/>
        </p:nvSpPr>
        <p:spPr bwMode="auto">
          <a:xfrm>
            <a:off x="11474969" y="1861996"/>
            <a:ext cx="7041146" cy="68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lnSpc>
                <a:spcPct val="107000"/>
              </a:lnSpc>
              <a:spcAft>
                <a:spcPts val="600"/>
              </a:spcAft>
            </a:pPr>
            <a:r>
              <a:rPr lang="es-MX" altLang="es-MX" sz="1600" dirty="0">
                <a:latin typeface="Montserrat" panose="00000500000000000000" pitchFamily="2" charset="0"/>
              </a:rPr>
              <a:t>En formato fácilmente visible e identificable </a:t>
            </a:r>
          </a:p>
          <a:p>
            <a:pPr algn="ctr">
              <a:lnSpc>
                <a:spcPct val="107000"/>
              </a:lnSpc>
              <a:spcAft>
                <a:spcPts val="600"/>
              </a:spcAft>
            </a:pPr>
            <a:r>
              <a:rPr lang="es-MX" altLang="es-MX" sz="1600" dirty="0">
                <a:latin typeface="Montserrat" panose="00000500000000000000" pitchFamily="2" charset="0"/>
              </a:rPr>
              <a:t>Con lenguaje ciudadano. </a:t>
            </a:r>
          </a:p>
        </p:txBody>
      </p:sp>
      <p:sp>
        <p:nvSpPr>
          <p:cNvPr id="64" name="12 Rectángulo"/>
          <p:cNvSpPr>
            <a:spLocks noChangeArrowheads="1"/>
          </p:cNvSpPr>
          <p:nvPr/>
        </p:nvSpPr>
        <p:spPr bwMode="auto">
          <a:xfrm>
            <a:off x="2030611" y="3565820"/>
            <a:ext cx="24865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r>
              <a:rPr lang="es-MX" altLang="es-MX" sz="1200" dirty="0">
                <a:latin typeface="Montserrat Black" panose="00000A00000000000000" pitchFamily="2" charset="0"/>
              </a:rPr>
              <a:t>Comité de Control y Desempeño Institucional</a:t>
            </a:r>
          </a:p>
          <a:p>
            <a:pPr algn="ctr"/>
            <a:r>
              <a:rPr lang="es-MX" altLang="es-MX" sz="1200" dirty="0">
                <a:latin typeface="Montserrat Black" panose="00000A00000000000000" pitchFamily="2" charset="0"/>
              </a:rPr>
              <a:t>COCODI</a:t>
            </a:r>
          </a:p>
        </p:txBody>
      </p:sp>
      <p:sp>
        <p:nvSpPr>
          <p:cNvPr id="65" name="12 Rectángulo"/>
          <p:cNvSpPr>
            <a:spLocks noChangeArrowheads="1"/>
          </p:cNvSpPr>
          <p:nvPr/>
        </p:nvSpPr>
        <p:spPr bwMode="auto">
          <a:xfrm>
            <a:off x="1942957" y="4579957"/>
            <a:ext cx="2624167" cy="55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marL="171450" indent="-171450">
              <a:lnSpc>
                <a:spcPct val="107000"/>
              </a:lnSpc>
              <a:spcAft>
                <a:spcPts val="600"/>
              </a:spcAft>
              <a:buFont typeface="Arial" panose="020B0604020202020204" pitchFamily="34" charset="0"/>
              <a:buChar char="•"/>
            </a:pPr>
            <a:r>
              <a:rPr lang="es-MX" altLang="es-MX" sz="1200" dirty="0">
                <a:latin typeface="Montserrat" panose="00000500000000000000" pitchFamily="2" charset="0"/>
              </a:rPr>
              <a:t>Acta de Instalación</a:t>
            </a:r>
          </a:p>
          <a:p>
            <a:pPr marL="171450" indent="-171450">
              <a:lnSpc>
                <a:spcPct val="107000"/>
              </a:lnSpc>
              <a:spcAft>
                <a:spcPts val="600"/>
              </a:spcAft>
              <a:buFont typeface="Arial" panose="020B0604020202020204" pitchFamily="34" charset="0"/>
              <a:buChar char="•"/>
            </a:pPr>
            <a:r>
              <a:rPr lang="es-MX" altLang="es-MX" sz="1200" dirty="0">
                <a:latin typeface="Montserrat" panose="00000500000000000000" pitchFamily="2" charset="0"/>
              </a:rPr>
              <a:t>Programa Anual de Trabajo</a:t>
            </a:r>
          </a:p>
        </p:txBody>
      </p:sp>
      <p:sp>
        <p:nvSpPr>
          <p:cNvPr id="67" name="12 Rectángulo"/>
          <p:cNvSpPr>
            <a:spLocks noChangeArrowheads="1"/>
          </p:cNvSpPr>
          <p:nvPr/>
        </p:nvSpPr>
        <p:spPr bwMode="auto">
          <a:xfrm>
            <a:off x="5021685" y="3573099"/>
            <a:ext cx="24073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r>
              <a:rPr lang="es-MX" altLang="es-MX" sz="1200" dirty="0">
                <a:latin typeface="Montserrat Black" panose="00000A00000000000000" pitchFamily="2" charset="0"/>
              </a:rPr>
              <a:t>Comité de ética y Prevención de Conflictos de Interés (COEPCI)</a:t>
            </a:r>
          </a:p>
        </p:txBody>
      </p:sp>
      <p:sp>
        <p:nvSpPr>
          <p:cNvPr id="68" name="12 Rectángulo"/>
          <p:cNvSpPr>
            <a:spLocks noChangeArrowheads="1"/>
          </p:cNvSpPr>
          <p:nvPr/>
        </p:nvSpPr>
        <p:spPr bwMode="auto">
          <a:xfrm>
            <a:off x="4857917" y="4599616"/>
            <a:ext cx="2790717" cy="750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lnSpc>
                <a:spcPct val="107000"/>
              </a:lnSpc>
              <a:spcAft>
                <a:spcPts val="600"/>
              </a:spcAft>
            </a:pPr>
            <a:r>
              <a:rPr lang="es-MX" altLang="es-MX" sz="1200" dirty="0">
                <a:latin typeface="Montserrat" panose="00000500000000000000" pitchFamily="2" charset="0"/>
              </a:rPr>
              <a:t>Programa Anual de Trabajo.</a:t>
            </a:r>
          </a:p>
          <a:p>
            <a:pPr algn="ctr">
              <a:lnSpc>
                <a:spcPct val="107000"/>
              </a:lnSpc>
              <a:spcAft>
                <a:spcPts val="600"/>
              </a:spcAft>
            </a:pPr>
            <a:r>
              <a:rPr lang="es-MX" altLang="es-MX" sz="1200" dirty="0">
                <a:latin typeface="Montserrat" panose="00000500000000000000" pitchFamily="2" charset="0"/>
              </a:rPr>
              <a:t>Información del comité en el portal de internet</a:t>
            </a:r>
          </a:p>
        </p:txBody>
      </p:sp>
      <p:sp>
        <p:nvSpPr>
          <p:cNvPr id="71" name="12 Rectángulo"/>
          <p:cNvSpPr>
            <a:spLocks noChangeArrowheads="1"/>
          </p:cNvSpPr>
          <p:nvPr/>
        </p:nvSpPr>
        <p:spPr bwMode="auto">
          <a:xfrm>
            <a:off x="8112001" y="4599616"/>
            <a:ext cx="2289604" cy="278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lnSpc>
                <a:spcPct val="107000"/>
              </a:lnSpc>
              <a:spcAft>
                <a:spcPts val="600"/>
              </a:spcAft>
            </a:pPr>
            <a:r>
              <a:rPr lang="es-MX" altLang="es-MX" sz="1200" dirty="0">
                <a:latin typeface="Montserrat" panose="00000500000000000000" pitchFamily="2" charset="0"/>
              </a:rPr>
              <a:t>Actividades del comité</a:t>
            </a:r>
          </a:p>
        </p:txBody>
      </p:sp>
      <p:sp>
        <p:nvSpPr>
          <p:cNvPr id="77" name="12 Rectángulo"/>
          <p:cNvSpPr>
            <a:spLocks noChangeArrowheads="1"/>
          </p:cNvSpPr>
          <p:nvPr/>
        </p:nvSpPr>
        <p:spPr bwMode="auto">
          <a:xfrm>
            <a:off x="3059164" y="10107330"/>
            <a:ext cx="7041146" cy="102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lnSpc>
                <a:spcPct val="107000"/>
              </a:lnSpc>
              <a:spcAft>
                <a:spcPts val="600"/>
              </a:spcAft>
            </a:pPr>
            <a:r>
              <a:rPr lang="es-MX" altLang="es-MX" sz="1600" dirty="0">
                <a:latin typeface="Montserrat" panose="00000500000000000000" pitchFamily="2" charset="0"/>
              </a:rPr>
              <a:t>Este análisis deberá presentarse ante la instancia correspondiente</a:t>
            </a:r>
          </a:p>
          <a:p>
            <a:pPr algn="ctr">
              <a:lnSpc>
                <a:spcPct val="107000"/>
              </a:lnSpc>
              <a:spcAft>
                <a:spcPts val="600"/>
              </a:spcAft>
            </a:pPr>
            <a:r>
              <a:rPr lang="es-MX" altLang="es-MX" sz="1600" dirty="0">
                <a:latin typeface="Montserrat" panose="00000500000000000000" pitchFamily="2" charset="0"/>
              </a:rPr>
              <a:t> (Deberá realizarse antes de la validación de la cédula)</a:t>
            </a:r>
          </a:p>
          <a:p>
            <a:pPr algn="ctr">
              <a:lnSpc>
                <a:spcPct val="107000"/>
              </a:lnSpc>
              <a:spcAft>
                <a:spcPts val="600"/>
              </a:spcAft>
            </a:pPr>
            <a:r>
              <a:rPr lang="es-MX" altLang="es-MX" sz="1600" dirty="0">
                <a:latin typeface="Montserrat" panose="00000500000000000000" pitchFamily="2" charset="0"/>
              </a:rPr>
              <a:t>. </a:t>
            </a:r>
          </a:p>
        </p:txBody>
      </p:sp>
      <p:sp>
        <p:nvSpPr>
          <p:cNvPr id="79" name="12 Rectángulo"/>
          <p:cNvSpPr>
            <a:spLocks noChangeArrowheads="1"/>
          </p:cNvSpPr>
          <p:nvPr/>
        </p:nvSpPr>
        <p:spPr bwMode="auto">
          <a:xfrm>
            <a:off x="8048579" y="3576490"/>
            <a:ext cx="24073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r>
              <a:rPr lang="es-MX" altLang="es-MX" sz="1200" dirty="0">
                <a:latin typeface="Montserrat Black" panose="00000A00000000000000" pitchFamily="2" charset="0"/>
              </a:rPr>
              <a:t>Publicación en sitio de internet</a:t>
            </a:r>
          </a:p>
        </p:txBody>
      </p:sp>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1742" y="1432577"/>
            <a:ext cx="6096000" cy="4061460"/>
          </a:xfrm>
          <a:prstGeom prst="rect">
            <a:avLst/>
          </a:prstGeom>
        </p:spPr>
      </p:pic>
      <p:pic>
        <p:nvPicPr>
          <p:cNvPr id="13" name="Imagen 12"/>
          <p:cNvPicPr>
            <a:picLocks noChangeAspect="1"/>
          </p:cNvPicPr>
          <p:nvPr/>
        </p:nvPicPr>
        <p:blipFill rotWithShape="1">
          <a:blip r:embed="rId5" cstate="print">
            <a:extLst>
              <a:ext uri="{28A0092B-C50C-407E-A947-70E740481C1C}">
                <a14:useLocalDpi xmlns:a14="http://schemas.microsoft.com/office/drawing/2010/main" val="0"/>
              </a:ext>
            </a:extLst>
          </a:blip>
          <a:srcRect l="12631" r="4300"/>
          <a:stretch>
            <a:fillRect/>
          </a:stretch>
        </p:blipFill>
        <p:spPr>
          <a:xfrm>
            <a:off x="5422426" y="10106131"/>
            <a:ext cx="5063845" cy="4061460"/>
          </a:xfrm>
          <a:prstGeom prst="rect">
            <a:avLst/>
          </a:prstGeom>
        </p:spPr>
      </p:pic>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62291" y="10092530"/>
            <a:ext cx="2860136" cy="4075061"/>
          </a:xfrm>
          <a:prstGeom prst="rect">
            <a:avLst/>
          </a:prstGeom>
        </p:spPr>
      </p:pic>
      <p:pic>
        <p:nvPicPr>
          <p:cNvPr id="8" name="Imagen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828022" y="2937476"/>
            <a:ext cx="3284961" cy="3284961"/>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3" name="Gráfico 62"/>
          <p:cNvPicPr>
            <a:picLocks noChangeAspect="1"/>
          </p:cNvPicPr>
          <p:nvPr/>
        </p:nvPicPr>
        <p:blipFill rotWithShape="1">
          <a:blip r:embed="rId3" cstate="print">
            <a:extLst>
              <a:ext uri="{28A0092B-C50C-407E-A947-70E740481C1C}">
                <a14:useLocalDpi xmlns:a14="http://schemas.microsoft.com/office/drawing/2010/main" val="0"/>
              </a:ext>
            </a:extLst>
          </a:blip>
          <a:srcRect l="4843" t="14814" r="6176" b="25135"/>
          <a:stretch>
            <a:fillRect/>
          </a:stretch>
        </p:blipFill>
        <p:spPr>
          <a:xfrm>
            <a:off x="1535738" y="7053702"/>
            <a:ext cx="2959578" cy="2584784"/>
          </a:xfrm>
          <a:prstGeom prst="rect">
            <a:avLst/>
          </a:prstGeom>
        </p:spPr>
      </p:pic>
      <p:pic>
        <p:nvPicPr>
          <p:cNvPr id="66" name="Gráfico 65"/>
          <p:cNvPicPr>
            <a:picLocks noChangeAspect="1"/>
          </p:cNvPicPr>
          <p:nvPr/>
        </p:nvPicPr>
        <p:blipFill rotWithShape="1">
          <a:blip r:embed="rId3" cstate="print">
            <a:extLst>
              <a:ext uri="{28A0092B-C50C-407E-A947-70E740481C1C}">
                <a14:useLocalDpi xmlns:a14="http://schemas.microsoft.com/office/drawing/2010/main" val="0"/>
              </a:ext>
            </a:extLst>
          </a:blip>
          <a:srcRect l="4843" t="14814" r="6176" b="25135"/>
          <a:stretch>
            <a:fillRect/>
          </a:stretch>
        </p:blipFill>
        <p:spPr>
          <a:xfrm>
            <a:off x="4523977" y="7053702"/>
            <a:ext cx="2959578" cy="2584784"/>
          </a:xfrm>
          <a:prstGeom prst="rect">
            <a:avLst/>
          </a:prstGeom>
        </p:spPr>
      </p:pic>
      <p:pic>
        <p:nvPicPr>
          <p:cNvPr id="69" name="Gráfico 68"/>
          <p:cNvPicPr>
            <a:picLocks noChangeAspect="1"/>
          </p:cNvPicPr>
          <p:nvPr/>
        </p:nvPicPr>
        <p:blipFill rotWithShape="1">
          <a:blip r:embed="rId3" cstate="print">
            <a:extLst>
              <a:ext uri="{28A0092B-C50C-407E-A947-70E740481C1C}">
                <a14:useLocalDpi xmlns:a14="http://schemas.microsoft.com/office/drawing/2010/main" val="0"/>
              </a:ext>
            </a:extLst>
          </a:blip>
          <a:srcRect l="4843" t="14814" r="6176" b="25135"/>
          <a:stretch>
            <a:fillRect/>
          </a:stretch>
        </p:blipFill>
        <p:spPr>
          <a:xfrm>
            <a:off x="7526693" y="7053702"/>
            <a:ext cx="2959578" cy="2584784"/>
          </a:xfrm>
          <a:prstGeom prst="rect">
            <a:avLst/>
          </a:prstGeom>
        </p:spPr>
      </p:pic>
      <p:sp>
        <p:nvSpPr>
          <p:cNvPr id="6" name="Rectángulo 5"/>
          <p:cNvSpPr/>
          <p:nvPr/>
        </p:nvSpPr>
        <p:spPr>
          <a:xfrm>
            <a:off x="9734550" y="283174"/>
            <a:ext cx="2457450" cy="602651"/>
          </a:xfrm>
          <a:prstGeom prst="rect">
            <a:avLst/>
          </a:prstGeom>
          <a:solidFill>
            <a:srgbClr val="FBB4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p:cNvSpPr txBox="1"/>
          <p:nvPr/>
        </p:nvSpPr>
        <p:spPr>
          <a:xfrm>
            <a:off x="10042804" y="338277"/>
            <a:ext cx="1879041" cy="492443"/>
          </a:xfrm>
          <a:prstGeom prst="rect">
            <a:avLst/>
          </a:prstGeom>
          <a:noFill/>
        </p:spPr>
        <p:txBody>
          <a:bodyPr wrap="none" rtlCol="0">
            <a:spAutoFit/>
          </a:bodyPr>
          <a:lstStyle/>
          <a:p>
            <a:pPr algn="ctr"/>
            <a:r>
              <a:rPr lang="es-MX" sz="1400" dirty="0">
                <a:solidFill>
                  <a:schemeClr val="bg1"/>
                </a:solidFill>
                <a:latin typeface="Montserrat Black" panose="00000A00000000000000" pitchFamily="2" charset="0"/>
              </a:rPr>
              <a:t>EXCELENCIA</a:t>
            </a:r>
            <a:r>
              <a:rPr lang="es-MX" sz="1000" dirty="0">
                <a:solidFill>
                  <a:schemeClr val="bg1"/>
                </a:solidFill>
                <a:latin typeface="Montserrat Black" panose="00000A00000000000000" pitchFamily="2" charset="0"/>
              </a:rPr>
              <a:t> EN EL </a:t>
            </a:r>
          </a:p>
          <a:p>
            <a:pPr algn="ctr"/>
            <a:r>
              <a:rPr lang="es-MX" sz="1200" dirty="0">
                <a:solidFill>
                  <a:schemeClr val="bg1"/>
                </a:solidFill>
                <a:latin typeface="Montserrat Black" panose="00000A00000000000000" pitchFamily="2" charset="0"/>
              </a:rPr>
              <a:t>SERVICIO PÚBLICO</a:t>
            </a:r>
          </a:p>
        </p:txBody>
      </p:sp>
      <p:sp>
        <p:nvSpPr>
          <p:cNvPr id="5" name="CuadroTexto 4"/>
          <p:cNvSpPr txBox="1"/>
          <p:nvPr/>
        </p:nvSpPr>
        <p:spPr>
          <a:xfrm>
            <a:off x="943175" y="424160"/>
            <a:ext cx="4373313" cy="461665"/>
          </a:xfrm>
          <a:prstGeom prst="rect">
            <a:avLst/>
          </a:prstGeom>
          <a:noFill/>
        </p:spPr>
        <p:txBody>
          <a:bodyPr wrap="none" rtlCol="0">
            <a:spAutoFit/>
          </a:bodyPr>
          <a:lstStyle/>
          <a:p>
            <a:r>
              <a:rPr lang="es-MX" sz="2400" dirty="0">
                <a:solidFill>
                  <a:schemeClr val="bg1">
                    <a:lumMod val="75000"/>
                  </a:schemeClr>
                </a:solidFill>
                <a:latin typeface="Montserrat Black" panose="00000A00000000000000" pitchFamily="2" charset="0"/>
              </a:rPr>
              <a:t>Criterios de Acreditación</a:t>
            </a:r>
          </a:p>
        </p:txBody>
      </p:sp>
      <p:sp>
        <p:nvSpPr>
          <p:cNvPr id="21" name="CuadroTexto 20"/>
          <p:cNvSpPr txBox="1"/>
          <p:nvPr/>
        </p:nvSpPr>
        <p:spPr>
          <a:xfrm>
            <a:off x="11921845" y="749056"/>
            <a:ext cx="7105505" cy="707886"/>
          </a:xfrm>
          <a:prstGeom prst="rect">
            <a:avLst/>
          </a:prstGeom>
          <a:noFill/>
        </p:spPr>
        <p:txBody>
          <a:bodyPr wrap="square" rtlCol="0">
            <a:spAutoFit/>
          </a:bodyPr>
          <a:lstStyle/>
          <a:p>
            <a:pPr algn="ctr"/>
            <a:r>
              <a:rPr lang="es-MX" sz="2000" dirty="0">
                <a:latin typeface="Montserrat Black" panose="00000A00000000000000" pitchFamily="2" charset="0"/>
              </a:rPr>
              <a:t>Análisis de Trámites y Servicios</a:t>
            </a:r>
          </a:p>
          <a:p>
            <a:pPr algn="ctr"/>
            <a:r>
              <a:rPr lang="es-MX" sz="2000" dirty="0">
                <a:solidFill>
                  <a:srgbClr val="FBB430"/>
                </a:solidFill>
                <a:latin typeface="Montserrat Black" panose="00000A00000000000000" pitchFamily="2" charset="0"/>
              </a:rPr>
              <a:t>Mejora Regulatoria</a:t>
            </a:r>
          </a:p>
        </p:txBody>
      </p:sp>
      <p:sp>
        <p:nvSpPr>
          <p:cNvPr id="3" name="CuadroTexto 2"/>
          <p:cNvSpPr txBox="1"/>
          <p:nvPr/>
        </p:nvSpPr>
        <p:spPr>
          <a:xfrm>
            <a:off x="309432" y="2389045"/>
            <a:ext cx="5499463" cy="2523768"/>
          </a:xfrm>
          <a:prstGeom prst="rect">
            <a:avLst/>
          </a:prstGeom>
          <a:noFill/>
        </p:spPr>
        <p:txBody>
          <a:bodyPr wrap="square" rtlCol="0">
            <a:spAutoFit/>
          </a:bodyPr>
          <a:lstStyle/>
          <a:p>
            <a:pPr marL="342900" indent="-342900" algn="ctr">
              <a:buFont typeface="+mj-lt"/>
              <a:buAutoNum type="arabicPeriod" startAt="6"/>
            </a:pPr>
            <a:r>
              <a:rPr lang="es-MX" sz="1800" b="1" dirty="0">
                <a:latin typeface="Montserrat" panose="00000500000000000000" pitchFamily="2" charset="0"/>
              </a:rPr>
              <a:t>Protección de Datos</a:t>
            </a:r>
            <a:endParaRPr lang="es-MX" dirty="0">
              <a:latin typeface="Montserrat" panose="00000500000000000000" pitchFamily="2" charset="0"/>
            </a:endParaRPr>
          </a:p>
          <a:p>
            <a:pPr algn="ctr"/>
            <a:r>
              <a:rPr lang="es-MX" sz="1400" dirty="0">
                <a:highlight>
                  <a:srgbClr val="FBB430"/>
                </a:highlight>
                <a:latin typeface="Montserrat" panose="00000500000000000000" pitchFamily="2" charset="0"/>
              </a:rPr>
              <a:t>La oficina deberá cumplir con:</a:t>
            </a:r>
          </a:p>
          <a:p>
            <a:pPr algn="ctr"/>
            <a:endParaRPr lang="es-MX" sz="1400" dirty="0">
              <a:highlight>
                <a:srgbClr val="FBB430"/>
              </a:highlight>
              <a:latin typeface="Montserrat" panose="00000500000000000000" pitchFamily="2" charset="0"/>
            </a:endParaRPr>
          </a:p>
          <a:p>
            <a:pPr algn="just"/>
            <a:endParaRPr lang="es-MX" sz="1400" dirty="0">
              <a:latin typeface="Montserrat" panose="00000500000000000000" pitchFamily="2" charset="0"/>
            </a:endParaRPr>
          </a:p>
          <a:p>
            <a:pPr marL="285750" indent="-285750" algn="just">
              <a:lnSpc>
                <a:spcPct val="150000"/>
              </a:lnSpc>
              <a:buFont typeface="Arial" panose="020B0604020202020204" pitchFamily="34" charset="0"/>
              <a:buChar char="•"/>
            </a:pPr>
            <a:r>
              <a:rPr lang="es-MX" sz="1400" dirty="0">
                <a:latin typeface="Montserrat" panose="00000500000000000000" pitchFamily="2" charset="0"/>
              </a:rPr>
              <a:t>Contar con un índice de expedientes Clasificados</a:t>
            </a:r>
          </a:p>
          <a:p>
            <a:pPr marL="285750" indent="-285750" algn="just">
              <a:lnSpc>
                <a:spcPct val="150000"/>
              </a:lnSpc>
              <a:buFont typeface="Arial" panose="020B0604020202020204" pitchFamily="34" charset="0"/>
              <a:buChar char="•"/>
            </a:pPr>
            <a:r>
              <a:rPr lang="es-MX" sz="1400" dirty="0">
                <a:latin typeface="Montserrat" panose="00000500000000000000" pitchFamily="2" charset="0"/>
              </a:rPr>
              <a:t>Avisos de privacidad Integral y Simplificado</a:t>
            </a:r>
          </a:p>
          <a:p>
            <a:pPr marL="285750" indent="-285750" algn="just">
              <a:lnSpc>
                <a:spcPct val="150000"/>
              </a:lnSpc>
              <a:buFont typeface="Arial" panose="020B0604020202020204" pitchFamily="34" charset="0"/>
              <a:buChar char="•"/>
            </a:pPr>
            <a:r>
              <a:rPr lang="es-MX" sz="1400" dirty="0">
                <a:latin typeface="Montserrat" panose="00000500000000000000" pitchFamily="2" charset="0"/>
              </a:rPr>
              <a:t>Formatos publicados en materia de transparencia datos personales.</a:t>
            </a:r>
          </a:p>
          <a:p>
            <a:pPr algn="ctr"/>
            <a:endParaRPr lang="es-MX" sz="1400" dirty="0">
              <a:highlight>
                <a:srgbClr val="FBB430"/>
              </a:highlight>
              <a:latin typeface="Montserrat" panose="00000500000000000000" pitchFamily="2" charset="0"/>
            </a:endParaRPr>
          </a:p>
        </p:txBody>
      </p:sp>
      <p:sp>
        <p:nvSpPr>
          <p:cNvPr id="2" name="12 Rectángulo"/>
          <p:cNvSpPr>
            <a:spLocks noChangeArrowheads="1"/>
          </p:cNvSpPr>
          <p:nvPr/>
        </p:nvSpPr>
        <p:spPr bwMode="auto">
          <a:xfrm>
            <a:off x="11474969" y="1861996"/>
            <a:ext cx="7041146" cy="68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lnSpc>
                <a:spcPct val="107000"/>
              </a:lnSpc>
              <a:spcAft>
                <a:spcPts val="600"/>
              </a:spcAft>
            </a:pPr>
            <a:r>
              <a:rPr lang="es-MX" altLang="es-MX" sz="1600" dirty="0">
                <a:latin typeface="Montserrat" panose="00000500000000000000" pitchFamily="2" charset="0"/>
              </a:rPr>
              <a:t>En formato fácilmente visible e identificable </a:t>
            </a:r>
          </a:p>
          <a:p>
            <a:pPr algn="ctr">
              <a:lnSpc>
                <a:spcPct val="107000"/>
              </a:lnSpc>
              <a:spcAft>
                <a:spcPts val="600"/>
              </a:spcAft>
            </a:pPr>
            <a:r>
              <a:rPr lang="es-MX" altLang="es-MX" sz="1600" dirty="0">
                <a:latin typeface="Montserrat" panose="00000500000000000000" pitchFamily="2" charset="0"/>
              </a:rPr>
              <a:t>Con lenguaje ciudadano. </a:t>
            </a:r>
          </a:p>
        </p:txBody>
      </p:sp>
      <p:sp>
        <p:nvSpPr>
          <p:cNvPr id="64" name="12 Rectángulo"/>
          <p:cNvSpPr>
            <a:spLocks noChangeArrowheads="1"/>
          </p:cNvSpPr>
          <p:nvPr/>
        </p:nvSpPr>
        <p:spPr bwMode="auto">
          <a:xfrm>
            <a:off x="1772232" y="7518424"/>
            <a:ext cx="248659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r>
              <a:rPr lang="es-MX" altLang="es-MX" sz="1200" dirty="0">
                <a:latin typeface="Montserrat Black" panose="00000A00000000000000" pitchFamily="2" charset="0"/>
              </a:rPr>
              <a:t>Comité de Control y Desempeño Institucional</a:t>
            </a:r>
          </a:p>
          <a:p>
            <a:pPr algn="ctr"/>
            <a:r>
              <a:rPr lang="es-MX" altLang="es-MX" sz="1200" dirty="0">
                <a:latin typeface="Montserrat Black" panose="00000A00000000000000" pitchFamily="2" charset="0"/>
              </a:rPr>
              <a:t>COCODI</a:t>
            </a:r>
          </a:p>
        </p:txBody>
      </p:sp>
      <p:sp>
        <p:nvSpPr>
          <p:cNvPr id="65" name="12 Rectángulo"/>
          <p:cNvSpPr>
            <a:spLocks noChangeArrowheads="1"/>
          </p:cNvSpPr>
          <p:nvPr/>
        </p:nvSpPr>
        <p:spPr bwMode="auto">
          <a:xfrm>
            <a:off x="1684578" y="8532561"/>
            <a:ext cx="2624167" cy="55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marL="171450" indent="-171450">
              <a:lnSpc>
                <a:spcPct val="107000"/>
              </a:lnSpc>
              <a:spcAft>
                <a:spcPts val="600"/>
              </a:spcAft>
              <a:buFont typeface="Arial" panose="020B0604020202020204" pitchFamily="34" charset="0"/>
              <a:buChar char="•"/>
            </a:pPr>
            <a:r>
              <a:rPr lang="es-MX" altLang="es-MX" sz="1200" dirty="0">
                <a:latin typeface="Montserrat" panose="00000500000000000000" pitchFamily="2" charset="0"/>
              </a:rPr>
              <a:t>Acta de Instalación</a:t>
            </a:r>
          </a:p>
          <a:p>
            <a:pPr marL="171450" indent="-171450">
              <a:lnSpc>
                <a:spcPct val="107000"/>
              </a:lnSpc>
              <a:spcAft>
                <a:spcPts val="600"/>
              </a:spcAft>
              <a:buFont typeface="Arial" panose="020B0604020202020204" pitchFamily="34" charset="0"/>
              <a:buChar char="•"/>
            </a:pPr>
            <a:r>
              <a:rPr lang="es-MX" altLang="es-MX" sz="1200" dirty="0">
                <a:latin typeface="Montserrat" panose="00000500000000000000" pitchFamily="2" charset="0"/>
              </a:rPr>
              <a:t>Programa Anual de Trabajo</a:t>
            </a:r>
          </a:p>
        </p:txBody>
      </p:sp>
      <p:sp>
        <p:nvSpPr>
          <p:cNvPr id="67" name="12 Rectángulo"/>
          <p:cNvSpPr>
            <a:spLocks noChangeArrowheads="1"/>
          </p:cNvSpPr>
          <p:nvPr/>
        </p:nvSpPr>
        <p:spPr bwMode="auto">
          <a:xfrm>
            <a:off x="4763306" y="7525703"/>
            <a:ext cx="24073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r>
              <a:rPr lang="es-MX" altLang="es-MX" sz="1200" dirty="0">
                <a:latin typeface="Montserrat Black" panose="00000A00000000000000" pitchFamily="2" charset="0"/>
              </a:rPr>
              <a:t>Comité de ética y Prevención de Conflictos de Interés (COEPCI)</a:t>
            </a:r>
          </a:p>
        </p:txBody>
      </p:sp>
      <p:sp>
        <p:nvSpPr>
          <p:cNvPr id="68" name="12 Rectángulo"/>
          <p:cNvSpPr>
            <a:spLocks noChangeArrowheads="1"/>
          </p:cNvSpPr>
          <p:nvPr/>
        </p:nvSpPr>
        <p:spPr bwMode="auto">
          <a:xfrm>
            <a:off x="4599538" y="8552220"/>
            <a:ext cx="2790717" cy="750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lnSpc>
                <a:spcPct val="107000"/>
              </a:lnSpc>
              <a:spcAft>
                <a:spcPts val="600"/>
              </a:spcAft>
            </a:pPr>
            <a:r>
              <a:rPr lang="es-MX" altLang="es-MX" sz="1200" dirty="0">
                <a:latin typeface="Montserrat" panose="00000500000000000000" pitchFamily="2" charset="0"/>
              </a:rPr>
              <a:t>Programa Anual de Trabajo.</a:t>
            </a:r>
          </a:p>
          <a:p>
            <a:pPr algn="ctr">
              <a:lnSpc>
                <a:spcPct val="107000"/>
              </a:lnSpc>
              <a:spcAft>
                <a:spcPts val="600"/>
              </a:spcAft>
            </a:pPr>
            <a:r>
              <a:rPr lang="es-MX" altLang="es-MX" sz="1200" dirty="0">
                <a:latin typeface="Montserrat" panose="00000500000000000000" pitchFamily="2" charset="0"/>
              </a:rPr>
              <a:t>Información del comité en el portal de internet</a:t>
            </a:r>
          </a:p>
        </p:txBody>
      </p:sp>
      <p:sp>
        <p:nvSpPr>
          <p:cNvPr id="71" name="12 Rectángulo"/>
          <p:cNvSpPr>
            <a:spLocks noChangeArrowheads="1"/>
          </p:cNvSpPr>
          <p:nvPr/>
        </p:nvSpPr>
        <p:spPr bwMode="auto">
          <a:xfrm>
            <a:off x="7853622" y="8552220"/>
            <a:ext cx="2289604" cy="278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lnSpc>
                <a:spcPct val="107000"/>
              </a:lnSpc>
              <a:spcAft>
                <a:spcPts val="600"/>
              </a:spcAft>
            </a:pPr>
            <a:r>
              <a:rPr lang="es-MX" altLang="es-MX" sz="1200" dirty="0">
                <a:latin typeface="Montserrat" panose="00000500000000000000" pitchFamily="2" charset="0"/>
              </a:rPr>
              <a:t>Actividades del comité</a:t>
            </a:r>
          </a:p>
        </p:txBody>
      </p:sp>
      <p:sp>
        <p:nvSpPr>
          <p:cNvPr id="77" name="12 Rectángulo"/>
          <p:cNvSpPr>
            <a:spLocks noChangeArrowheads="1"/>
          </p:cNvSpPr>
          <p:nvPr/>
        </p:nvSpPr>
        <p:spPr bwMode="auto">
          <a:xfrm>
            <a:off x="3059164" y="10107330"/>
            <a:ext cx="7041146" cy="102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lnSpc>
                <a:spcPct val="107000"/>
              </a:lnSpc>
              <a:spcAft>
                <a:spcPts val="600"/>
              </a:spcAft>
            </a:pPr>
            <a:r>
              <a:rPr lang="es-MX" altLang="es-MX" sz="1600" dirty="0">
                <a:latin typeface="Montserrat" panose="00000500000000000000" pitchFamily="2" charset="0"/>
              </a:rPr>
              <a:t>Este análisis deberá presentarse ante la instancia correspondiente</a:t>
            </a:r>
          </a:p>
          <a:p>
            <a:pPr algn="ctr">
              <a:lnSpc>
                <a:spcPct val="107000"/>
              </a:lnSpc>
              <a:spcAft>
                <a:spcPts val="600"/>
              </a:spcAft>
            </a:pPr>
            <a:r>
              <a:rPr lang="es-MX" altLang="es-MX" sz="1600" dirty="0">
                <a:latin typeface="Montserrat" panose="00000500000000000000" pitchFamily="2" charset="0"/>
              </a:rPr>
              <a:t> (Deberá realizarse antes de la validación de la cédula)</a:t>
            </a:r>
          </a:p>
          <a:p>
            <a:pPr algn="ctr">
              <a:lnSpc>
                <a:spcPct val="107000"/>
              </a:lnSpc>
              <a:spcAft>
                <a:spcPts val="600"/>
              </a:spcAft>
            </a:pPr>
            <a:r>
              <a:rPr lang="es-MX" altLang="es-MX" sz="1600" dirty="0">
                <a:latin typeface="Montserrat" panose="00000500000000000000" pitchFamily="2" charset="0"/>
              </a:rPr>
              <a:t>. </a:t>
            </a:r>
          </a:p>
        </p:txBody>
      </p:sp>
      <p:sp>
        <p:nvSpPr>
          <p:cNvPr id="79" name="12 Rectángulo"/>
          <p:cNvSpPr>
            <a:spLocks noChangeArrowheads="1"/>
          </p:cNvSpPr>
          <p:nvPr/>
        </p:nvSpPr>
        <p:spPr bwMode="auto">
          <a:xfrm>
            <a:off x="7790200" y="7529094"/>
            <a:ext cx="24073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r>
              <a:rPr lang="es-MX" altLang="es-MX" sz="1200" dirty="0">
                <a:latin typeface="Montserrat Black" panose="00000A00000000000000" pitchFamily="2" charset="0"/>
              </a:rPr>
              <a:t>Publicación en sitio de internet</a:t>
            </a:r>
          </a:p>
        </p:txBody>
      </p:sp>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1742" y="1432577"/>
            <a:ext cx="6096000" cy="4061460"/>
          </a:xfrm>
          <a:prstGeom prst="rect">
            <a:avLst/>
          </a:prstGeom>
        </p:spPr>
      </p:pic>
      <p:pic>
        <p:nvPicPr>
          <p:cNvPr id="13" name="Imagen 12"/>
          <p:cNvPicPr>
            <a:picLocks noChangeAspect="1"/>
          </p:cNvPicPr>
          <p:nvPr/>
        </p:nvPicPr>
        <p:blipFill rotWithShape="1">
          <a:blip r:embed="rId5" cstate="print">
            <a:extLst>
              <a:ext uri="{28A0092B-C50C-407E-A947-70E740481C1C}">
                <a14:useLocalDpi xmlns:a14="http://schemas.microsoft.com/office/drawing/2010/main" val="0"/>
              </a:ext>
            </a:extLst>
          </a:blip>
          <a:srcRect l="12631" r="4300"/>
          <a:stretch>
            <a:fillRect/>
          </a:stretch>
        </p:blipFill>
        <p:spPr>
          <a:xfrm>
            <a:off x="5422426" y="10106131"/>
            <a:ext cx="5063845" cy="4061460"/>
          </a:xfrm>
          <a:prstGeom prst="rect">
            <a:avLst/>
          </a:prstGeom>
        </p:spPr>
      </p:pic>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62291" y="10092530"/>
            <a:ext cx="2860136" cy="4075061"/>
          </a:xfrm>
          <a:prstGeom prst="rect">
            <a:avLst/>
          </a:prstGeom>
        </p:spPr>
      </p:pic>
      <p:pic>
        <p:nvPicPr>
          <p:cNvPr id="8" name="Imagen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54069" y="1418289"/>
            <a:ext cx="4785465" cy="4785465"/>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ángulo 6"/>
          <p:cNvSpPr/>
          <p:nvPr/>
        </p:nvSpPr>
        <p:spPr>
          <a:xfrm>
            <a:off x="6096000" y="1119244"/>
            <a:ext cx="6096000" cy="2786550"/>
          </a:xfrm>
          <a:prstGeom prst="rect">
            <a:avLst/>
          </a:prstGeom>
          <a:solidFill>
            <a:srgbClr val="EBEB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63" name="Gráfico 62"/>
          <p:cNvPicPr>
            <a:picLocks noChangeAspect="1"/>
          </p:cNvPicPr>
          <p:nvPr/>
        </p:nvPicPr>
        <p:blipFill rotWithShape="1">
          <a:blip r:embed="rId3" cstate="print">
            <a:extLst>
              <a:ext uri="{28A0092B-C50C-407E-A947-70E740481C1C}">
                <a14:useLocalDpi xmlns:a14="http://schemas.microsoft.com/office/drawing/2010/main" val="0"/>
              </a:ext>
            </a:extLst>
          </a:blip>
          <a:srcRect l="4843" t="14814" r="6176" b="25135"/>
          <a:stretch>
            <a:fillRect/>
          </a:stretch>
        </p:blipFill>
        <p:spPr>
          <a:xfrm>
            <a:off x="1535738" y="7053702"/>
            <a:ext cx="2959578" cy="2584784"/>
          </a:xfrm>
          <a:prstGeom prst="rect">
            <a:avLst/>
          </a:prstGeom>
        </p:spPr>
      </p:pic>
      <p:pic>
        <p:nvPicPr>
          <p:cNvPr id="66" name="Gráfico 65"/>
          <p:cNvPicPr>
            <a:picLocks noChangeAspect="1"/>
          </p:cNvPicPr>
          <p:nvPr/>
        </p:nvPicPr>
        <p:blipFill rotWithShape="1">
          <a:blip r:embed="rId3" cstate="print">
            <a:extLst>
              <a:ext uri="{28A0092B-C50C-407E-A947-70E740481C1C}">
                <a14:useLocalDpi xmlns:a14="http://schemas.microsoft.com/office/drawing/2010/main" val="0"/>
              </a:ext>
            </a:extLst>
          </a:blip>
          <a:srcRect l="4843" t="14814" r="6176" b="25135"/>
          <a:stretch>
            <a:fillRect/>
          </a:stretch>
        </p:blipFill>
        <p:spPr>
          <a:xfrm>
            <a:off x="4523977" y="7053702"/>
            <a:ext cx="2959578" cy="2584784"/>
          </a:xfrm>
          <a:prstGeom prst="rect">
            <a:avLst/>
          </a:prstGeom>
        </p:spPr>
      </p:pic>
      <p:pic>
        <p:nvPicPr>
          <p:cNvPr id="69" name="Gráfico 68"/>
          <p:cNvPicPr>
            <a:picLocks noChangeAspect="1"/>
          </p:cNvPicPr>
          <p:nvPr/>
        </p:nvPicPr>
        <p:blipFill rotWithShape="1">
          <a:blip r:embed="rId3" cstate="print">
            <a:extLst>
              <a:ext uri="{28A0092B-C50C-407E-A947-70E740481C1C}">
                <a14:useLocalDpi xmlns:a14="http://schemas.microsoft.com/office/drawing/2010/main" val="0"/>
              </a:ext>
            </a:extLst>
          </a:blip>
          <a:srcRect l="4843" t="14814" r="6176" b="25135"/>
          <a:stretch>
            <a:fillRect/>
          </a:stretch>
        </p:blipFill>
        <p:spPr>
          <a:xfrm>
            <a:off x="7526693" y="7053702"/>
            <a:ext cx="2959578" cy="2584784"/>
          </a:xfrm>
          <a:prstGeom prst="rect">
            <a:avLst/>
          </a:prstGeom>
        </p:spPr>
      </p:pic>
      <p:sp>
        <p:nvSpPr>
          <p:cNvPr id="6" name="Rectángulo 5"/>
          <p:cNvSpPr/>
          <p:nvPr/>
        </p:nvSpPr>
        <p:spPr>
          <a:xfrm>
            <a:off x="9734550" y="283174"/>
            <a:ext cx="2457450" cy="602651"/>
          </a:xfrm>
          <a:prstGeom prst="rect">
            <a:avLst/>
          </a:prstGeom>
          <a:solidFill>
            <a:srgbClr val="FBB4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p:cNvSpPr txBox="1"/>
          <p:nvPr/>
        </p:nvSpPr>
        <p:spPr>
          <a:xfrm>
            <a:off x="10042804" y="338277"/>
            <a:ext cx="1879041" cy="492443"/>
          </a:xfrm>
          <a:prstGeom prst="rect">
            <a:avLst/>
          </a:prstGeom>
          <a:noFill/>
        </p:spPr>
        <p:txBody>
          <a:bodyPr wrap="none" rtlCol="0">
            <a:spAutoFit/>
          </a:bodyPr>
          <a:lstStyle/>
          <a:p>
            <a:pPr algn="ctr"/>
            <a:r>
              <a:rPr lang="es-MX" sz="1400" dirty="0">
                <a:solidFill>
                  <a:schemeClr val="bg1"/>
                </a:solidFill>
                <a:latin typeface="Montserrat Black" panose="00000A00000000000000" pitchFamily="2" charset="0"/>
              </a:rPr>
              <a:t>EXCELENCIA</a:t>
            </a:r>
            <a:r>
              <a:rPr lang="es-MX" sz="1000" dirty="0">
                <a:solidFill>
                  <a:schemeClr val="bg1"/>
                </a:solidFill>
                <a:latin typeface="Montserrat Black" panose="00000A00000000000000" pitchFamily="2" charset="0"/>
              </a:rPr>
              <a:t> EN EL </a:t>
            </a:r>
          </a:p>
          <a:p>
            <a:pPr algn="ctr"/>
            <a:r>
              <a:rPr lang="es-MX" sz="1200" dirty="0">
                <a:solidFill>
                  <a:schemeClr val="bg1"/>
                </a:solidFill>
                <a:latin typeface="Montserrat Black" panose="00000A00000000000000" pitchFamily="2" charset="0"/>
              </a:rPr>
              <a:t>SERVICIO PÚBLICO</a:t>
            </a:r>
          </a:p>
        </p:txBody>
      </p:sp>
      <p:sp>
        <p:nvSpPr>
          <p:cNvPr id="5" name="CuadroTexto 4"/>
          <p:cNvSpPr txBox="1"/>
          <p:nvPr/>
        </p:nvSpPr>
        <p:spPr>
          <a:xfrm>
            <a:off x="943175" y="424160"/>
            <a:ext cx="4373313" cy="461665"/>
          </a:xfrm>
          <a:prstGeom prst="rect">
            <a:avLst/>
          </a:prstGeom>
          <a:noFill/>
        </p:spPr>
        <p:txBody>
          <a:bodyPr wrap="none" rtlCol="0">
            <a:spAutoFit/>
          </a:bodyPr>
          <a:lstStyle/>
          <a:p>
            <a:r>
              <a:rPr lang="es-MX" sz="2400" dirty="0">
                <a:solidFill>
                  <a:schemeClr val="bg1">
                    <a:lumMod val="75000"/>
                  </a:schemeClr>
                </a:solidFill>
                <a:latin typeface="Montserrat Black" panose="00000A00000000000000" pitchFamily="2" charset="0"/>
              </a:rPr>
              <a:t>Criterios de Acreditación</a:t>
            </a:r>
          </a:p>
        </p:txBody>
      </p:sp>
      <p:sp>
        <p:nvSpPr>
          <p:cNvPr id="3" name="CuadroTexto 2"/>
          <p:cNvSpPr txBox="1"/>
          <p:nvPr/>
        </p:nvSpPr>
        <p:spPr>
          <a:xfrm>
            <a:off x="6745011" y="1679661"/>
            <a:ext cx="5176834" cy="1877437"/>
          </a:xfrm>
          <a:prstGeom prst="rect">
            <a:avLst/>
          </a:prstGeom>
          <a:noFill/>
        </p:spPr>
        <p:txBody>
          <a:bodyPr wrap="square" rtlCol="0">
            <a:spAutoFit/>
          </a:bodyPr>
          <a:lstStyle/>
          <a:p>
            <a:pPr marL="342900" indent="-342900" algn="ctr">
              <a:buFont typeface="+mj-lt"/>
              <a:buAutoNum type="arabicPeriod" startAt="7"/>
            </a:pPr>
            <a:r>
              <a:rPr lang="es-MX" sz="1800" b="1" dirty="0">
                <a:latin typeface="Montserrat" panose="00000500000000000000" pitchFamily="2" charset="0"/>
              </a:rPr>
              <a:t>Declaración Patrimonial</a:t>
            </a:r>
            <a:endParaRPr lang="es-MX" dirty="0">
              <a:latin typeface="Montserrat" panose="00000500000000000000" pitchFamily="2" charset="0"/>
            </a:endParaRPr>
          </a:p>
          <a:p>
            <a:pPr algn="ctr"/>
            <a:r>
              <a:rPr lang="es-MX" sz="1400" dirty="0">
                <a:highlight>
                  <a:srgbClr val="FBB430"/>
                </a:highlight>
                <a:latin typeface="Montserrat" panose="00000500000000000000" pitchFamily="2" charset="0"/>
              </a:rPr>
              <a:t>La oficina deberá cumplir con:</a:t>
            </a:r>
          </a:p>
          <a:p>
            <a:pPr algn="ctr"/>
            <a:endParaRPr lang="es-MX" sz="1400" dirty="0">
              <a:highlight>
                <a:srgbClr val="FBB430"/>
              </a:highlight>
              <a:latin typeface="Montserrat" panose="00000500000000000000" pitchFamily="2" charset="0"/>
            </a:endParaRPr>
          </a:p>
          <a:p>
            <a:pPr algn="just"/>
            <a:endParaRPr lang="es-MX" sz="1400" dirty="0">
              <a:latin typeface="Montserrat" panose="00000500000000000000" pitchFamily="2" charset="0"/>
            </a:endParaRPr>
          </a:p>
          <a:p>
            <a:pPr marL="285750" indent="-285750" algn="just">
              <a:buFont typeface="Arial" panose="020B0604020202020204" pitchFamily="34" charset="0"/>
              <a:buChar char="•"/>
            </a:pPr>
            <a:r>
              <a:rPr lang="es-MX" sz="1400" dirty="0">
                <a:latin typeface="Montserrat" panose="00000500000000000000" pitchFamily="2" charset="0"/>
              </a:rPr>
              <a:t> Contar con el 100% de la presentación de las declaraciones patrimonial y de intereses, de la plantilla laboral. </a:t>
            </a:r>
          </a:p>
          <a:p>
            <a:pPr algn="ctr"/>
            <a:endParaRPr lang="es-MX" sz="1400" dirty="0">
              <a:highlight>
                <a:srgbClr val="FBB430"/>
              </a:highlight>
              <a:latin typeface="Montserrat" panose="00000500000000000000" pitchFamily="2" charset="0"/>
            </a:endParaRPr>
          </a:p>
        </p:txBody>
      </p:sp>
      <p:sp>
        <p:nvSpPr>
          <p:cNvPr id="65" name="12 Rectángulo"/>
          <p:cNvSpPr>
            <a:spLocks noChangeArrowheads="1"/>
          </p:cNvSpPr>
          <p:nvPr/>
        </p:nvSpPr>
        <p:spPr bwMode="auto">
          <a:xfrm>
            <a:off x="1684578" y="8532561"/>
            <a:ext cx="2624167" cy="55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marL="171450" indent="-171450">
              <a:lnSpc>
                <a:spcPct val="107000"/>
              </a:lnSpc>
              <a:spcAft>
                <a:spcPts val="600"/>
              </a:spcAft>
              <a:buFont typeface="Arial" panose="020B0604020202020204" pitchFamily="34" charset="0"/>
              <a:buChar char="•"/>
            </a:pPr>
            <a:r>
              <a:rPr lang="es-MX" altLang="es-MX" sz="1200" dirty="0">
                <a:latin typeface="Montserrat" panose="00000500000000000000" pitchFamily="2" charset="0"/>
              </a:rPr>
              <a:t>Acta de Instalación</a:t>
            </a:r>
          </a:p>
          <a:p>
            <a:pPr marL="171450" indent="-171450">
              <a:lnSpc>
                <a:spcPct val="107000"/>
              </a:lnSpc>
              <a:spcAft>
                <a:spcPts val="600"/>
              </a:spcAft>
              <a:buFont typeface="Arial" panose="020B0604020202020204" pitchFamily="34" charset="0"/>
              <a:buChar char="•"/>
            </a:pPr>
            <a:r>
              <a:rPr lang="es-MX" altLang="es-MX" sz="1200" dirty="0">
                <a:latin typeface="Montserrat" panose="00000500000000000000" pitchFamily="2" charset="0"/>
              </a:rPr>
              <a:t>Programa Anual de Trabajo</a:t>
            </a:r>
          </a:p>
        </p:txBody>
      </p:sp>
      <p:sp>
        <p:nvSpPr>
          <p:cNvPr id="67" name="12 Rectángulo"/>
          <p:cNvSpPr>
            <a:spLocks noChangeArrowheads="1"/>
          </p:cNvSpPr>
          <p:nvPr/>
        </p:nvSpPr>
        <p:spPr bwMode="auto">
          <a:xfrm>
            <a:off x="4763306" y="7525703"/>
            <a:ext cx="24073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r>
              <a:rPr lang="es-MX" altLang="es-MX" sz="1200" dirty="0">
                <a:latin typeface="Montserrat Black" panose="00000A00000000000000" pitchFamily="2" charset="0"/>
              </a:rPr>
              <a:t>Comité de ética y Prevención de Conflictos de Interés (COEPCI)</a:t>
            </a:r>
          </a:p>
        </p:txBody>
      </p:sp>
      <p:sp>
        <p:nvSpPr>
          <p:cNvPr id="68" name="12 Rectángulo"/>
          <p:cNvSpPr>
            <a:spLocks noChangeArrowheads="1"/>
          </p:cNvSpPr>
          <p:nvPr/>
        </p:nvSpPr>
        <p:spPr bwMode="auto">
          <a:xfrm>
            <a:off x="4599538" y="8552220"/>
            <a:ext cx="2790717" cy="750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lnSpc>
                <a:spcPct val="107000"/>
              </a:lnSpc>
              <a:spcAft>
                <a:spcPts val="600"/>
              </a:spcAft>
            </a:pPr>
            <a:r>
              <a:rPr lang="es-MX" altLang="es-MX" sz="1200" dirty="0">
                <a:latin typeface="Montserrat" panose="00000500000000000000" pitchFamily="2" charset="0"/>
              </a:rPr>
              <a:t>Programa Anual de Trabajo.</a:t>
            </a:r>
          </a:p>
          <a:p>
            <a:pPr algn="ctr">
              <a:lnSpc>
                <a:spcPct val="107000"/>
              </a:lnSpc>
              <a:spcAft>
                <a:spcPts val="600"/>
              </a:spcAft>
            </a:pPr>
            <a:r>
              <a:rPr lang="es-MX" altLang="es-MX" sz="1200" dirty="0">
                <a:latin typeface="Montserrat" panose="00000500000000000000" pitchFamily="2" charset="0"/>
              </a:rPr>
              <a:t>Información del comité en el portal de internet</a:t>
            </a:r>
          </a:p>
        </p:txBody>
      </p:sp>
      <p:sp>
        <p:nvSpPr>
          <p:cNvPr id="71" name="12 Rectángulo"/>
          <p:cNvSpPr>
            <a:spLocks noChangeArrowheads="1"/>
          </p:cNvSpPr>
          <p:nvPr/>
        </p:nvSpPr>
        <p:spPr bwMode="auto">
          <a:xfrm>
            <a:off x="7853622" y="8552220"/>
            <a:ext cx="2289604" cy="278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lnSpc>
                <a:spcPct val="107000"/>
              </a:lnSpc>
              <a:spcAft>
                <a:spcPts val="600"/>
              </a:spcAft>
            </a:pPr>
            <a:r>
              <a:rPr lang="es-MX" altLang="es-MX" sz="1200" dirty="0">
                <a:latin typeface="Montserrat" panose="00000500000000000000" pitchFamily="2" charset="0"/>
              </a:rPr>
              <a:t>Actividades del comité</a:t>
            </a:r>
          </a:p>
        </p:txBody>
      </p:sp>
      <p:sp>
        <p:nvSpPr>
          <p:cNvPr id="77" name="12 Rectángulo"/>
          <p:cNvSpPr>
            <a:spLocks noChangeArrowheads="1"/>
          </p:cNvSpPr>
          <p:nvPr/>
        </p:nvSpPr>
        <p:spPr bwMode="auto">
          <a:xfrm>
            <a:off x="3059164" y="10107330"/>
            <a:ext cx="7041146" cy="102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lnSpc>
                <a:spcPct val="107000"/>
              </a:lnSpc>
              <a:spcAft>
                <a:spcPts val="600"/>
              </a:spcAft>
            </a:pPr>
            <a:r>
              <a:rPr lang="es-MX" altLang="es-MX" sz="1600" dirty="0">
                <a:latin typeface="Montserrat" panose="00000500000000000000" pitchFamily="2" charset="0"/>
              </a:rPr>
              <a:t>Este análisis deberá presentarse ante la instancia correspondiente</a:t>
            </a:r>
          </a:p>
          <a:p>
            <a:pPr algn="ctr">
              <a:lnSpc>
                <a:spcPct val="107000"/>
              </a:lnSpc>
              <a:spcAft>
                <a:spcPts val="600"/>
              </a:spcAft>
            </a:pPr>
            <a:r>
              <a:rPr lang="es-MX" altLang="es-MX" sz="1600" dirty="0">
                <a:latin typeface="Montserrat" panose="00000500000000000000" pitchFamily="2" charset="0"/>
              </a:rPr>
              <a:t> (Deberá realizarse antes de la validación de la cédula)</a:t>
            </a:r>
          </a:p>
          <a:p>
            <a:pPr algn="ctr">
              <a:lnSpc>
                <a:spcPct val="107000"/>
              </a:lnSpc>
              <a:spcAft>
                <a:spcPts val="600"/>
              </a:spcAft>
            </a:pPr>
            <a:r>
              <a:rPr lang="es-MX" altLang="es-MX" sz="1600" dirty="0">
                <a:latin typeface="Montserrat" panose="00000500000000000000" pitchFamily="2" charset="0"/>
              </a:rPr>
              <a:t>. </a:t>
            </a:r>
          </a:p>
        </p:txBody>
      </p:sp>
      <p:sp>
        <p:nvSpPr>
          <p:cNvPr id="79" name="12 Rectángulo"/>
          <p:cNvSpPr>
            <a:spLocks noChangeArrowheads="1"/>
          </p:cNvSpPr>
          <p:nvPr/>
        </p:nvSpPr>
        <p:spPr bwMode="auto">
          <a:xfrm>
            <a:off x="7790200" y="7529094"/>
            <a:ext cx="24073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r>
              <a:rPr lang="es-MX" altLang="es-MX" sz="1200" dirty="0">
                <a:latin typeface="Montserrat Black" panose="00000A00000000000000" pitchFamily="2" charset="0"/>
              </a:rPr>
              <a:t>Publicación en sitio de internet</a:t>
            </a:r>
          </a:p>
        </p:txBody>
      </p:sp>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1742" y="1432577"/>
            <a:ext cx="6096000" cy="4061460"/>
          </a:xfrm>
          <a:prstGeom prst="rect">
            <a:avLst/>
          </a:prstGeom>
        </p:spPr>
      </p:pic>
      <p:pic>
        <p:nvPicPr>
          <p:cNvPr id="13" name="Imagen 12"/>
          <p:cNvPicPr>
            <a:picLocks noChangeAspect="1"/>
          </p:cNvPicPr>
          <p:nvPr/>
        </p:nvPicPr>
        <p:blipFill rotWithShape="1">
          <a:blip r:embed="rId5" cstate="print">
            <a:extLst>
              <a:ext uri="{28A0092B-C50C-407E-A947-70E740481C1C}">
                <a14:useLocalDpi xmlns:a14="http://schemas.microsoft.com/office/drawing/2010/main" val="0"/>
              </a:ext>
            </a:extLst>
          </a:blip>
          <a:srcRect l="12631" r="4300"/>
          <a:stretch>
            <a:fillRect/>
          </a:stretch>
        </p:blipFill>
        <p:spPr>
          <a:xfrm>
            <a:off x="5422426" y="10106131"/>
            <a:ext cx="5063845" cy="4061460"/>
          </a:xfrm>
          <a:prstGeom prst="rect">
            <a:avLst/>
          </a:prstGeom>
        </p:spPr>
      </p:pic>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62291" y="10092530"/>
            <a:ext cx="2860136" cy="4075061"/>
          </a:xfrm>
          <a:prstGeom prst="rect">
            <a:avLst/>
          </a:prstGeom>
        </p:spPr>
      </p:pic>
      <p:pic>
        <p:nvPicPr>
          <p:cNvPr id="8" name="Imagen 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043640" y="1984921"/>
            <a:ext cx="4785465" cy="4785465"/>
          </a:xfrm>
          <a:prstGeom prst="rect">
            <a:avLst/>
          </a:prstGeom>
        </p:spPr>
      </p:pic>
      <p:sp>
        <p:nvSpPr>
          <p:cNvPr id="9" name="Rectángulo 8"/>
          <p:cNvSpPr/>
          <p:nvPr/>
        </p:nvSpPr>
        <p:spPr>
          <a:xfrm>
            <a:off x="0" y="3919395"/>
            <a:ext cx="6096000" cy="2938605"/>
          </a:xfrm>
          <a:prstGeom prst="rect">
            <a:avLst/>
          </a:prstGeom>
          <a:solidFill>
            <a:srgbClr val="FFC000">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CuadroTexto 20"/>
          <p:cNvSpPr txBox="1"/>
          <p:nvPr/>
        </p:nvSpPr>
        <p:spPr>
          <a:xfrm>
            <a:off x="-493589" y="4120355"/>
            <a:ext cx="7105505" cy="646331"/>
          </a:xfrm>
          <a:prstGeom prst="rect">
            <a:avLst/>
          </a:prstGeom>
          <a:noFill/>
        </p:spPr>
        <p:txBody>
          <a:bodyPr wrap="square" rtlCol="0">
            <a:spAutoFit/>
          </a:bodyPr>
          <a:lstStyle/>
          <a:p>
            <a:pPr marL="342900" indent="-342900" algn="ctr">
              <a:buFont typeface="+mj-lt"/>
              <a:buAutoNum type="arabicPeriod" startAt="8"/>
            </a:pPr>
            <a:r>
              <a:rPr lang="es-MX" b="1" dirty="0">
                <a:latin typeface="Montserrat" panose="00000500000000000000" pitchFamily="2" charset="0"/>
              </a:rPr>
              <a:t>Cumplimiento en materia de Protección Civil </a:t>
            </a:r>
          </a:p>
          <a:p>
            <a:pPr algn="ctr"/>
            <a:endParaRPr lang="es-MX" dirty="0">
              <a:latin typeface="Montserrat" panose="00000500000000000000" pitchFamily="2" charset="0"/>
            </a:endParaRPr>
          </a:p>
        </p:txBody>
      </p:sp>
      <p:pic>
        <p:nvPicPr>
          <p:cNvPr id="14" name="Imagen 13" descr="Un niño con un control en la mano&#10;&#10;Descripción generada automáticamente con confianza baja"/>
          <p:cNvPicPr>
            <a:picLocks noChangeAspect="1"/>
          </p:cNvPicPr>
          <p:nvPr/>
        </p:nvPicPr>
        <p:blipFill rotWithShape="1">
          <a:blip r:embed="rId8" cstate="print">
            <a:extLst>
              <a:ext uri="{28A0092B-C50C-407E-A947-70E740481C1C}">
                <a14:useLocalDpi xmlns:a14="http://schemas.microsoft.com/office/drawing/2010/main" val="0"/>
              </a:ext>
            </a:extLst>
          </a:blip>
          <a:srcRect t="28030"/>
          <a:stretch>
            <a:fillRect/>
          </a:stretch>
        </p:blipFill>
        <p:spPr>
          <a:xfrm>
            <a:off x="6096000" y="3905794"/>
            <a:ext cx="6096000" cy="2952205"/>
          </a:xfrm>
          <a:prstGeom prst="rect">
            <a:avLst/>
          </a:prstGeom>
        </p:spPr>
      </p:pic>
      <p:sp>
        <p:nvSpPr>
          <p:cNvPr id="2" name="12 Rectángulo"/>
          <p:cNvSpPr>
            <a:spLocks noChangeArrowheads="1"/>
          </p:cNvSpPr>
          <p:nvPr/>
        </p:nvSpPr>
        <p:spPr bwMode="auto">
          <a:xfrm>
            <a:off x="196498" y="4550011"/>
            <a:ext cx="574710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marL="285750" indent="-285750">
              <a:buFont typeface="Arial" panose="020B0604020202020204" pitchFamily="34" charset="0"/>
              <a:buChar char="•"/>
            </a:pPr>
            <a:r>
              <a:rPr lang="es-MX" altLang="es-MX" sz="1600" dirty="0">
                <a:latin typeface="Montserrat" panose="00000500000000000000" pitchFamily="2" charset="0"/>
              </a:rPr>
              <a:t>Contar con extintores con carga vigente;</a:t>
            </a:r>
          </a:p>
          <a:p>
            <a:pPr marL="285750" indent="-285750">
              <a:buFont typeface="Arial" panose="020B0604020202020204" pitchFamily="34" charset="0"/>
              <a:buChar char="•"/>
            </a:pPr>
            <a:endParaRPr lang="es-MX" altLang="es-MX" sz="1600" dirty="0">
              <a:latin typeface="Montserrat" panose="00000500000000000000" pitchFamily="2" charset="0"/>
            </a:endParaRPr>
          </a:p>
          <a:p>
            <a:pPr marL="285750" indent="-285750">
              <a:buFont typeface="Arial" panose="020B0604020202020204" pitchFamily="34" charset="0"/>
              <a:buChar char="•"/>
            </a:pPr>
            <a:r>
              <a:rPr lang="es-MX" altLang="es-MX" sz="1600" dirty="0">
                <a:latin typeface="Montserrat" panose="00000500000000000000" pitchFamily="2" charset="0"/>
              </a:rPr>
              <a:t>Contar con botiquín de primeros auxilios;</a:t>
            </a:r>
          </a:p>
          <a:p>
            <a:pPr marL="285750" indent="-285750">
              <a:buFont typeface="Arial" panose="020B0604020202020204" pitchFamily="34" charset="0"/>
              <a:buChar char="•"/>
            </a:pPr>
            <a:endParaRPr lang="es-MX" altLang="es-MX" sz="1600" dirty="0">
              <a:latin typeface="Montserrat" panose="00000500000000000000" pitchFamily="2" charset="0"/>
            </a:endParaRPr>
          </a:p>
          <a:p>
            <a:pPr marL="285750" indent="-285750">
              <a:buFont typeface="Arial" panose="020B0604020202020204" pitchFamily="34" charset="0"/>
              <a:buChar char="•"/>
            </a:pPr>
            <a:r>
              <a:rPr lang="es-MX" altLang="es-MX" sz="1600" dirty="0">
                <a:latin typeface="Montserrat" panose="00000500000000000000" pitchFamily="2" charset="0"/>
              </a:rPr>
              <a:t>Contar con señalamientos de rutas de evacuación y salidas de emergencia; y</a:t>
            </a:r>
          </a:p>
          <a:p>
            <a:pPr marL="285750" indent="-285750">
              <a:buFont typeface="Arial" panose="020B0604020202020204" pitchFamily="34" charset="0"/>
              <a:buChar char="•"/>
            </a:pPr>
            <a:endParaRPr lang="es-MX" altLang="es-MX" sz="1600" dirty="0">
              <a:latin typeface="Montserrat" panose="00000500000000000000" pitchFamily="2" charset="0"/>
            </a:endParaRPr>
          </a:p>
          <a:p>
            <a:pPr marL="285750" indent="-285750">
              <a:buFont typeface="Arial" panose="020B0604020202020204" pitchFamily="34" charset="0"/>
              <a:buChar char="•"/>
            </a:pPr>
            <a:r>
              <a:rPr lang="es-MX" altLang="es-MX" sz="1600" dirty="0">
                <a:latin typeface="Montserrat" panose="00000500000000000000" pitchFamily="2" charset="0"/>
              </a:rPr>
              <a:t>Programa Interno de Protección Civil.</a:t>
            </a:r>
          </a:p>
        </p:txBody>
      </p:sp>
      <p:pic>
        <p:nvPicPr>
          <p:cNvPr id="16" name="Imagen 15"/>
          <p:cNvPicPr>
            <a:picLocks noChangeAspect="1"/>
          </p:cNvPicPr>
          <p:nvPr/>
        </p:nvPicPr>
        <p:blipFill rotWithShape="1">
          <a:blip r:embed="rId9"/>
          <a:srcRect t="17656" r="22000" b="19168"/>
          <a:stretch>
            <a:fillRect/>
          </a:stretch>
        </p:blipFill>
        <p:spPr>
          <a:xfrm>
            <a:off x="-50138" y="1119244"/>
            <a:ext cx="6146137" cy="2800151"/>
          </a:xfrm>
          <a:prstGeom prst="rect">
            <a:avLst/>
          </a:prstGeom>
        </p:spPr>
      </p:pic>
      <p:pic>
        <p:nvPicPr>
          <p:cNvPr id="17" name="Imagen 16" descr="Imagen que contiene persona, ropa, sostener, mujer&#10;&#10;Descripción generada automáticamente"/>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922317" y="1750669"/>
            <a:ext cx="7105506" cy="473937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ángulo 6"/>
          <p:cNvSpPr/>
          <p:nvPr/>
        </p:nvSpPr>
        <p:spPr>
          <a:xfrm>
            <a:off x="-8696140" y="625640"/>
            <a:ext cx="6096000" cy="2786550"/>
          </a:xfrm>
          <a:prstGeom prst="rect">
            <a:avLst/>
          </a:prstGeom>
          <a:solidFill>
            <a:srgbClr val="EBEB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63" name="Gráfico 62"/>
          <p:cNvPicPr>
            <a:picLocks noChangeAspect="1"/>
          </p:cNvPicPr>
          <p:nvPr/>
        </p:nvPicPr>
        <p:blipFill rotWithShape="1">
          <a:blip r:embed="rId3" cstate="print">
            <a:extLst>
              <a:ext uri="{28A0092B-C50C-407E-A947-70E740481C1C}">
                <a14:useLocalDpi xmlns:a14="http://schemas.microsoft.com/office/drawing/2010/main" val="0"/>
              </a:ext>
            </a:extLst>
          </a:blip>
          <a:srcRect l="4843" t="14814" r="6176" b="25135"/>
          <a:stretch>
            <a:fillRect/>
          </a:stretch>
        </p:blipFill>
        <p:spPr>
          <a:xfrm>
            <a:off x="1535738" y="7053702"/>
            <a:ext cx="2959578" cy="2584784"/>
          </a:xfrm>
          <a:prstGeom prst="rect">
            <a:avLst/>
          </a:prstGeom>
        </p:spPr>
      </p:pic>
      <p:pic>
        <p:nvPicPr>
          <p:cNvPr id="66" name="Gráfico 65"/>
          <p:cNvPicPr>
            <a:picLocks noChangeAspect="1"/>
          </p:cNvPicPr>
          <p:nvPr/>
        </p:nvPicPr>
        <p:blipFill rotWithShape="1">
          <a:blip r:embed="rId3" cstate="print">
            <a:extLst>
              <a:ext uri="{28A0092B-C50C-407E-A947-70E740481C1C}">
                <a14:useLocalDpi xmlns:a14="http://schemas.microsoft.com/office/drawing/2010/main" val="0"/>
              </a:ext>
            </a:extLst>
          </a:blip>
          <a:srcRect l="4843" t="14814" r="6176" b="25135"/>
          <a:stretch>
            <a:fillRect/>
          </a:stretch>
        </p:blipFill>
        <p:spPr>
          <a:xfrm>
            <a:off x="4523977" y="7053702"/>
            <a:ext cx="2959578" cy="2584784"/>
          </a:xfrm>
          <a:prstGeom prst="rect">
            <a:avLst/>
          </a:prstGeom>
        </p:spPr>
      </p:pic>
      <p:pic>
        <p:nvPicPr>
          <p:cNvPr id="69" name="Gráfico 68"/>
          <p:cNvPicPr>
            <a:picLocks noChangeAspect="1"/>
          </p:cNvPicPr>
          <p:nvPr/>
        </p:nvPicPr>
        <p:blipFill rotWithShape="1">
          <a:blip r:embed="rId3" cstate="print">
            <a:extLst>
              <a:ext uri="{28A0092B-C50C-407E-A947-70E740481C1C}">
                <a14:useLocalDpi xmlns:a14="http://schemas.microsoft.com/office/drawing/2010/main" val="0"/>
              </a:ext>
            </a:extLst>
          </a:blip>
          <a:srcRect l="4843" t="14814" r="6176" b="25135"/>
          <a:stretch>
            <a:fillRect/>
          </a:stretch>
        </p:blipFill>
        <p:spPr>
          <a:xfrm>
            <a:off x="7526693" y="7053702"/>
            <a:ext cx="2959578" cy="2584784"/>
          </a:xfrm>
          <a:prstGeom prst="rect">
            <a:avLst/>
          </a:prstGeom>
        </p:spPr>
      </p:pic>
      <p:sp>
        <p:nvSpPr>
          <p:cNvPr id="6" name="Rectángulo 5"/>
          <p:cNvSpPr/>
          <p:nvPr/>
        </p:nvSpPr>
        <p:spPr>
          <a:xfrm>
            <a:off x="9734550" y="283174"/>
            <a:ext cx="2457450" cy="602651"/>
          </a:xfrm>
          <a:prstGeom prst="rect">
            <a:avLst/>
          </a:prstGeom>
          <a:solidFill>
            <a:srgbClr val="FBB4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p:cNvSpPr txBox="1"/>
          <p:nvPr/>
        </p:nvSpPr>
        <p:spPr>
          <a:xfrm>
            <a:off x="10042804" y="338277"/>
            <a:ext cx="1879041" cy="492443"/>
          </a:xfrm>
          <a:prstGeom prst="rect">
            <a:avLst/>
          </a:prstGeom>
          <a:noFill/>
        </p:spPr>
        <p:txBody>
          <a:bodyPr wrap="none" rtlCol="0">
            <a:spAutoFit/>
          </a:bodyPr>
          <a:lstStyle/>
          <a:p>
            <a:pPr algn="ctr"/>
            <a:r>
              <a:rPr lang="es-MX" sz="1400" dirty="0">
                <a:solidFill>
                  <a:schemeClr val="bg1"/>
                </a:solidFill>
                <a:latin typeface="Montserrat Black" panose="00000A00000000000000" pitchFamily="2" charset="0"/>
              </a:rPr>
              <a:t>EXCELENCIA</a:t>
            </a:r>
            <a:r>
              <a:rPr lang="es-MX" sz="1000" dirty="0">
                <a:solidFill>
                  <a:schemeClr val="bg1"/>
                </a:solidFill>
                <a:latin typeface="Montserrat Black" panose="00000A00000000000000" pitchFamily="2" charset="0"/>
              </a:rPr>
              <a:t> EN EL </a:t>
            </a:r>
          </a:p>
          <a:p>
            <a:pPr algn="ctr"/>
            <a:r>
              <a:rPr lang="es-MX" sz="1200" dirty="0">
                <a:solidFill>
                  <a:schemeClr val="bg1"/>
                </a:solidFill>
                <a:latin typeface="Montserrat Black" panose="00000A00000000000000" pitchFamily="2" charset="0"/>
              </a:rPr>
              <a:t>SERVICIO PÚBLICO</a:t>
            </a:r>
          </a:p>
        </p:txBody>
      </p:sp>
      <p:sp>
        <p:nvSpPr>
          <p:cNvPr id="5" name="CuadroTexto 4"/>
          <p:cNvSpPr txBox="1"/>
          <p:nvPr/>
        </p:nvSpPr>
        <p:spPr>
          <a:xfrm>
            <a:off x="943175" y="424160"/>
            <a:ext cx="4373313" cy="461665"/>
          </a:xfrm>
          <a:prstGeom prst="rect">
            <a:avLst/>
          </a:prstGeom>
          <a:noFill/>
        </p:spPr>
        <p:txBody>
          <a:bodyPr wrap="none" rtlCol="0">
            <a:spAutoFit/>
          </a:bodyPr>
          <a:lstStyle/>
          <a:p>
            <a:r>
              <a:rPr lang="es-MX" sz="2400" dirty="0">
                <a:solidFill>
                  <a:schemeClr val="bg1">
                    <a:lumMod val="75000"/>
                  </a:schemeClr>
                </a:solidFill>
                <a:latin typeface="Montserrat Black" panose="00000A00000000000000" pitchFamily="2" charset="0"/>
              </a:rPr>
              <a:t>Criterios de Acreditación</a:t>
            </a:r>
          </a:p>
        </p:txBody>
      </p:sp>
      <p:sp>
        <p:nvSpPr>
          <p:cNvPr id="3" name="CuadroTexto 2"/>
          <p:cNvSpPr txBox="1"/>
          <p:nvPr/>
        </p:nvSpPr>
        <p:spPr>
          <a:xfrm>
            <a:off x="626301" y="1356764"/>
            <a:ext cx="5176834" cy="2862322"/>
          </a:xfrm>
          <a:prstGeom prst="rect">
            <a:avLst/>
          </a:prstGeom>
          <a:noFill/>
        </p:spPr>
        <p:txBody>
          <a:bodyPr wrap="square" rtlCol="0">
            <a:spAutoFit/>
          </a:bodyPr>
          <a:lstStyle/>
          <a:p>
            <a:pPr marL="342900" indent="-342900" algn="ctr">
              <a:buFont typeface="+mj-lt"/>
              <a:buAutoNum type="arabicPeriod" startAt="9"/>
            </a:pPr>
            <a:r>
              <a:rPr lang="es-MX" sz="1800" b="1" dirty="0">
                <a:latin typeface="Montserrat" panose="00000500000000000000" pitchFamily="2" charset="0"/>
              </a:rPr>
              <a:t>Credencial de los servidores públicos con diseño y características autorizadas</a:t>
            </a:r>
            <a:endParaRPr lang="es-MX" sz="1400" dirty="0">
              <a:highlight>
                <a:srgbClr val="FBB430"/>
              </a:highlight>
              <a:latin typeface="Montserrat" panose="00000500000000000000" pitchFamily="2" charset="0"/>
            </a:endParaRPr>
          </a:p>
          <a:p>
            <a:pPr algn="just"/>
            <a:endParaRPr lang="es-MX" sz="1400" dirty="0">
              <a:latin typeface="Montserrat" panose="00000500000000000000" pitchFamily="2" charset="0"/>
            </a:endParaRPr>
          </a:p>
          <a:p>
            <a:pPr marL="285750" indent="-285750" algn="just">
              <a:buFont typeface="Arial" panose="020B0604020202020204" pitchFamily="34" charset="0"/>
              <a:buChar char="•"/>
            </a:pPr>
            <a:r>
              <a:rPr lang="es-MX" sz="1400" dirty="0">
                <a:latin typeface="Montserrat" panose="00000500000000000000" pitchFamily="2" charset="0"/>
              </a:rPr>
              <a:t> Los servidores públicos al atender al público deberán portar su gafete en todo momento.</a:t>
            </a:r>
          </a:p>
          <a:p>
            <a:pPr marL="285750" indent="-285750" algn="just">
              <a:buFont typeface="Arial" panose="020B0604020202020204" pitchFamily="34" charset="0"/>
              <a:buChar char="•"/>
            </a:pPr>
            <a:endParaRPr lang="es-MX" sz="1400" dirty="0">
              <a:latin typeface="Montserrat" panose="00000500000000000000" pitchFamily="2" charset="0"/>
            </a:endParaRPr>
          </a:p>
          <a:p>
            <a:pPr marL="285750" indent="-285750" algn="just">
              <a:buFont typeface="Arial" panose="020B0604020202020204" pitchFamily="34" charset="0"/>
              <a:buChar char="•"/>
            </a:pPr>
            <a:r>
              <a:rPr lang="es-MX" sz="1400" dirty="0">
                <a:latin typeface="Montserrat" panose="00000500000000000000" pitchFamily="2" charset="0"/>
              </a:rPr>
              <a:t>Los gafetes deberán ser firmados por el titular de la institución y deberán contar con las facultades y competencias del Servidor Público</a:t>
            </a:r>
          </a:p>
          <a:p>
            <a:pPr marL="285750" indent="-285750" algn="just">
              <a:buFont typeface="Arial" panose="020B0604020202020204" pitchFamily="34" charset="0"/>
              <a:buChar char="•"/>
            </a:pPr>
            <a:endParaRPr lang="es-MX" sz="1400" dirty="0">
              <a:latin typeface="Montserrat" panose="00000500000000000000" pitchFamily="2" charset="0"/>
            </a:endParaRPr>
          </a:p>
          <a:p>
            <a:pPr algn="ctr"/>
            <a:endParaRPr lang="es-MX" sz="1400" dirty="0">
              <a:highlight>
                <a:srgbClr val="FBB430"/>
              </a:highlight>
              <a:latin typeface="Montserrat" panose="00000500000000000000" pitchFamily="2" charset="0"/>
            </a:endParaRPr>
          </a:p>
        </p:txBody>
      </p:sp>
      <p:sp>
        <p:nvSpPr>
          <p:cNvPr id="65" name="12 Rectángulo"/>
          <p:cNvSpPr>
            <a:spLocks noChangeArrowheads="1"/>
          </p:cNvSpPr>
          <p:nvPr/>
        </p:nvSpPr>
        <p:spPr bwMode="auto">
          <a:xfrm>
            <a:off x="1684578" y="8532561"/>
            <a:ext cx="2624167" cy="55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marL="171450" indent="-171450">
              <a:lnSpc>
                <a:spcPct val="107000"/>
              </a:lnSpc>
              <a:spcAft>
                <a:spcPts val="600"/>
              </a:spcAft>
              <a:buFont typeface="Arial" panose="020B0604020202020204" pitchFamily="34" charset="0"/>
              <a:buChar char="•"/>
            </a:pPr>
            <a:r>
              <a:rPr lang="es-MX" altLang="es-MX" sz="1200" dirty="0">
                <a:latin typeface="Montserrat" panose="00000500000000000000" pitchFamily="2" charset="0"/>
              </a:rPr>
              <a:t>Acta de Instalación</a:t>
            </a:r>
          </a:p>
          <a:p>
            <a:pPr marL="171450" indent="-171450">
              <a:lnSpc>
                <a:spcPct val="107000"/>
              </a:lnSpc>
              <a:spcAft>
                <a:spcPts val="600"/>
              </a:spcAft>
              <a:buFont typeface="Arial" panose="020B0604020202020204" pitchFamily="34" charset="0"/>
              <a:buChar char="•"/>
            </a:pPr>
            <a:r>
              <a:rPr lang="es-MX" altLang="es-MX" sz="1200" dirty="0">
                <a:latin typeface="Montserrat" panose="00000500000000000000" pitchFamily="2" charset="0"/>
              </a:rPr>
              <a:t>Programa Anual de Trabajo</a:t>
            </a:r>
          </a:p>
        </p:txBody>
      </p:sp>
      <p:sp>
        <p:nvSpPr>
          <p:cNvPr id="67" name="12 Rectángulo"/>
          <p:cNvSpPr>
            <a:spLocks noChangeArrowheads="1"/>
          </p:cNvSpPr>
          <p:nvPr/>
        </p:nvSpPr>
        <p:spPr bwMode="auto">
          <a:xfrm>
            <a:off x="4763306" y="7525703"/>
            <a:ext cx="24073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r>
              <a:rPr lang="es-MX" altLang="es-MX" sz="1200" dirty="0">
                <a:latin typeface="Montserrat Black" panose="00000A00000000000000" pitchFamily="2" charset="0"/>
              </a:rPr>
              <a:t>Comité de ética y Prevención de Conflictos de Interés (COEPCI)</a:t>
            </a:r>
          </a:p>
        </p:txBody>
      </p:sp>
      <p:sp>
        <p:nvSpPr>
          <p:cNvPr id="68" name="12 Rectángulo"/>
          <p:cNvSpPr>
            <a:spLocks noChangeArrowheads="1"/>
          </p:cNvSpPr>
          <p:nvPr/>
        </p:nvSpPr>
        <p:spPr bwMode="auto">
          <a:xfrm>
            <a:off x="4599538" y="8552220"/>
            <a:ext cx="2790717" cy="750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lnSpc>
                <a:spcPct val="107000"/>
              </a:lnSpc>
              <a:spcAft>
                <a:spcPts val="600"/>
              </a:spcAft>
            </a:pPr>
            <a:r>
              <a:rPr lang="es-MX" altLang="es-MX" sz="1200" dirty="0">
                <a:latin typeface="Montserrat" panose="00000500000000000000" pitchFamily="2" charset="0"/>
              </a:rPr>
              <a:t>Programa Anual de Trabajo.</a:t>
            </a:r>
          </a:p>
          <a:p>
            <a:pPr algn="ctr">
              <a:lnSpc>
                <a:spcPct val="107000"/>
              </a:lnSpc>
              <a:spcAft>
                <a:spcPts val="600"/>
              </a:spcAft>
            </a:pPr>
            <a:r>
              <a:rPr lang="es-MX" altLang="es-MX" sz="1200" dirty="0">
                <a:latin typeface="Montserrat" panose="00000500000000000000" pitchFamily="2" charset="0"/>
              </a:rPr>
              <a:t>Información del comité en el portal de internet</a:t>
            </a:r>
          </a:p>
        </p:txBody>
      </p:sp>
      <p:sp>
        <p:nvSpPr>
          <p:cNvPr id="71" name="12 Rectángulo"/>
          <p:cNvSpPr>
            <a:spLocks noChangeArrowheads="1"/>
          </p:cNvSpPr>
          <p:nvPr/>
        </p:nvSpPr>
        <p:spPr bwMode="auto">
          <a:xfrm>
            <a:off x="7853622" y="8552220"/>
            <a:ext cx="2289604" cy="278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lnSpc>
                <a:spcPct val="107000"/>
              </a:lnSpc>
              <a:spcAft>
                <a:spcPts val="600"/>
              </a:spcAft>
            </a:pPr>
            <a:r>
              <a:rPr lang="es-MX" altLang="es-MX" sz="1200" dirty="0">
                <a:latin typeface="Montserrat" panose="00000500000000000000" pitchFamily="2" charset="0"/>
              </a:rPr>
              <a:t>Actividades del comité</a:t>
            </a:r>
          </a:p>
        </p:txBody>
      </p:sp>
      <p:sp>
        <p:nvSpPr>
          <p:cNvPr id="77" name="12 Rectángulo"/>
          <p:cNvSpPr>
            <a:spLocks noChangeArrowheads="1"/>
          </p:cNvSpPr>
          <p:nvPr/>
        </p:nvSpPr>
        <p:spPr bwMode="auto">
          <a:xfrm>
            <a:off x="3059164" y="10107330"/>
            <a:ext cx="7041146" cy="102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lnSpc>
                <a:spcPct val="107000"/>
              </a:lnSpc>
              <a:spcAft>
                <a:spcPts val="600"/>
              </a:spcAft>
            </a:pPr>
            <a:r>
              <a:rPr lang="es-MX" altLang="es-MX" sz="1600" dirty="0">
                <a:latin typeface="Montserrat" panose="00000500000000000000" pitchFamily="2" charset="0"/>
              </a:rPr>
              <a:t>Este análisis deberá presentarse ante la instancia correspondiente</a:t>
            </a:r>
          </a:p>
          <a:p>
            <a:pPr algn="ctr">
              <a:lnSpc>
                <a:spcPct val="107000"/>
              </a:lnSpc>
              <a:spcAft>
                <a:spcPts val="600"/>
              </a:spcAft>
            </a:pPr>
            <a:r>
              <a:rPr lang="es-MX" altLang="es-MX" sz="1600" dirty="0">
                <a:latin typeface="Montserrat" panose="00000500000000000000" pitchFamily="2" charset="0"/>
              </a:rPr>
              <a:t> (Deberá realizarse antes de la validación de la cédula)</a:t>
            </a:r>
          </a:p>
          <a:p>
            <a:pPr algn="ctr">
              <a:lnSpc>
                <a:spcPct val="107000"/>
              </a:lnSpc>
              <a:spcAft>
                <a:spcPts val="600"/>
              </a:spcAft>
            </a:pPr>
            <a:r>
              <a:rPr lang="es-MX" altLang="es-MX" sz="1600" dirty="0">
                <a:latin typeface="Montserrat" panose="00000500000000000000" pitchFamily="2" charset="0"/>
              </a:rPr>
              <a:t>. </a:t>
            </a:r>
          </a:p>
        </p:txBody>
      </p:sp>
      <p:sp>
        <p:nvSpPr>
          <p:cNvPr id="79" name="12 Rectángulo"/>
          <p:cNvSpPr>
            <a:spLocks noChangeArrowheads="1"/>
          </p:cNvSpPr>
          <p:nvPr/>
        </p:nvSpPr>
        <p:spPr bwMode="auto">
          <a:xfrm>
            <a:off x="7790200" y="7529094"/>
            <a:ext cx="24073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r>
              <a:rPr lang="es-MX" altLang="es-MX" sz="1200" dirty="0">
                <a:latin typeface="Montserrat Black" panose="00000A00000000000000" pitchFamily="2" charset="0"/>
              </a:rPr>
              <a:t>Publicación en sitio de internet</a:t>
            </a:r>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31460" y="9382126"/>
            <a:ext cx="4785465" cy="4785465"/>
          </a:xfrm>
          <a:prstGeom prst="rect">
            <a:avLst/>
          </a:prstGeom>
        </p:spPr>
      </p:pic>
      <p:sp>
        <p:nvSpPr>
          <p:cNvPr id="9" name="Rectángulo 8"/>
          <p:cNvSpPr/>
          <p:nvPr/>
        </p:nvSpPr>
        <p:spPr>
          <a:xfrm>
            <a:off x="-8707304" y="3401323"/>
            <a:ext cx="6096000" cy="2938605"/>
          </a:xfrm>
          <a:prstGeom prst="rect">
            <a:avLst/>
          </a:prstGeom>
          <a:solidFill>
            <a:srgbClr val="FFC000">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CuadroTexto 20"/>
          <p:cNvSpPr txBox="1"/>
          <p:nvPr/>
        </p:nvSpPr>
        <p:spPr>
          <a:xfrm>
            <a:off x="-9200893" y="3602283"/>
            <a:ext cx="7105505" cy="646331"/>
          </a:xfrm>
          <a:prstGeom prst="rect">
            <a:avLst/>
          </a:prstGeom>
          <a:noFill/>
        </p:spPr>
        <p:txBody>
          <a:bodyPr wrap="square" rtlCol="0">
            <a:spAutoFit/>
          </a:bodyPr>
          <a:lstStyle/>
          <a:p>
            <a:pPr marL="342900" indent="-342900" algn="ctr">
              <a:buFont typeface="+mj-lt"/>
              <a:buAutoNum type="arabicPeriod" startAt="8"/>
            </a:pPr>
            <a:r>
              <a:rPr lang="es-MX" b="1" dirty="0">
                <a:latin typeface="Montserrat" panose="00000500000000000000" pitchFamily="2" charset="0"/>
              </a:rPr>
              <a:t>Cumplimiento en materia de Protección Civil </a:t>
            </a:r>
          </a:p>
          <a:p>
            <a:pPr algn="ctr"/>
            <a:endParaRPr lang="es-MX" dirty="0">
              <a:latin typeface="Montserrat" panose="00000500000000000000" pitchFamily="2" charset="0"/>
            </a:endParaRPr>
          </a:p>
        </p:txBody>
      </p:sp>
      <p:pic>
        <p:nvPicPr>
          <p:cNvPr id="14" name="Imagen 13" descr="Un niño con un control en la mano&#10;&#10;Descripción generada automáticamente con confianza baja"/>
          <p:cNvPicPr>
            <a:picLocks noChangeAspect="1"/>
          </p:cNvPicPr>
          <p:nvPr/>
        </p:nvPicPr>
        <p:blipFill rotWithShape="1">
          <a:blip r:embed="rId5" cstate="print">
            <a:extLst>
              <a:ext uri="{28A0092B-C50C-407E-A947-70E740481C1C}">
                <a14:useLocalDpi xmlns:a14="http://schemas.microsoft.com/office/drawing/2010/main" val="0"/>
              </a:ext>
            </a:extLst>
          </a:blip>
          <a:srcRect t="28030"/>
          <a:stretch>
            <a:fillRect/>
          </a:stretch>
        </p:blipFill>
        <p:spPr>
          <a:xfrm>
            <a:off x="14576192" y="3905794"/>
            <a:ext cx="6096000" cy="2952205"/>
          </a:xfrm>
          <a:prstGeom prst="rect">
            <a:avLst/>
          </a:prstGeom>
        </p:spPr>
      </p:pic>
      <p:sp>
        <p:nvSpPr>
          <p:cNvPr id="2" name="12 Rectángulo"/>
          <p:cNvSpPr>
            <a:spLocks noChangeArrowheads="1"/>
          </p:cNvSpPr>
          <p:nvPr/>
        </p:nvSpPr>
        <p:spPr bwMode="auto">
          <a:xfrm>
            <a:off x="-8510806" y="4031939"/>
            <a:ext cx="574710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marL="285750" indent="-285750">
              <a:buFont typeface="Arial" panose="020B0604020202020204" pitchFamily="34" charset="0"/>
              <a:buChar char="•"/>
            </a:pPr>
            <a:r>
              <a:rPr lang="es-MX" altLang="es-MX" sz="1600" dirty="0">
                <a:latin typeface="Montserrat" panose="00000500000000000000" pitchFamily="2" charset="0"/>
              </a:rPr>
              <a:t>Contar con extintores con carga vigente;</a:t>
            </a:r>
          </a:p>
          <a:p>
            <a:pPr marL="285750" indent="-285750">
              <a:buFont typeface="Arial" panose="020B0604020202020204" pitchFamily="34" charset="0"/>
              <a:buChar char="•"/>
            </a:pPr>
            <a:endParaRPr lang="es-MX" altLang="es-MX" sz="1600" dirty="0">
              <a:latin typeface="Montserrat" panose="00000500000000000000" pitchFamily="2" charset="0"/>
            </a:endParaRPr>
          </a:p>
          <a:p>
            <a:pPr marL="285750" indent="-285750">
              <a:buFont typeface="Arial" panose="020B0604020202020204" pitchFamily="34" charset="0"/>
              <a:buChar char="•"/>
            </a:pPr>
            <a:r>
              <a:rPr lang="es-MX" altLang="es-MX" sz="1600" dirty="0">
                <a:latin typeface="Montserrat" panose="00000500000000000000" pitchFamily="2" charset="0"/>
              </a:rPr>
              <a:t>Contar con botiquín de primeros auxilios;</a:t>
            </a:r>
          </a:p>
          <a:p>
            <a:pPr marL="285750" indent="-285750">
              <a:buFont typeface="Arial" panose="020B0604020202020204" pitchFamily="34" charset="0"/>
              <a:buChar char="•"/>
            </a:pPr>
            <a:endParaRPr lang="es-MX" altLang="es-MX" sz="1600" dirty="0">
              <a:latin typeface="Montserrat" panose="00000500000000000000" pitchFamily="2" charset="0"/>
            </a:endParaRPr>
          </a:p>
          <a:p>
            <a:pPr marL="285750" indent="-285750">
              <a:buFont typeface="Arial" panose="020B0604020202020204" pitchFamily="34" charset="0"/>
              <a:buChar char="•"/>
            </a:pPr>
            <a:r>
              <a:rPr lang="es-MX" altLang="es-MX" sz="1600" dirty="0">
                <a:latin typeface="Montserrat" panose="00000500000000000000" pitchFamily="2" charset="0"/>
              </a:rPr>
              <a:t>Contar con señalamientos de rutas de evacuación y salidas de emergencia; y</a:t>
            </a:r>
          </a:p>
          <a:p>
            <a:pPr marL="285750" indent="-285750">
              <a:buFont typeface="Arial" panose="020B0604020202020204" pitchFamily="34" charset="0"/>
              <a:buChar char="•"/>
            </a:pPr>
            <a:endParaRPr lang="es-MX" altLang="es-MX" sz="1600" dirty="0">
              <a:latin typeface="Montserrat" panose="00000500000000000000" pitchFamily="2" charset="0"/>
            </a:endParaRPr>
          </a:p>
          <a:p>
            <a:pPr marL="285750" indent="-285750">
              <a:buFont typeface="Arial" panose="020B0604020202020204" pitchFamily="34" charset="0"/>
              <a:buChar char="•"/>
            </a:pPr>
            <a:r>
              <a:rPr lang="es-MX" altLang="es-MX" sz="1600" dirty="0">
                <a:latin typeface="Montserrat" panose="00000500000000000000" pitchFamily="2" charset="0"/>
              </a:rPr>
              <a:t>Programa Interno de Protección Civil.</a:t>
            </a:r>
          </a:p>
        </p:txBody>
      </p:sp>
      <p:pic>
        <p:nvPicPr>
          <p:cNvPr id="16" name="Imagen 15"/>
          <p:cNvPicPr>
            <a:picLocks noChangeAspect="1"/>
          </p:cNvPicPr>
          <p:nvPr/>
        </p:nvPicPr>
        <p:blipFill rotWithShape="1">
          <a:blip r:embed="rId6"/>
          <a:srcRect t="17656" r="22000" b="19168"/>
          <a:stretch>
            <a:fillRect/>
          </a:stretch>
        </p:blipFill>
        <p:spPr>
          <a:xfrm>
            <a:off x="-8791316" y="812005"/>
            <a:ext cx="6146137" cy="2800151"/>
          </a:xfrm>
          <a:prstGeom prst="rect">
            <a:avLst/>
          </a:prstGeom>
        </p:spPr>
      </p:pic>
      <p:sp>
        <p:nvSpPr>
          <p:cNvPr id="12" name="CuadroTexto 11"/>
          <p:cNvSpPr txBox="1"/>
          <p:nvPr/>
        </p:nvSpPr>
        <p:spPr>
          <a:xfrm>
            <a:off x="541414" y="4340475"/>
            <a:ext cx="5176834" cy="2308324"/>
          </a:xfrm>
          <a:prstGeom prst="rect">
            <a:avLst/>
          </a:prstGeom>
          <a:noFill/>
        </p:spPr>
        <p:txBody>
          <a:bodyPr wrap="square" rtlCol="0">
            <a:spAutoFit/>
          </a:bodyPr>
          <a:lstStyle/>
          <a:p>
            <a:pPr marL="342900" indent="-342900" algn="ctr">
              <a:buFont typeface="+mj-lt"/>
              <a:buAutoNum type="arabicPeriod" startAt="10"/>
            </a:pPr>
            <a:r>
              <a:rPr lang="es-MX" sz="1800" b="1" dirty="0">
                <a:latin typeface="Montserrat" panose="00000500000000000000" pitchFamily="2" charset="0"/>
              </a:rPr>
              <a:t>Tarjetones</a:t>
            </a:r>
            <a:endParaRPr lang="es-MX" sz="1400" dirty="0">
              <a:highlight>
                <a:srgbClr val="FBB430"/>
              </a:highlight>
              <a:latin typeface="Montserrat" panose="00000500000000000000" pitchFamily="2" charset="0"/>
            </a:endParaRPr>
          </a:p>
          <a:p>
            <a:pPr algn="just"/>
            <a:endParaRPr lang="es-MX" sz="1400" dirty="0">
              <a:latin typeface="Montserrat" panose="00000500000000000000" pitchFamily="2" charset="0"/>
            </a:endParaRPr>
          </a:p>
          <a:p>
            <a:pPr marL="285750" indent="-285750" algn="just">
              <a:buFont typeface="Arial" panose="020B0604020202020204" pitchFamily="34" charset="0"/>
              <a:buChar char="•"/>
            </a:pPr>
            <a:r>
              <a:rPr lang="es-MX" sz="1400" dirty="0">
                <a:latin typeface="Montserrat" panose="00000500000000000000" pitchFamily="2" charset="0"/>
              </a:rPr>
              <a:t>Si realizan actos de molestia, deberán estar en padrón publicado en los portales de transparencia deberán de contar con código QR</a:t>
            </a:r>
          </a:p>
          <a:p>
            <a:pPr algn="just"/>
            <a:endParaRPr lang="es-MX" sz="1400" dirty="0">
              <a:latin typeface="Montserrat" panose="00000500000000000000" pitchFamily="2" charset="0"/>
            </a:endParaRPr>
          </a:p>
          <a:p>
            <a:pPr marL="285750" indent="-285750" algn="just">
              <a:buFont typeface="Arial" panose="020B0604020202020204" pitchFamily="34" charset="0"/>
              <a:buChar char="•"/>
            </a:pPr>
            <a:r>
              <a:rPr lang="es-MX" sz="1400" dirty="0">
                <a:latin typeface="Montserrat" panose="00000500000000000000" pitchFamily="2" charset="0"/>
              </a:rPr>
              <a:t>El gafete deberá cumplir con las especificaciones que previamente se determinen.</a:t>
            </a:r>
          </a:p>
          <a:p>
            <a:pPr marL="285750" indent="-285750" algn="just">
              <a:buFont typeface="Arial" panose="020B0604020202020204" pitchFamily="34" charset="0"/>
              <a:buChar char="•"/>
            </a:pPr>
            <a:endParaRPr lang="es-MX" sz="1400" dirty="0">
              <a:latin typeface="Montserrat" panose="00000500000000000000" pitchFamily="2" charset="0"/>
            </a:endParaRPr>
          </a:p>
          <a:p>
            <a:pPr algn="ctr"/>
            <a:endParaRPr lang="es-MX" sz="1400" dirty="0">
              <a:highlight>
                <a:srgbClr val="FBB430"/>
              </a:highlight>
              <a:latin typeface="Montserrat" panose="00000500000000000000" pitchFamily="2" charset="0"/>
            </a:endParaRPr>
          </a:p>
        </p:txBody>
      </p:sp>
      <p:pic>
        <p:nvPicPr>
          <p:cNvPr id="17" name="Imagen 16" descr="Imagen que contiene persona, ropa, sostener, mujer&#10;&#10;Descripción generada automáticamente"/>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642867" y="1354670"/>
            <a:ext cx="7105506" cy="4739372"/>
          </a:xfrm>
          <a:prstGeom prst="rect">
            <a:avLst/>
          </a:prstGeom>
        </p:spPr>
      </p:pic>
      <p:pic>
        <p:nvPicPr>
          <p:cNvPr id="18" name="Imagen 17" descr="Un grupo de personas sentadas&#10;&#10;Descripción generada automáticamente"/>
          <p:cNvPicPr>
            <a:picLocks noChangeAspect="1"/>
          </p:cNvPicPr>
          <p:nvPr/>
        </p:nvPicPr>
        <p:blipFill rotWithShape="1">
          <a:blip r:embed="rId8" cstate="print">
            <a:extLst>
              <a:ext uri="{28A0092B-C50C-407E-A947-70E740481C1C}">
                <a14:useLocalDpi xmlns:a14="http://schemas.microsoft.com/office/drawing/2010/main" val="0"/>
              </a:ext>
            </a:extLst>
          </a:blip>
          <a:srcRect t="14085"/>
          <a:stretch>
            <a:fillRect/>
          </a:stretch>
        </p:blipFill>
        <p:spPr>
          <a:xfrm>
            <a:off x="-4676655" y="3626248"/>
            <a:ext cx="2076516" cy="1189353"/>
          </a:xfrm>
          <a:prstGeom prst="rect">
            <a:avLst/>
          </a:prstGeom>
        </p:spPr>
      </p:pic>
      <p:pic>
        <p:nvPicPr>
          <p:cNvPr id="19" name="Imagen 18" descr="Un grupo de personas sentadas&#10;&#10;Descripción generada automáticamente"/>
          <p:cNvPicPr>
            <a:picLocks noChangeAspect="1"/>
          </p:cNvPicPr>
          <p:nvPr/>
        </p:nvPicPr>
        <p:blipFill rotWithShape="1">
          <a:blip r:embed="rId9" cstate="print">
            <a:extLst>
              <a:ext uri="{28A0092B-C50C-407E-A947-70E740481C1C}">
                <a14:useLocalDpi xmlns:a14="http://schemas.microsoft.com/office/drawing/2010/main" val="0"/>
              </a:ext>
            </a:extLst>
          </a:blip>
          <a:srcRect b="13707"/>
          <a:stretch>
            <a:fillRect/>
          </a:stretch>
        </p:blipFill>
        <p:spPr>
          <a:xfrm>
            <a:off x="-4657605" y="958071"/>
            <a:ext cx="2067409" cy="118935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ángulo 6"/>
          <p:cNvSpPr/>
          <p:nvPr/>
        </p:nvSpPr>
        <p:spPr>
          <a:xfrm>
            <a:off x="-6468040" y="919278"/>
            <a:ext cx="6096000" cy="2786550"/>
          </a:xfrm>
          <a:prstGeom prst="rect">
            <a:avLst/>
          </a:prstGeom>
          <a:solidFill>
            <a:srgbClr val="EBEB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63" name="Gráfico 62"/>
          <p:cNvPicPr>
            <a:picLocks noChangeAspect="1"/>
          </p:cNvPicPr>
          <p:nvPr/>
        </p:nvPicPr>
        <p:blipFill rotWithShape="1">
          <a:blip r:embed="rId3" cstate="print">
            <a:extLst>
              <a:ext uri="{28A0092B-C50C-407E-A947-70E740481C1C}">
                <a14:useLocalDpi xmlns:a14="http://schemas.microsoft.com/office/drawing/2010/main" val="0"/>
              </a:ext>
            </a:extLst>
          </a:blip>
          <a:srcRect l="4843" t="14814" r="6176" b="25135"/>
          <a:stretch>
            <a:fillRect/>
          </a:stretch>
        </p:blipFill>
        <p:spPr>
          <a:xfrm>
            <a:off x="1535738" y="7053702"/>
            <a:ext cx="2959578" cy="2584784"/>
          </a:xfrm>
          <a:prstGeom prst="rect">
            <a:avLst/>
          </a:prstGeom>
        </p:spPr>
      </p:pic>
      <p:pic>
        <p:nvPicPr>
          <p:cNvPr id="66" name="Gráfico 65"/>
          <p:cNvPicPr>
            <a:picLocks noChangeAspect="1"/>
          </p:cNvPicPr>
          <p:nvPr/>
        </p:nvPicPr>
        <p:blipFill rotWithShape="1">
          <a:blip r:embed="rId3" cstate="print">
            <a:extLst>
              <a:ext uri="{28A0092B-C50C-407E-A947-70E740481C1C}">
                <a14:useLocalDpi xmlns:a14="http://schemas.microsoft.com/office/drawing/2010/main" val="0"/>
              </a:ext>
            </a:extLst>
          </a:blip>
          <a:srcRect l="4843" t="14814" r="6176" b="25135"/>
          <a:stretch>
            <a:fillRect/>
          </a:stretch>
        </p:blipFill>
        <p:spPr>
          <a:xfrm>
            <a:off x="4523977" y="7053702"/>
            <a:ext cx="2959578" cy="2584784"/>
          </a:xfrm>
          <a:prstGeom prst="rect">
            <a:avLst/>
          </a:prstGeom>
        </p:spPr>
      </p:pic>
      <p:pic>
        <p:nvPicPr>
          <p:cNvPr id="69" name="Gráfico 68"/>
          <p:cNvPicPr>
            <a:picLocks noChangeAspect="1"/>
          </p:cNvPicPr>
          <p:nvPr/>
        </p:nvPicPr>
        <p:blipFill rotWithShape="1">
          <a:blip r:embed="rId3" cstate="print">
            <a:extLst>
              <a:ext uri="{28A0092B-C50C-407E-A947-70E740481C1C}">
                <a14:useLocalDpi xmlns:a14="http://schemas.microsoft.com/office/drawing/2010/main" val="0"/>
              </a:ext>
            </a:extLst>
          </a:blip>
          <a:srcRect l="4843" t="14814" r="6176" b="25135"/>
          <a:stretch>
            <a:fillRect/>
          </a:stretch>
        </p:blipFill>
        <p:spPr>
          <a:xfrm>
            <a:off x="7526693" y="7053702"/>
            <a:ext cx="2959578" cy="2584784"/>
          </a:xfrm>
          <a:prstGeom prst="rect">
            <a:avLst/>
          </a:prstGeom>
        </p:spPr>
      </p:pic>
      <p:sp>
        <p:nvSpPr>
          <p:cNvPr id="6" name="Rectángulo 5"/>
          <p:cNvSpPr/>
          <p:nvPr/>
        </p:nvSpPr>
        <p:spPr>
          <a:xfrm>
            <a:off x="9734550" y="283174"/>
            <a:ext cx="2457450" cy="602651"/>
          </a:xfrm>
          <a:prstGeom prst="rect">
            <a:avLst/>
          </a:prstGeom>
          <a:solidFill>
            <a:srgbClr val="FBB4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p:cNvSpPr txBox="1"/>
          <p:nvPr/>
        </p:nvSpPr>
        <p:spPr>
          <a:xfrm>
            <a:off x="10042804" y="338277"/>
            <a:ext cx="1879041" cy="492443"/>
          </a:xfrm>
          <a:prstGeom prst="rect">
            <a:avLst/>
          </a:prstGeom>
          <a:noFill/>
        </p:spPr>
        <p:txBody>
          <a:bodyPr wrap="none" rtlCol="0">
            <a:spAutoFit/>
          </a:bodyPr>
          <a:lstStyle/>
          <a:p>
            <a:pPr algn="ctr"/>
            <a:r>
              <a:rPr lang="es-MX" sz="1400" dirty="0">
                <a:solidFill>
                  <a:schemeClr val="bg1"/>
                </a:solidFill>
                <a:latin typeface="Montserrat Black" panose="00000A00000000000000" pitchFamily="2" charset="0"/>
              </a:rPr>
              <a:t>EXCELENCIA</a:t>
            </a:r>
            <a:r>
              <a:rPr lang="es-MX" sz="1000" dirty="0">
                <a:solidFill>
                  <a:schemeClr val="bg1"/>
                </a:solidFill>
                <a:latin typeface="Montserrat Black" panose="00000A00000000000000" pitchFamily="2" charset="0"/>
              </a:rPr>
              <a:t> EN EL </a:t>
            </a:r>
          </a:p>
          <a:p>
            <a:pPr algn="ctr"/>
            <a:r>
              <a:rPr lang="es-MX" sz="1200" dirty="0">
                <a:solidFill>
                  <a:schemeClr val="bg1"/>
                </a:solidFill>
                <a:latin typeface="Montserrat Black" panose="00000A00000000000000" pitchFamily="2" charset="0"/>
              </a:rPr>
              <a:t>SERVICIO PÚBLICO</a:t>
            </a:r>
          </a:p>
        </p:txBody>
      </p:sp>
      <p:sp>
        <p:nvSpPr>
          <p:cNvPr id="5" name="CuadroTexto 4"/>
          <p:cNvSpPr txBox="1"/>
          <p:nvPr/>
        </p:nvSpPr>
        <p:spPr>
          <a:xfrm>
            <a:off x="943175" y="424160"/>
            <a:ext cx="4373313" cy="461665"/>
          </a:xfrm>
          <a:prstGeom prst="rect">
            <a:avLst/>
          </a:prstGeom>
          <a:noFill/>
        </p:spPr>
        <p:txBody>
          <a:bodyPr wrap="none" rtlCol="0">
            <a:spAutoFit/>
          </a:bodyPr>
          <a:lstStyle/>
          <a:p>
            <a:r>
              <a:rPr lang="es-MX" sz="2400" dirty="0">
                <a:solidFill>
                  <a:schemeClr val="bg1">
                    <a:lumMod val="75000"/>
                  </a:schemeClr>
                </a:solidFill>
                <a:latin typeface="Montserrat Black" panose="00000A00000000000000" pitchFamily="2" charset="0"/>
              </a:rPr>
              <a:t>Criterios de Acreditación</a:t>
            </a:r>
          </a:p>
        </p:txBody>
      </p:sp>
      <p:sp>
        <p:nvSpPr>
          <p:cNvPr id="3" name="CuadroTexto 2"/>
          <p:cNvSpPr txBox="1"/>
          <p:nvPr/>
        </p:nvSpPr>
        <p:spPr>
          <a:xfrm>
            <a:off x="6608001" y="1408181"/>
            <a:ext cx="5176834" cy="5232202"/>
          </a:xfrm>
          <a:prstGeom prst="rect">
            <a:avLst/>
          </a:prstGeom>
          <a:noFill/>
        </p:spPr>
        <p:txBody>
          <a:bodyPr wrap="square" rtlCol="0">
            <a:spAutoFit/>
          </a:bodyPr>
          <a:lstStyle/>
          <a:p>
            <a:pPr marL="342900" indent="-342900" algn="ctr">
              <a:buFont typeface="+mj-lt"/>
              <a:buAutoNum type="arabicPeriod" startAt="11"/>
            </a:pPr>
            <a:r>
              <a:rPr lang="es-MX" sz="1800" b="1" dirty="0">
                <a:latin typeface="Montserrat" panose="00000500000000000000" pitchFamily="2" charset="0"/>
              </a:rPr>
              <a:t>Disposición y actitud de servicio por parte de las personas servidoras públicas</a:t>
            </a:r>
          </a:p>
          <a:p>
            <a:pPr algn="just"/>
            <a:endParaRPr lang="es-MX" sz="1400" dirty="0">
              <a:latin typeface="Montserrat" panose="00000500000000000000" pitchFamily="2" charset="0"/>
            </a:endParaRPr>
          </a:p>
          <a:p>
            <a:pPr marL="285750" indent="-285750" algn="just">
              <a:buFont typeface="Arial" panose="020B0604020202020204" pitchFamily="34" charset="0"/>
              <a:buChar char="•"/>
            </a:pPr>
            <a:r>
              <a:rPr lang="es-MX" sz="1400" dirty="0">
                <a:latin typeface="Montserrat" panose="00000500000000000000" pitchFamily="2" charset="0"/>
              </a:rPr>
              <a:t>15.1 SISTEMA ESTATAL ANTICORRUPCIÓN.</a:t>
            </a:r>
          </a:p>
          <a:p>
            <a:pPr marL="285750" indent="-285750" algn="just">
              <a:buFont typeface="Arial" panose="020B0604020202020204" pitchFamily="34" charset="0"/>
              <a:buChar char="•"/>
            </a:pPr>
            <a:r>
              <a:rPr lang="es-MX" sz="1400" dirty="0">
                <a:latin typeface="Montserrat" panose="00000500000000000000" pitchFamily="2" charset="0"/>
              </a:rPr>
              <a:t>15. 2 PROGRAMA DE  CAPACITACIÓN.</a:t>
            </a:r>
          </a:p>
          <a:p>
            <a:pPr marL="285750" indent="-285750" algn="just">
              <a:buFont typeface="Arial" panose="020B0604020202020204" pitchFamily="34" charset="0"/>
              <a:buChar char="•"/>
            </a:pPr>
            <a:endParaRPr lang="es-MX" sz="1400" dirty="0">
              <a:latin typeface="Montserrat" panose="00000500000000000000" pitchFamily="2" charset="0"/>
            </a:endParaRPr>
          </a:p>
          <a:p>
            <a:pPr marL="285750" indent="-285750" algn="just">
              <a:buFont typeface="Arial" panose="020B0604020202020204" pitchFamily="34" charset="0"/>
              <a:buChar char="•"/>
            </a:pPr>
            <a:r>
              <a:rPr lang="es-MX" sz="1400" dirty="0">
                <a:latin typeface="Montserrat" panose="00000500000000000000" pitchFamily="2" charset="0"/>
              </a:rPr>
              <a:t>TEMAS:</a:t>
            </a:r>
          </a:p>
          <a:p>
            <a:pPr marL="285750" indent="-285750" algn="just">
              <a:buFont typeface="Arial" panose="020B0604020202020204" pitchFamily="34" charset="0"/>
              <a:buChar char="•"/>
            </a:pPr>
            <a:r>
              <a:rPr lang="es-MX" sz="1400" dirty="0">
                <a:latin typeface="Montserrat" panose="00000500000000000000" pitchFamily="2" charset="0"/>
              </a:rPr>
              <a:t>Responsabilidades, Protocolo de Actuación (Ley General de Responsabilidades Administrativas)</a:t>
            </a:r>
          </a:p>
          <a:p>
            <a:pPr marL="285750" indent="-285750" algn="just">
              <a:buFont typeface="Arial" panose="020B0604020202020204" pitchFamily="34" charset="0"/>
              <a:buChar char="•"/>
            </a:pPr>
            <a:endParaRPr lang="es-MX" sz="1400" dirty="0">
              <a:latin typeface="Montserrat" panose="00000500000000000000" pitchFamily="2" charset="0"/>
            </a:endParaRPr>
          </a:p>
          <a:p>
            <a:pPr marL="285750" indent="-285750" algn="just">
              <a:buFont typeface="Arial" panose="020B0604020202020204" pitchFamily="34" charset="0"/>
              <a:buChar char="•"/>
            </a:pPr>
            <a:r>
              <a:rPr lang="es-MX" sz="1400" dirty="0">
                <a:latin typeface="Montserrat" panose="00000500000000000000" pitchFamily="2" charset="0"/>
              </a:rPr>
              <a:t>Transparencia Acceso a la Información y Protección de Datos Personales.</a:t>
            </a:r>
          </a:p>
          <a:p>
            <a:pPr marL="285750" indent="-285750" algn="just">
              <a:buFont typeface="Arial" panose="020B0604020202020204" pitchFamily="34" charset="0"/>
              <a:buChar char="•"/>
            </a:pPr>
            <a:endParaRPr lang="es-MX" sz="1400" dirty="0">
              <a:latin typeface="Montserrat" panose="00000500000000000000" pitchFamily="2" charset="0"/>
            </a:endParaRPr>
          </a:p>
          <a:p>
            <a:pPr marL="285750" indent="-285750" algn="just">
              <a:buFont typeface="Arial" panose="020B0604020202020204" pitchFamily="34" charset="0"/>
              <a:buChar char="•"/>
            </a:pPr>
            <a:r>
              <a:rPr lang="es-MX" sz="1400" dirty="0">
                <a:latin typeface="Montserrat" panose="00000500000000000000" pitchFamily="2" charset="0"/>
              </a:rPr>
              <a:t>Control Interno</a:t>
            </a:r>
          </a:p>
          <a:p>
            <a:pPr marL="285750" indent="-285750" algn="just">
              <a:buFont typeface="Arial" panose="020B0604020202020204" pitchFamily="34" charset="0"/>
              <a:buChar char="•"/>
            </a:pPr>
            <a:endParaRPr lang="es-MX" sz="1400" dirty="0">
              <a:latin typeface="Montserrat" panose="00000500000000000000" pitchFamily="2" charset="0"/>
            </a:endParaRPr>
          </a:p>
          <a:p>
            <a:pPr marL="285750" indent="-285750" algn="just">
              <a:buFont typeface="Arial" panose="020B0604020202020204" pitchFamily="34" charset="0"/>
              <a:buChar char="•"/>
            </a:pPr>
            <a:r>
              <a:rPr lang="es-MX" sz="1400" dirty="0">
                <a:latin typeface="Montserrat" panose="00000500000000000000" pitchFamily="2" charset="0"/>
              </a:rPr>
              <a:t> Código de Ética  y Reglas de Integridad Para los Servidores Públicos.</a:t>
            </a:r>
          </a:p>
          <a:p>
            <a:pPr marL="285750" indent="-285750" algn="just">
              <a:buFont typeface="Arial" panose="020B0604020202020204" pitchFamily="34" charset="0"/>
              <a:buChar char="•"/>
            </a:pPr>
            <a:endParaRPr lang="es-MX" sz="1400" dirty="0">
              <a:latin typeface="Montserrat" panose="00000500000000000000" pitchFamily="2" charset="0"/>
            </a:endParaRPr>
          </a:p>
          <a:p>
            <a:pPr marL="285750" indent="-285750" algn="just">
              <a:buFont typeface="Arial" panose="020B0604020202020204" pitchFamily="34" charset="0"/>
              <a:buChar char="•"/>
            </a:pPr>
            <a:r>
              <a:rPr lang="es-MX" sz="1400" dirty="0">
                <a:latin typeface="Montserrat" panose="00000500000000000000" pitchFamily="2" charset="0"/>
              </a:rPr>
              <a:t> La importancia y funciones del Comité de Transparencia </a:t>
            </a:r>
          </a:p>
          <a:p>
            <a:pPr marL="285750" indent="-285750" algn="just">
              <a:buFont typeface="Arial" panose="020B0604020202020204" pitchFamily="34" charset="0"/>
              <a:buChar char="•"/>
            </a:pPr>
            <a:endParaRPr lang="es-MX" sz="1400" dirty="0">
              <a:latin typeface="Montserrat" panose="00000500000000000000" pitchFamily="2" charset="0"/>
            </a:endParaRPr>
          </a:p>
          <a:p>
            <a:pPr algn="ctr"/>
            <a:endParaRPr lang="es-MX" sz="1400" dirty="0">
              <a:highlight>
                <a:srgbClr val="FBB430"/>
              </a:highlight>
              <a:latin typeface="Montserrat" panose="00000500000000000000" pitchFamily="2" charset="0"/>
            </a:endParaRPr>
          </a:p>
        </p:txBody>
      </p:sp>
      <p:sp>
        <p:nvSpPr>
          <p:cNvPr id="65" name="12 Rectángulo"/>
          <p:cNvSpPr>
            <a:spLocks noChangeArrowheads="1"/>
          </p:cNvSpPr>
          <p:nvPr/>
        </p:nvSpPr>
        <p:spPr bwMode="auto">
          <a:xfrm>
            <a:off x="1684578" y="8532561"/>
            <a:ext cx="2624167" cy="55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marL="171450" indent="-171450">
              <a:lnSpc>
                <a:spcPct val="107000"/>
              </a:lnSpc>
              <a:spcAft>
                <a:spcPts val="600"/>
              </a:spcAft>
              <a:buFont typeface="Arial" panose="020B0604020202020204" pitchFamily="34" charset="0"/>
              <a:buChar char="•"/>
            </a:pPr>
            <a:r>
              <a:rPr lang="es-MX" altLang="es-MX" sz="1200" dirty="0">
                <a:latin typeface="Montserrat" panose="00000500000000000000" pitchFamily="2" charset="0"/>
              </a:rPr>
              <a:t>Acta de Instalación</a:t>
            </a:r>
          </a:p>
          <a:p>
            <a:pPr marL="171450" indent="-171450">
              <a:lnSpc>
                <a:spcPct val="107000"/>
              </a:lnSpc>
              <a:spcAft>
                <a:spcPts val="600"/>
              </a:spcAft>
              <a:buFont typeface="Arial" panose="020B0604020202020204" pitchFamily="34" charset="0"/>
              <a:buChar char="•"/>
            </a:pPr>
            <a:r>
              <a:rPr lang="es-MX" altLang="es-MX" sz="1200" dirty="0">
                <a:latin typeface="Montserrat" panose="00000500000000000000" pitchFamily="2" charset="0"/>
              </a:rPr>
              <a:t>Programa Anual de Trabajo</a:t>
            </a:r>
          </a:p>
        </p:txBody>
      </p:sp>
      <p:sp>
        <p:nvSpPr>
          <p:cNvPr id="67" name="12 Rectángulo"/>
          <p:cNvSpPr>
            <a:spLocks noChangeArrowheads="1"/>
          </p:cNvSpPr>
          <p:nvPr/>
        </p:nvSpPr>
        <p:spPr bwMode="auto">
          <a:xfrm>
            <a:off x="4763306" y="7525703"/>
            <a:ext cx="24073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r>
              <a:rPr lang="es-MX" altLang="es-MX" sz="1200" dirty="0">
                <a:latin typeface="Montserrat Black" panose="00000A00000000000000" pitchFamily="2" charset="0"/>
              </a:rPr>
              <a:t>Comité de ética y Prevención de Conflictos de Interés (COEPCI)</a:t>
            </a:r>
          </a:p>
        </p:txBody>
      </p:sp>
      <p:sp>
        <p:nvSpPr>
          <p:cNvPr id="68" name="12 Rectángulo"/>
          <p:cNvSpPr>
            <a:spLocks noChangeArrowheads="1"/>
          </p:cNvSpPr>
          <p:nvPr/>
        </p:nvSpPr>
        <p:spPr bwMode="auto">
          <a:xfrm>
            <a:off x="4599538" y="8552220"/>
            <a:ext cx="2790717" cy="750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lnSpc>
                <a:spcPct val="107000"/>
              </a:lnSpc>
              <a:spcAft>
                <a:spcPts val="600"/>
              </a:spcAft>
            </a:pPr>
            <a:r>
              <a:rPr lang="es-MX" altLang="es-MX" sz="1200" dirty="0">
                <a:latin typeface="Montserrat" panose="00000500000000000000" pitchFamily="2" charset="0"/>
              </a:rPr>
              <a:t>Programa Anual de Trabajo.</a:t>
            </a:r>
          </a:p>
          <a:p>
            <a:pPr algn="ctr">
              <a:lnSpc>
                <a:spcPct val="107000"/>
              </a:lnSpc>
              <a:spcAft>
                <a:spcPts val="600"/>
              </a:spcAft>
            </a:pPr>
            <a:r>
              <a:rPr lang="es-MX" altLang="es-MX" sz="1200" dirty="0">
                <a:latin typeface="Montserrat" panose="00000500000000000000" pitchFamily="2" charset="0"/>
              </a:rPr>
              <a:t>Información del comité en el portal de internet</a:t>
            </a:r>
          </a:p>
        </p:txBody>
      </p:sp>
      <p:sp>
        <p:nvSpPr>
          <p:cNvPr id="71" name="12 Rectángulo"/>
          <p:cNvSpPr>
            <a:spLocks noChangeArrowheads="1"/>
          </p:cNvSpPr>
          <p:nvPr/>
        </p:nvSpPr>
        <p:spPr bwMode="auto">
          <a:xfrm>
            <a:off x="7853622" y="8552220"/>
            <a:ext cx="2289604" cy="278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lnSpc>
                <a:spcPct val="107000"/>
              </a:lnSpc>
              <a:spcAft>
                <a:spcPts val="600"/>
              </a:spcAft>
            </a:pPr>
            <a:r>
              <a:rPr lang="es-MX" altLang="es-MX" sz="1200" dirty="0">
                <a:latin typeface="Montserrat" panose="00000500000000000000" pitchFamily="2" charset="0"/>
              </a:rPr>
              <a:t>Actividades del comité</a:t>
            </a:r>
          </a:p>
        </p:txBody>
      </p:sp>
      <p:sp>
        <p:nvSpPr>
          <p:cNvPr id="77" name="12 Rectángulo"/>
          <p:cNvSpPr>
            <a:spLocks noChangeArrowheads="1"/>
          </p:cNvSpPr>
          <p:nvPr/>
        </p:nvSpPr>
        <p:spPr bwMode="auto">
          <a:xfrm>
            <a:off x="3059164" y="10107330"/>
            <a:ext cx="7041146" cy="102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lnSpc>
                <a:spcPct val="107000"/>
              </a:lnSpc>
              <a:spcAft>
                <a:spcPts val="600"/>
              </a:spcAft>
            </a:pPr>
            <a:r>
              <a:rPr lang="es-MX" altLang="es-MX" sz="1600" dirty="0">
                <a:latin typeface="Montserrat" panose="00000500000000000000" pitchFamily="2" charset="0"/>
              </a:rPr>
              <a:t>Este análisis deberá presentarse ante la instancia correspondiente</a:t>
            </a:r>
          </a:p>
          <a:p>
            <a:pPr algn="ctr">
              <a:lnSpc>
                <a:spcPct val="107000"/>
              </a:lnSpc>
              <a:spcAft>
                <a:spcPts val="600"/>
              </a:spcAft>
            </a:pPr>
            <a:r>
              <a:rPr lang="es-MX" altLang="es-MX" sz="1600" dirty="0">
                <a:latin typeface="Montserrat" panose="00000500000000000000" pitchFamily="2" charset="0"/>
              </a:rPr>
              <a:t> (Deberá realizarse antes de la validación de la cédula)</a:t>
            </a:r>
          </a:p>
          <a:p>
            <a:pPr algn="ctr">
              <a:lnSpc>
                <a:spcPct val="107000"/>
              </a:lnSpc>
              <a:spcAft>
                <a:spcPts val="600"/>
              </a:spcAft>
            </a:pPr>
            <a:r>
              <a:rPr lang="es-MX" altLang="es-MX" sz="1600" dirty="0">
                <a:latin typeface="Montserrat" panose="00000500000000000000" pitchFamily="2" charset="0"/>
              </a:rPr>
              <a:t>. </a:t>
            </a:r>
          </a:p>
        </p:txBody>
      </p:sp>
      <p:sp>
        <p:nvSpPr>
          <p:cNvPr id="79" name="12 Rectángulo"/>
          <p:cNvSpPr>
            <a:spLocks noChangeArrowheads="1"/>
          </p:cNvSpPr>
          <p:nvPr/>
        </p:nvSpPr>
        <p:spPr bwMode="auto">
          <a:xfrm>
            <a:off x="7790200" y="7529094"/>
            <a:ext cx="24073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r>
              <a:rPr lang="es-MX" altLang="es-MX" sz="1200" dirty="0">
                <a:latin typeface="Montserrat Black" panose="00000A00000000000000" pitchFamily="2" charset="0"/>
              </a:rPr>
              <a:t>Publicación en sitio de internet</a:t>
            </a:r>
          </a:p>
        </p:txBody>
      </p:sp>
      <p:sp>
        <p:nvSpPr>
          <p:cNvPr id="9" name="Rectángulo 8"/>
          <p:cNvSpPr/>
          <p:nvPr/>
        </p:nvSpPr>
        <p:spPr>
          <a:xfrm>
            <a:off x="-6479204" y="3694961"/>
            <a:ext cx="6096000" cy="2938605"/>
          </a:xfrm>
          <a:prstGeom prst="rect">
            <a:avLst/>
          </a:prstGeom>
          <a:solidFill>
            <a:srgbClr val="FFC000">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CuadroTexto 20"/>
          <p:cNvSpPr txBox="1"/>
          <p:nvPr/>
        </p:nvSpPr>
        <p:spPr>
          <a:xfrm>
            <a:off x="-6972793" y="3895921"/>
            <a:ext cx="7105505" cy="646331"/>
          </a:xfrm>
          <a:prstGeom prst="rect">
            <a:avLst/>
          </a:prstGeom>
          <a:noFill/>
        </p:spPr>
        <p:txBody>
          <a:bodyPr wrap="square" rtlCol="0">
            <a:spAutoFit/>
          </a:bodyPr>
          <a:lstStyle/>
          <a:p>
            <a:pPr marL="342900" indent="-342900" algn="ctr">
              <a:buFont typeface="+mj-lt"/>
              <a:buAutoNum type="arabicPeriod" startAt="8"/>
            </a:pPr>
            <a:r>
              <a:rPr lang="es-MX" b="1" dirty="0">
                <a:latin typeface="Montserrat" panose="00000500000000000000" pitchFamily="2" charset="0"/>
              </a:rPr>
              <a:t>Cumplimiento en materia de Protección Civil </a:t>
            </a:r>
          </a:p>
          <a:p>
            <a:pPr algn="ctr"/>
            <a:endParaRPr lang="es-MX" dirty="0">
              <a:latin typeface="Montserrat" panose="00000500000000000000" pitchFamily="2" charset="0"/>
            </a:endParaRPr>
          </a:p>
        </p:txBody>
      </p:sp>
      <p:sp>
        <p:nvSpPr>
          <p:cNvPr id="2" name="12 Rectángulo"/>
          <p:cNvSpPr>
            <a:spLocks noChangeArrowheads="1"/>
          </p:cNvSpPr>
          <p:nvPr/>
        </p:nvSpPr>
        <p:spPr bwMode="auto">
          <a:xfrm>
            <a:off x="-6282706" y="4325577"/>
            <a:ext cx="574710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marL="285750" indent="-285750">
              <a:buFont typeface="Arial" panose="020B0604020202020204" pitchFamily="34" charset="0"/>
              <a:buChar char="•"/>
            </a:pPr>
            <a:r>
              <a:rPr lang="es-MX" altLang="es-MX" sz="1600" dirty="0">
                <a:latin typeface="Montserrat" panose="00000500000000000000" pitchFamily="2" charset="0"/>
              </a:rPr>
              <a:t>Contar con extintores con carga vigente;</a:t>
            </a:r>
          </a:p>
          <a:p>
            <a:pPr marL="285750" indent="-285750">
              <a:buFont typeface="Arial" panose="020B0604020202020204" pitchFamily="34" charset="0"/>
              <a:buChar char="•"/>
            </a:pPr>
            <a:endParaRPr lang="es-MX" altLang="es-MX" sz="1600" dirty="0">
              <a:latin typeface="Montserrat" panose="00000500000000000000" pitchFamily="2" charset="0"/>
            </a:endParaRPr>
          </a:p>
          <a:p>
            <a:pPr marL="285750" indent="-285750">
              <a:buFont typeface="Arial" panose="020B0604020202020204" pitchFamily="34" charset="0"/>
              <a:buChar char="•"/>
            </a:pPr>
            <a:r>
              <a:rPr lang="es-MX" altLang="es-MX" sz="1600" dirty="0">
                <a:latin typeface="Montserrat" panose="00000500000000000000" pitchFamily="2" charset="0"/>
              </a:rPr>
              <a:t>Contar con botiquín de primeros auxilios;</a:t>
            </a:r>
          </a:p>
          <a:p>
            <a:pPr marL="285750" indent="-285750">
              <a:buFont typeface="Arial" panose="020B0604020202020204" pitchFamily="34" charset="0"/>
              <a:buChar char="•"/>
            </a:pPr>
            <a:endParaRPr lang="es-MX" altLang="es-MX" sz="1600" dirty="0">
              <a:latin typeface="Montserrat" panose="00000500000000000000" pitchFamily="2" charset="0"/>
            </a:endParaRPr>
          </a:p>
          <a:p>
            <a:pPr marL="285750" indent="-285750">
              <a:buFont typeface="Arial" panose="020B0604020202020204" pitchFamily="34" charset="0"/>
              <a:buChar char="•"/>
            </a:pPr>
            <a:r>
              <a:rPr lang="es-MX" altLang="es-MX" sz="1600" dirty="0">
                <a:latin typeface="Montserrat" panose="00000500000000000000" pitchFamily="2" charset="0"/>
              </a:rPr>
              <a:t>Contar con señalamientos de rutas de evacuación y salidas de emergencia; y</a:t>
            </a:r>
          </a:p>
          <a:p>
            <a:pPr marL="285750" indent="-285750">
              <a:buFont typeface="Arial" panose="020B0604020202020204" pitchFamily="34" charset="0"/>
              <a:buChar char="•"/>
            </a:pPr>
            <a:endParaRPr lang="es-MX" altLang="es-MX" sz="1600" dirty="0">
              <a:latin typeface="Montserrat" panose="00000500000000000000" pitchFamily="2" charset="0"/>
            </a:endParaRPr>
          </a:p>
          <a:p>
            <a:pPr marL="285750" indent="-285750">
              <a:buFont typeface="Arial" panose="020B0604020202020204" pitchFamily="34" charset="0"/>
              <a:buChar char="•"/>
            </a:pPr>
            <a:r>
              <a:rPr lang="es-MX" altLang="es-MX" sz="1600" dirty="0">
                <a:latin typeface="Montserrat" panose="00000500000000000000" pitchFamily="2" charset="0"/>
              </a:rPr>
              <a:t>Programa Interno de Protección Civil.</a:t>
            </a:r>
          </a:p>
        </p:txBody>
      </p:sp>
      <p:sp>
        <p:nvSpPr>
          <p:cNvPr id="12" name="CuadroTexto 11"/>
          <p:cNvSpPr txBox="1"/>
          <p:nvPr/>
        </p:nvSpPr>
        <p:spPr>
          <a:xfrm>
            <a:off x="14918643" y="4432118"/>
            <a:ext cx="5176834" cy="2308324"/>
          </a:xfrm>
          <a:prstGeom prst="rect">
            <a:avLst/>
          </a:prstGeom>
          <a:noFill/>
        </p:spPr>
        <p:txBody>
          <a:bodyPr wrap="square" rtlCol="0">
            <a:spAutoFit/>
          </a:bodyPr>
          <a:lstStyle/>
          <a:p>
            <a:pPr marL="342900" indent="-342900" algn="ctr">
              <a:buFont typeface="+mj-lt"/>
              <a:buAutoNum type="arabicPeriod" startAt="10"/>
            </a:pPr>
            <a:r>
              <a:rPr lang="es-MX" sz="1800" b="1" dirty="0">
                <a:latin typeface="Montserrat" panose="00000500000000000000" pitchFamily="2" charset="0"/>
              </a:rPr>
              <a:t>Tarjetones</a:t>
            </a:r>
            <a:endParaRPr lang="es-MX" sz="1400" dirty="0">
              <a:highlight>
                <a:srgbClr val="FBB430"/>
              </a:highlight>
              <a:latin typeface="Montserrat" panose="00000500000000000000" pitchFamily="2" charset="0"/>
            </a:endParaRPr>
          </a:p>
          <a:p>
            <a:pPr algn="just"/>
            <a:endParaRPr lang="es-MX" sz="1400" dirty="0">
              <a:latin typeface="Montserrat" panose="00000500000000000000" pitchFamily="2" charset="0"/>
            </a:endParaRPr>
          </a:p>
          <a:p>
            <a:pPr marL="285750" indent="-285750" algn="just">
              <a:buFont typeface="Arial" panose="020B0604020202020204" pitchFamily="34" charset="0"/>
              <a:buChar char="•"/>
            </a:pPr>
            <a:r>
              <a:rPr lang="es-MX" sz="1400" dirty="0">
                <a:latin typeface="Montserrat" panose="00000500000000000000" pitchFamily="2" charset="0"/>
              </a:rPr>
              <a:t> Los servidores públicos al atender al público deberán portar su gafete en todo momento.</a:t>
            </a:r>
          </a:p>
          <a:p>
            <a:pPr marL="285750" indent="-285750" algn="just">
              <a:buFont typeface="Arial" panose="020B0604020202020204" pitchFamily="34" charset="0"/>
              <a:buChar char="•"/>
            </a:pPr>
            <a:endParaRPr lang="es-MX" sz="1400" dirty="0">
              <a:latin typeface="Montserrat" panose="00000500000000000000" pitchFamily="2" charset="0"/>
            </a:endParaRPr>
          </a:p>
          <a:p>
            <a:pPr marL="285750" indent="-285750" algn="just">
              <a:buFont typeface="Arial" panose="020B0604020202020204" pitchFamily="34" charset="0"/>
              <a:buChar char="•"/>
            </a:pPr>
            <a:r>
              <a:rPr lang="es-MX" sz="1400" dirty="0">
                <a:latin typeface="Montserrat" panose="00000500000000000000" pitchFamily="2" charset="0"/>
              </a:rPr>
              <a:t>Los gafetes deberán ser firmados por el titular de la institución y deberán contar con las facultades y competencias del Servidor Público</a:t>
            </a:r>
          </a:p>
          <a:p>
            <a:pPr marL="285750" indent="-285750" algn="just">
              <a:buFont typeface="Arial" panose="020B0604020202020204" pitchFamily="34" charset="0"/>
              <a:buChar char="•"/>
            </a:pPr>
            <a:endParaRPr lang="es-MX" sz="1400" dirty="0">
              <a:latin typeface="Montserrat" panose="00000500000000000000" pitchFamily="2" charset="0"/>
            </a:endParaRPr>
          </a:p>
          <a:p>
            <a:pPr algn="ctr"/>
            <a:endParaRPr lang="es-MX" sz="1400" dirty="0">
              <a:highlight>
                <a:srgbClr val="FBB430"/>
              </a:highlight>
              <a:latin typeface="Montserrat" panose="00000500000000000000" pitchFamily="2" charset="0"/>
            </a:endParaRPr>
          </a:p>
        </p:txBody>
      </p:sp>
      <p:pic>
        <p:nvPicPr>
          <p:cNvPr id="17" name="Imagen 16" descr="Imagen que contiene persona, ropa, sostener, mujer&#10;&#10;Descripción generada automáticament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48067" y="2039493"/>
            <a:ext cx="3267756" cy="2179593"/>
          </a:xfrm>
          <a:prstGeom prst="rect">
            <a:avLst/>
          </a:prstGeom>
        </p:spPr>
      </p:pic>
      <p:pic>
        <p:nvPicPr>
          <p:cNvPr id="11" name="Imagen 10" descr="Un grupo de personas sentadas&#10;&#10;Descripción generada automáticamente"/>
          <p:cNvPicPr>
            <a:picLocks noChangeAspect="1"/>
          </p:cNvPicPr>
          <p:nvPr/>
        </p:nvPicPr>
        <p:blipFill rotWithShape="1">
          <a:blip r:embed="rId5" cstate="print">
            <a:extLst>
              <a:ext uri="{28A0092B-C50C-407E-A947-70E740481C1C}">
                <a14:useLocalDpi xmlns:a14="http://schemas.microsoft.com/office/drawing/2010/main" val="0"/>
              </a:ext>
            </a:extLst>
          </a:blip>
          <a:srcRect t="14085"/>
          <a:stretch>
            <a:fillRect/>
          </a:stretch>
        </p:blipFill>
        <p:spPr>
          <a:xfrm>
            <a:off x="1085850" y="3904908"/>
            <a:ext cx="4343400" cy="2487741"/>
          </a:xfrm>
          <a:prstGeom prst="rect">
            <a:avLst/>
          </a:prstGeom>
        </p:spPr>
      </p:pic>
      <p:pic>
        <p:nvPicPr>
          <p:cNvPr id="15" name="Imagen 14" descr="Un grupo de personas sentadas&#10;&#10;Descripción generada automáticamente"/>
          <p:cNvPicPr>
            <a:picLocks noChangeAspect="1"/>
          </p:cNvPicPr>
          <p:nvPr/>
        </p:nvPicPr>
        <p:blipFill rotWithShape="1">
          <a:blip r:embed="rId6" cstate="print">
            <a:extLst>
              <a:ext uri="{28A0092B-C50C-407E-A947-70E740481C1C}">
                <a14:useLocalDpi xmlns:a14="http://schemas.microsoft.com/office/drawing/2010/main" val="0"/>
              </a:ext>
            </a:extLst>
          </a:blip>
          <a:srcRect b="13707"/>
          <a:stretch>
            <a:fillRect/>
          </a:stretch>
        </p:blipFill>
        <p:spPr>
          <a:xfrm>
            <a:off x="1104900" y="1236731"/>
            <a:ext cx="4324350" cy="2487740"/>
          </a:xfrm>
          <a:prstGeom prst="rect">
            <a:avLst/>
          </a:prstGeom>
        </p:spPr>
      </p:pic>
      <p:pic>
        <p:nvPicPr>
          <p:cNvPr id="18" name="Imagen 17" descr="Icono&#10;&#10;Descripción generada automáticamente con confianza baja"/>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816940" y="830720"/>
            <a:ext cx="3931127" cy="393112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ángulo 6"/>
          <p:cNvSpPr/>
          <p:nvPr/>
        </p:nvSpPr>
        <p:spPr>
          <a:xfrm>
            <a:off x="-6468040" y="919278"/>
            <a:ext cx="6096000" cy="2786550"/>
          </a:xfrm>
          <a:prstGeom prst="rect">
            <a:avLst/>
          </a:prstGeom>
          <a:solidFill>
            <a:srgbClr val="EBEB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63" name="Gráfico 62"/>
          <p:cNvPicPr>
            <a:picLocks noChangeAspect="1"/>
          </p:cNvPicPr>
          <p:nvPr/>
        </p:nvPicPr>
        <p:blipFill rotWithShape="1">
          <a:blip r:embed="rId3" cstate="print">
            <a:extLst>
              <a:ext uri="{28A0092B-C50C-407E-A947-70E740481C1C}">
                <a14:useLocalDpi xmlns:a14="http://schemas.microsoft.com/office/drawing/2010/main" val="0"/>
              </a:ext>
            </a:extLst>
          </a:blip>
          <a:srcRect l="4843" t="14814" r="6176" b="25135"/>
          <a:stretch>
            <a:fillRect/>
          </a:stretch>
        </p:blipFill>
        <p:spPr>
          <a:xfrm>
            <a:off x="1535738" y="7053702"/>
            <a:ext cx="2959578" cy="2584784"/>
          </a:xfrm>
          <a:prstGeom prst="rect">
            <a:avLst/>
          </a:prstGeom>
        </p:spPr>
      </p:pic>
      <p:pic>
        <p:nvPicPr>
          <p:cNvPr id="66" name="Gráfico 65"/>
          <p:cNvPicPr>
            <a:picLocks noChangeAspect="1"/>
          </p:cNvPicPr>
          <p:nvPr/>
        </p:nvPicPr>
        <p:blipFill rotWithShape="1">
          <a:blip r:embed="rId3" cstate="print">
            <a:extLst>
              <a:ext uri="{28A0092B-C50C-407E-A947-70E740481C1C}">
                <a14:useLocalDpi xmlns:a14="http://schemas.microsoft.com/office/drawing/2010/main" val="0"/>
              </a:ext>
            </a:extLst>
          </a:blip>
          <a:srcRect l="4843" t="14814" r="6176" b="25135"/>
          <a:stretch>
            <a:fillRect/>
          </a:stretch>
        </p:blipFill>
        <p:spPr>
          <a:xfrm>
            <a:off x="4523977" y="7053702"/>
            <a:ext cx="2959578" cy="2584784"/>
          </a:xfrm>
          <a:prstGeom prst="rect">
            <a:avLst/>
          </a:prstGeom>
        </p:spPr>
      </p:pic>
      <p:pic>
        <p:nvPicPr>
          <p:cNvPr id="69" name="Gráfico 68"/>
          <p:cNvPicPr>
            <a:picLocks noChangeAspect="1"/>
          </p:cNvPicPr>
          <p:nvPr/>
        </p:nvPicPr>
        <p:blipFill rotWithShape="1">
          <a:blip r:embed="rId3" cstate="print">
            <a:extLst>
              <a:ext uri="{28A0092B-C50C-407E-A947-70E740481C1C}">
                <a14:useLocalDpi xmlns:a14="http://schemas.microsoft.com/office/drawing/2010/main" val="0"/>
              </a:ext>
            </a:extLst>
          </a:blip>
          <a:srcRect l="4843" t="14814" r="6176" b="25135"/>
          <a:stretch>
            <a:fillRect/>
          </a:stretch>
        </p:blipFill>
        <p:spPr>
          <a:xfrm>
            <a:off x="7526693" y="7053702"/>
            <a:ext cx="2959578" cy="2584784"/>
          </a:xfrm>
          <a:prstGeom prst="rect">
            <a:avLst/>
          </a:prstGeom>
        </p:spPr>
      </p:pic>
      <p:sp>
        <p:nvSpPr>
          <p:cNvPr id="6" name="Rectángulo 5"/>
          <p:cNvSpPr/>
          <p:nvPr/>
        </p:nvSpPr>
        <p:spPr>
          <a:xfrm>
            <a:off x="9734550" y="283174"/>
            <a:ext cx="2457450" cy="602651"/>
          </a:xfrm>
          <a:prstGeom prst="rect">
            <a:avLst/>
          </a:prstGeom>
          <a:solidFill>
            <a:srgbClr val="FBB4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p:cNvSpPr txBox="1"/>
          <p:nvPr/>
        </p:nvSpPr>
        <p:spPr>
          <a:xfrm>
            <a:off x="10042804" y="338277"/>
            <a:ext cx="1879041" cy="492443"/>
          </a:xfrm>
          <a:prstGeom prst="rect">
            <a:avLst/>
          </a:prstGeom>
          <a:noFill/>
        </p:spPr>
        <p:txBody>
          <a:bodyPr wrap="none" rtlCol="0">
            <a:spAutoFit/>
          </a:bodyPr>
          <a:lstStyle/>
          <a:p>
            <a:pPr algn="ctr"/>
            <a:r>
              <a:rPr lang="es-MX" sz="1400" dirty="0">
                <a:solidFill>
                  <a:schemeClr val="bg1"/>
                </a:solidFill>
                <a:latin typeface="Montserrat Black" panose="00000A00000000000000" pitchFamily="2" charset="0"/>
              </a:rPr>
              <a:t>EXCELENCIA</a:t>
            </a:r>
            <a:r>
              <a:rPr lang="es-MX" sz="1000" dirty="0">
                <a:solidFill>
                  <a:schemeClr val="bg1"/>
                </a:solidFill>
                <a:latin typeface="Montserrat Black" panose="00000A00000000000000" pitchFamily="2" charset="0"/>
              </a:rPr>
              <a:t> EN EL </a:t>
            </a:r>
          </a:p>
          <a:p>
            <a:pPr algn="ctr"/>
            <a:r>
              <a:rPr lang="es-MX" sz="1200" dirty="0">
                <a:solidFill>
                  <a:schemeClr val="bg1"/>
                </a:solidFill>
                <a:latin typeface="Montserrat Black" panose="00000A00000000000000" pitchFamily="2" charset="0"/>
              </a:rPr>
              <a:t>SERVICIO PÚBLICO</a:t>
            </a:r>
          </a:p>
        </p:txBody>
      </p:sp>
      <p:sp>
        <p:nvSpPr>
          <p:cNvPr id="5" name="CuadroTexto 4"/>
          <p:cNvSpPr txBox="1"/>
          <p:nvPr/>
        </p:nvSpPr>
        <p:spPr>
          <a:xfrm>
            <a:off x="943175" y="424160"/>
            <a:ext cx="4373313" cy="461665"/>
          </a:xfrm>
          <a:prstGeom prst="rect">
            <a:avLst/>
          </a:prstGeom>
          <a:noFill/>
        </p:spPr>
        <p:txBody>
          <a:bodyPr wrap="none" rtlCol="0">
            <a:spAutoFit/>
          </a:bodyPr>
          <a:lstStyle/>
          <a:p>
            <a:r>
              <a:rPr lang="es-MX" sz="2400" dirty="0">
                <a:solidFill>
                  <a:schemeClr val="bg1">
                    <a:lumMod val="75000"/>
                  </a:schemeClr>
                </a:solidFill>
                <a:latin typeface="Montserrat Black" panose="00000A00000000000000" pitchFamily="2" charset="0"/>
              </a:rPr>
              <a:t>Criterios de Acreditación</a:t>
            </a:r>
          </a:p>
        </p:txBody>
      </p:sp>
      <p:sp>
        <p:nvSpPr>
          <p:cNvPr id="3" name="CuadroTexto 2"/>
          <p:cNvSpPr txBox="1"/>
          <p:nvPr/>
        </p:nvSpPr>
        <p:spPr>
          <a:xfrm>
            <a:off x="541414" y="1630798"/>
            <a:ext cx="5176834" cy="5693866"/>
          </a:xfrm>
          <a:prstGeom prst="rect">
            <a:avLst/>
          </a:prstGeom>
          <a:noFill/>
        </p:spPr>
        <p:txBody>
          <a:bodyPr wrap="square" rtlCol="0">
            <a:spAutoFit/>
          </a:bodyPr>
          <a:lstStyle/>
          <a:p>
            <a:pPr marL="342900" indent="-342900" algn="ctr">
              <a:buFont typeface="+mj-lt"/>
              <a:buAutoNum type="arabicPeriod" startAt="12"/>
            </a:pPr>
            <a:r>
              <a:rPr lang="es-MX" sz="1800" b="1" dirty="0">
                <a:latin typeface="Montserrat" panose="00000500000000000000" pitchFamily="2" charset="0"/>
              </a:rPr>
              <a:t>Transparencia y acceso a la información</a:t>
            </a:r>
          </a:p>
          <a:p>
            <a:pPr algn="ctr"/>
            <a:endParaRPr lang="es-MX" sz="1800" dirty="0">
              <a:latin typeface="Montserrat" panose="00000500000000000000" pitchFamily="2" charset="0"/>
            </a:endParaRPr>
          </a:p>
          <a:p>
            <a:pPr marL="285750" indent="-285750" algn="just">
              <a:buFont typeface="Arial" panose="020B0604020202020204" pitchFamily="34" charset="0"/>
              <a:buChar char="•"/>
            </a:pPr>
            <a:r>
              <a:rPr lang="es-MX" sz="1400" dirty="0">
                <a:highlight>
                  <a:srgbClr val="FBB430"/>
                </a:highlight>
                <a:latin typeface="Montserrat" panose="00000500000000000000" pitchFamily="2" charset="0"/>
              </a:rPr>
              <a:t>Cumplir al </a:t>
            </a:r>
            <a:r>
              <a:rPr lang="es-MX" sz="1600" b="1" dirty="0">
                <a:highlight>
                  <a:srgbClr val="FBB430"/>
                </a:highlight>
                <a:latin typeface="Montserrat" panose="00000500000000000000" pitchFamily="2" charset="0"/>
              </a:rPr>
              <a:t>100</a:t>
            </a:r>
            <a:r>
              <a:rPr lang="es-MX" sz="1400" b="1" dirty="0">
                <a:highlight>
                  <a:srgbClr val="FBB430"/>
                </a:highlight>
                <a:latin typeface="Montserrat" panose="00000500000000000000" pitchFamily="2" charset="0"/>
              </a:rPr>
              <a:t> %</a:t>
            </a:r>
            <a:r>
              <a:rPr lang="es-MX" sz="1400" dirty="0">
                <a:highlight>
                  <a:srgbClr val="FBB430"/>
                </a:highlight>
                <a:latin typeface="Montserrat" panose="00000500000000000000" pitchFamily="2" charset="0"/>
              </a:rPr>
              <a:t> con la Publicación de la Información.</a:t>
            </a:r>
          </a:p>
          <a:p>
            <a:pPr marL="285750" indent="-285750" algn="just">
              <a:buFont typeface="Montserrat" panose="00000500000000000000" pitchFamily="2" charset="0"/>
              <a:buChar char="−"/>
            </a:pPr>
            <a:r>
              <a:rPr lang="es-MX" sz="1400" dirty="0">
                <a:latin typeface="Montserrat" panose="00000500000000000000" pitchFamily="2" charset="0"/>
              </a:rPr>
              <a:t>En Datos Abiertos</a:t>
            </a:r>
          </a:p>
          <a:p>
            <a:pPr marL="285750" indent="-285750" algn="just">
              <a:buFont typeface="Montserrat" panose="00000500000000000000" pitchFamily="2" charset="0"/>
              <a:buChar char="−"/>
            </a:pPr>
            <a:r>
              <a:rPr lang="es-MX" sz="1400" dirty="0">
                <a:latin typeface="Montserrat" panose="00000500000000000000" pitchFamily="2" charset="0"/>
              </a:rPr>
              <a:t>Conforme a los Lineamientos emitidos por el Sistema Nacional de Transparencia</a:t>
            </a:r>
          </a:p>
          <a:p>
            <a:pPr marL="285750" indent="-285750" algn="just">
              <a:buFont typeface="Montserrat" panose="00000500000000000000" pitchFamily="2" charset="0"/>
              <a:buChar char="−"/>
            </a:pPr>
            <a:r>
              <a:rPr lang="es-MX" sz="1400" dirty="0">
                <a:latin typeface="Montserrat" panose="00000500000000000000" pitchFamily="2" charset="0"/>
              </a:rPr>
              <a:t>Información actualizada y vigente a la fecha de la Evaluación</a:t>
            </a:r>
          </a:p>
          <a:p>
            <a:pPr marL="285750" indent="-285750" algn="just">
              <a:buFont typeface="Montserrat" panose="00000500000000000000" pitchFamily="2" charset="0"/>
              <a:buChar char="−"/>
            </a:pPr>
            <a:r>
              <a:rPr lang="es-MX" sz="1400" dirty="0">
                <a:latin typeface="Montserrat" panose="00000500000000000000" pitchFamily="2" charset="0"/>
              </a:rPr>
              <a:t>Que tenga reportadas las comisiones en el portal de </a:t>
            </a:r>
            <a:r>
              <a:rPr lang="es-MX" sz="1400" b="1" i="1" dirty="0">
                <a:latin typeface="Montserrat" panose="00000500000000000000" pitchFamily="2" charset="0"/>
              </a:rPr>
              <a:t>“Comisiones Abiertas”</a:t>
            </a:r>
          </a:p>
          <a:p>
            <a:pPr algn="just"/>
            <a:endParaRPr lang="es-MX" sz="1400" b="1" i="1" dirty="0">
              <a:latin typeface="Montserrat" panose="00000500000000000000" pitchFamily="2" charset="0"/>
            </a:endParaRPr>
          </a:p>
          <a:p>
            <a:pPr marL="285750" indent="-285750" algn="just">
              <a:buFont typeface="Arial" panose="020B0604020202020204" pitchFamily="34" charset="0"/>
              <a:buChar char="•"/>
            </a:pPr>
            <a:r>
              <a:rPr lang="es-MX" sz="1400" dirty="0">
                <a:highlight>
                  <a:srgbClr val="FBB430"/>
                </a:highlight>
                <a:latin typeface="Montserrat" panose="00000500000000000000" pitchFamily="2" charset="0"/>
              </a:rPr>
              <a:t>Publicación de los Avisos de Privacidad y el Índice Semestral de Documentos Clasificados</a:t>
            </a:r>
          </a:p>
          <a:p>
            <a:pPr marL="285750" indent="-285750" algn="just">
              <a:buFont typeface="Arial" panose="020B0604020202020204" pitchFamily="34" charset="0"/>
              <a:buChar char="•"/>
            </a:pPr>
            <a:endParaRPr lang="es-MX" sz="1400" dirty="0">
              <a:highlight>
                <a:srgbClr val="FBB430"/>
              </a:highlight>
              <a:latin typeface="Montserrat" panose="00000500000000000000" pitchFamily="2" charset="0"/>
            </a:endParaRPr>
          </a:p>
          <a:p>
            <a:pPr marL="285750" indent="-285750" algn="just">
              <a:buFont typeface="Montserrat" panose="00000500000000000000" pitchFamily="2" charset="0"/>
              <a:buChar char="−"/>
            </a:pPr>
            <a:r>
              <a:rPr lang="es-MX" sz="1400" dirty="0">
                <a:latin typeface="Montserrat" panose="00000500000000000000" pitchFamily="2" charset="0"/>
              </a:rPr>
              <a:t>Los avisos de privacidad a la vista del público en la página principal del portal de transparencia de cada Institución</a:t>
            </a:r>
          </a:p>
          <a:p>
            <a:pPr marL="285750" indent="-285750" algn="just">
              <a:buFont typeface="Montserrat" panose="00000500000000000000" pitchFamily="2" charset="0"/>
              <a:buChar char="−"/>
            </a:pPr>
            <a:r>
              <a:rPr lang="es-MX" sz="1400" dirty="0">
                <a:latin typeface="Montserrat" panose="00000500000000000000" pitchFamily="2" charset="0"/>
              </a:rPr>
              <a:t>El índice de  Documentos Clasificados actualizado</a:t>
            </a:r>
          </a:p>
          <a:p>
            <a:pPr marL="285750" indent="-285750" algn="just">
              <a:buFont typeface="Montserrat" panose="00000500000000000000" pitchFamily="2" charset="0"/>
              <a:buChar char="−"/>
            </a:pPr>
            <a:r>
              <a:rPr lang="es-MX" sz="1400" dirty="0">
                <a:latin typeface="Montserrat" panose="00000500000000000000" pitchFamily="2" charset="0"/>
              </a:rPr>
              <a:t>Cumplir con los formatos establecidos por el IDAIPQROO</a:t>
            </a:r>
          </a:p>
          <a:p>
            <a:pPr algn="just"/>
            <a:endParaRPr lang="es-MX" sz="1400" dirty="0">
              <a:latin typeface="Montserrat" panose="00000500000000000000" pitchFamily="2" charset="0"/>
            </a:endParaRPr>
          </a:p>
          <a:p>
            <a:pPr algn="ctr"/>
            <a:endParaRPr lang="es-MX" sz="1400" dirty="0">
              <a:highlight>
                <a:srgbClr val="FBB430"/>
              </a:highlight>
              <a:latin typeface="Montserrat" panose="00000500000000000000" pitchFamily="2" charset="0"/>
            </a:endParaRPr>
          </a:p>
        </p:txBody>
      </p:sp>
      <p:sp>
        <p:nvSpPr>
          <p:cNvPr id="65" name="12 Rectángulo"/>
          <p:cNvSpPr>
            <a:spLocks noChangeArrowheads="1"/>
          </p:cNvSpPr>
          <p:nvPr/>
        </p:nvSpPr>
        <p:spPr bwMode="auto">
          <a:xfrm>
            <a:off x="1684578" y="8532561"/>
            <a:ext cx="2624167" cy="55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marL="171450" indent="-171450">
              <a:lnSpc>
                <a:spcPct val="107000"/>
              </a:lnSpc>
              <a:spcAft>
                <a:spcPts val="600"/>
              </a:spcAft>
              <a:buFont typeface="Arial" panose="020B0604020202020204" pitchFamily="34" charset="0"/>
              <a:buChar char="•"/>
            </a:pPr>
            <a:r>
              <a:rPr lang="es-MX" altLang="es-MX" sz="1200" dirty="0">
                <a:latin typeface="Montserrat" panose="00000500000000000000" pitchFamily="2" charset="0"/>
              </a:rPr>
              <a:t>Acta de Instalación</a:t>
            </a:r>
          </a:p>
          <a:p>
            <a:pPr marL="171450" indent="-171450">
              <a:lnSpc>
                <a:spcPct val="107000"/>
              </a:lnSpc>
              <a:spcAft>
                <a:spcPts val="600"/>
              </a:spcAft>
              <a:buFont typeface="Arial" panose="020B0604020202020204" pitchFamily="34" charset="0"/>
              <a:buChar char="•"/>
            </a:pPr>
            <a:r>
              <a:rPr lang="es-MX" altLang="es-MX" sz="1200" dirty="0">
                <a:latin typeface="Montserrat" panose="00000500000000000000" pitchFamily="2" charset="0"/>
              </a:rPr>
              <a:t>Programa Anual de Trabajo</a:t>
            </a:r>
          </a:p>
        </p:txBody>
      </p:sp>
      <p:sp>
        <p:nvSpPr>
          <p:cNvPr id="67" name="12 Rectángulo"/>
          <p:cNvSpPr>
            <a:spLocks noChangeArrowheads="1"/>
          </p:cNvSpPr>
          <p:nvPr/>
        </p:nvSpPr>
        <p:spPr bwMode="auto">
          <a:xfrm>
            <a:off x="4763306" y="7525703"/>
            <a:ext cx="240734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r>
              <a:rPr lang="es-MX" altLang="es-MX" sz="1200" dirty="0">
                <a:latin typeface="Montserrat Black" panose="00000A00000000000000" pitchFamily="2" charset="0"/>
              </a:rPr>
              <a:t>Comité de ética y Prevención de Conflictos de Interés (COEPCI)</a:t>
            </a:r>
          </a:p>
        </p:txBody>
      </p:sp>
      <p:sp>
        <p:nvSpPr>
          <p:cNvPr id="68" name="12 Rectángulo"/>
          <p:cNvSpPr>
            <a:spLocks noChangeArrowheads="1"/>
          </p:cNvSpPr>
          <p:nvPr/>
        </p:nvSpPr>
        <p:spPr bwMode="auto">
          <a:xfrm>
            <a:off x="4599538" y="8552220"/>
            <a:ext cx="2790717" cy="7507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lnSpc>
                <a:spcPct val="107000"/>
              </a:lnSpc>
              <a:spcAft>
                <a:spcPts val="600"/>
              </a:spcAft>
            </a:pPr>
            <a:r>
              <a:rPr lang="es-MX" altLang="es-MX" sz="1200" dirty="0">
                <a:latin typeface="Montserrat" panose="00000500000000000000" pitchFamily="2" charset="0"/>
              </a:rPr>
              <a:t>Programa Anual de Trabajo.</a:t>
            </a:r>
          </a:p>
          <a:p>
            <a:pPr algn="ctr">
              <a:lnSpc>
                <a:spcPct val="107000"/>
              </a:lnSpc>
              <a:spcAft>
                <a:spcPts val="600"/>
              </a:spcAft>
            </a:pPr>
            <a:r>
              <a:rPr lang="es-MX" altLang="es-MX" sz="1200" dirty="0">
                <a:latin typeface="Montserrat" panose="00000500000000000000" pitchFamily="2" charset="0"/>
              </a:rPr>
              <a:t>Información del comité en el portal de internet</a:t>
            </a:r>
          </a:p>
        </p:txBody>
      </p:sp>
      <p:sp>
        <p:nvSpPr>
          <p:cNvPr id="71" name="12 Rectángulo"/>
          <p:cNvSpPr>
            <a:spLocks noChangeArrowheads="1"/>
          </p:cNvSpPr>
          <p:nvPr/>
        </p:nvSpPr>
        <p:spPr bwMode="auto">
          <a:xfrm>
            <a:off x="7853622" y="8552220"/>
            <a:ext cx="2289604" cy="2786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lnSpc>
                <a:spcPct val="107000"/>
              </a:lnSpc>
              <a:spcAft>
                <a:spcPts val="600"/>
              </a:spcAft>
            </a:pPr>
            <a:r>
              <a:rPr lang="es-MX" altLang="es-MX" sz="1200" dirty="0">
                <a:latin typeface="Montserrat" panose="00000500000000000000" pitchFamily="2" charset="0"/>
              </a:rPr>
              <a:t>Actividades del comité</a:t>
            </a:r>
          </a:p>
        </p:txBody>
      </p:sp>
      <p:sp>
        <p:nvSpPr>
          <p:cNvPr id="77" name="12 Rectángulo"/>
          <p:cNvSpPr>
            <a:spLocks noChangeArrowheads="1"/>
          </p:cNvSpPr>
          <p:nvPr/>
        </p:nvSpPr>
        <p:spPr bwMode="auto">
          <a:xfrm>
            <a:off x="3059164" y="10107330"/>
            <a:ext cx="7041146" cy="102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lnSpc>
                <a:spcPct val="107000"/>
              </a:lnSpc>
              <a:spcAft>
                <a:spcPts val="600"/>
              </a:spcAft>
            </a:pPr>
            <a:r>
              <a:rPr lang="es-MX" altLang="es-MX" sz="1600" dirty="0">
                <a:latin typeface="Montserrat" panose="00000500000000000000" pitchFamily="2" charset="0"/>
              </a:rPr>
              <a:t>Este análisis deberá presentarse ante la instancia correspondiente</a:t>
            </a:r>
          </a:p>
          <a:p>
            <a:pPr algn="ctr">
              <a:lnSpc>
                <a:spcPct val="107000"/>
              </a:lnSpc>
              <a:spcAft>
                <a:spcPts val="600"/>
              </a:spcAft>
            </a:pPr>
            <a:r>
              <a:rPr lang="es-MX" altLang="es-MX" sz="1600" dirty="0">
                <a:latin typeface="Montserrat" panose="00000500000000000000" pitchFamily="2" charset="0"/>
              </a:rPr>
              <a:t> (Deberá realizarse antes de la validación de la cédula)</a:t>
            </a:r>
          </a:p>
          <a:p>
            <a:pPr algn="ctr">
              <a:lnSpc>
                <a:spcPct val="107000"/>
              </a:lnSpc>
              <a:spcAft>
                <a:spcPts val="600"/>
              </a:spcAft>
            </a:pPr>
            <a:r>
              <a:rPr lang="es-MX" altLang="es-MX" sz="1600" dirty="0">
                <a:latin typeface="Montserrat" panose="00000500000000000000" pitchFamily="2" charset="0"/>
              </a:rPr>
              <a:t>. </a:t>
            </a:r>
          </a:p>
        </p:txBody>
      </p:sp>
      <p:sp>
        <p:nvSpPr>
          <p:cNvPr id="79" name="12 Rectángulo"/>
          <p:cNvSpPr>
            <a:spLocks noChangeArrowheads="1"/>
          </p:cNvSpPr>
          <p:nvPr/>
        </p:nvSpPr>
        <p:spPr bwMode="auto">
          <a:xfrm>
            <a:off x="7790200" y="7529094"/>
            <a:ext cx="24073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r>
              <a:rPr lang="es-MX" altLang="es-MX" sz="1200" dirty="0">
                <a:latin typeface="Montserrat Black" panose="00000A00000000000000" pitchFamily="2" charset="0"/>
              </a:rPr>
              <a:t>Publicación en sitio de internet</a:t>
            </a:r>
          </a:p>
        </p:txBody>
      </p:sp>
      <p:sp>
        <p:nvSpPr>
          <p:cNvPr id="9" name="Rectángulo 8"/>
          <p:cNvSpPr/>
          <p:nvPr/>
        </p:nvSpPr>
        <p:spPr>
          <a:xfrm>
            <a:off x="-6479204" y="3694961"/>
            <a:ext cx="6096000" cy="2938605"/>
          </a:xfrm>
          <a:prstGeom prst="rect">
            <a:avLst/>
          </a:prstGeom>
          <a:solidFill>
            <a:srgbClr val="FFC000">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CuadroTexto 20"/>
          <p:cNvSpPr txBox="1"/>
          <p:nvPr/>
        </p:nvSpPr>
        <p:spPr>
          <a:xfrm>
            <a:off x="-6972793" y="3895921"/>
            <a:ext cx="7105505" cy="646331"/>
          </a:xfrm>
          <a:prstGeom prst="rect">
            <a:avLst/>
          </a:prstGeom>
          <a:noFill/>
        </p:spPr>
        <p:txBody>
          <a:bodyPr wrap="square" rtlCol="0">
            <a:spAutoFit/>
          </a:bodyPr>
          <a:lstStyle/>
          <a:p>
            <a:pPr marL="342900" indent="-342900" algn="ctr">
              <a:buFont typeface="+mj-lt"/>
              <a:buAutoNum type="arabicPeriod" startAt="8"/>
            </a:pPr>
            <a:r>
              <a:rPr lang="es-MX" b="1" dirty="0">
                <a:latin typeface="Montserrat" panose="00000500000000000000" pitchFamily="2" charset="0"/>
              </a:rPr>
              <a:t>Cumplimiento en materia de Protección Civil </a:t>
            </a:r>
          </a:p>
          <a:p>
            <a:pPr algn="ctr"/>
            <a:endParaRPr lang="es-MX" dirty="0">
              <a:latin typeface="Montserrat" panose="00000500000000000000" pitchFamily="2" charset="0"/>
            </a:endParaRPr>
          </a:p>
        </p:txBody>
      </p:sp>
      <p:sp>
        <p:nvSpPr>
          <p:cNvPr id="2" name="12 Rectángulo"/>
          <p:cNvSpPr>
            <a:spLocks noChangeArrowheads="1"/>
          </p:cNvSpPr>
          <p:nvPr/>
        </p:nvSpPr>
        <p:spPr bwMode="auto">
          <a:xfrm>
            <a:off x="-6282706" y="4325577"/>
            <a:ext cx="574710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marL="285750" indent="-285750">
              <a:buFont typeface="Arial" panose="020B0604020202020204" pitchFamily="34" charset="0"/>
              <a:buChar char="•"/>
            </a:pPr>
            <a:r>
              <a:rPr lang="es-MX" altLang="es-MX" sz="1600" dirty="0">
                <a:latin typeface="Montserrat" panose="00000500000000000000" pitchFamily="2" charset="0"/>
              </a:rPr>
              <a:t>Contar con extintores con carga vigente;</a:t>
            </a:r>
          </a:p>
          <a:p>
            <a:pPr marL="285750" indent="-285750">
              <a:buFont typeface="Arial" panose="020B0604020202020204" pitchFamily="34" charset="0"/>
              <a:buChar char="•"/>
            </a:pPr>
            <a:endParaRPr lang="es-MX" altLang="es-MX" sz="1600" dirty="0">
              <a:latin typeface="Montserrat" panose="00000500000000000000" pitchFamily="2" charset="0"/>
            </a:endParaRPr>
          </a:p>
          <a:p>
            <a:pPr marL="285750" indent="-285750">
              <a:buFont typeface="Arial" panose="020B0604020202020204" pitchFamily="34" charset="0"/>
              <a:buChar char="•"/>
            </a:pPr>
            <a:r>
              <a:rPr lang="es-MX" altLang="es-MX" sz="1600" dirty="0">
                <a:latin typeface="Montserrat" panose="00000500000000000000" pitchFamily="2" charset="0"/>
              </a:rPr>
              <a:t>Contar con botiquín de primeros auxilios;</a:t>
            </a:r>
          </a:p>
          <a:p>
            <a:pPr marL="285750" indent="-285750">
              <a:buFont typeface="Arial" panose="020B0604020202020204" pitchFamily="34" charset="0"/>
              <a:buChar char="•"/>
            </a:pPr>
            <a:endParaRPr lang="es-MX" altLang="es-MX" sz="1600" dirty="0">
              <a:latin typeface="Montserrat" panose="00000500000000000000" pitchFamily="2" charset="0"/>
            </a:endParaRPr>
          </a:p>
          <a:p>
            <a:pPr marL="285750" indent="-285750">
              <a:buFont typeface="Arial" panose="020B0604020202020204" pitchFamily="34" charset="0"/>
              <a:buChar char="•"/>
            </a:pPr>
            <a:r>
              <a:rPr lang="es-MX" altLang="es-MX" sz="1600" dirty="0">
                <a:latin typeface="Montserrat" panose="00000500000000000000" pitchFamily="2" charset="0"/>
              </a:rPr>
              <a:t>Contar con señalamientos de rutas de evacuación y salidas de emergencia; y</a:t>
            </a:r>
          </a:p>
          <a:p>
            <a:pPr marL="285750" indent="-285750">
              <a:buFont typeface="Arial" panose="020B0604020202020204" pitchFamily="34" charset="0"/>
              <a:buChar char="•"/>
            </a:pPr>
            <a:endParaRPr lang="es-MX" altLang="es-MX" sz="1600" dirty="0">
              <a:latin typeface="Montserrat" panose="00000500000000000000" pitchFamily="2" charset="0"/>
            </a:endParaRPr>
          </a:p>
          <a:p>
            <a:pPr marL="285750" indent="-285750">
              <a:buFont typeface="Arial" panose="020B0604020202020204" pitchFamily="34" charset="0"/>
              <a:buChar char="•"/>
            </a:pPr>
            <a:r>
              <a:rPr lang="es-MX" altLang="es-MX" sz="1600" dirty="0">
                <a:latin typeface="Montserrat" panose="00000500000000000000" pitchFamily="2" charset="0"/>
              </a:rPr>
              <a:t>Programa Interno de Protección Civil.</a:t>
            </a:r>
          </a:p>
        </p:txBody>
      </p:sp>
      <p:sp>
        <p:nvSpPr>
          <p:cNvPr id="12" name="CuadroTexto 11"/>
          <p:cNvSpPr txBox="1"/>
          <p:nvPr/>
        </p:nvSpPr>
        <p:spPr>
          <a:xfrm>
            <a:off x="6522306" y="4617098"/>
            <a:ext cx="5176834" cy="2031325"/>
          </a:xfrm>
          <a:prstGeom prst="rect">
            <a:avLst/>
          </a:prstGeom>
          <a:noFill/>
        </p:spPr>
        <p:txBody>
          <a:bodyPr wrap="square" rtlCol="0">
            <a:spAutoFit/>
          </a:bodyPr>
          <a:lstStyle/>
          <a:p>
            <a:pPr marL="285750" indent="-285750" algn="just">
              <a:buFont typeface="Arial" panose="020B0604020202020204" pitchFamily="34" charset="0"/>
              <a:buChar char="•"/>
            </a:pPr>
            <a:r>
              <a:rPr lang="es-MX" sz="1400" dirty="0">
                <a:highlight>
                  <a:srgbClr val="FBB430"/>
                </a:highlight>
                <a:latin typeface="Montserrat" panose="00000500000000000000" pitchFamily="2" charset="0"/>
              </a:rPr>
              <a:t>Portales de Transparencia</a:t>
            </a:r>
          </a:p>
          <a:p>
            <a:pPr marL="285750" indent="-285750" algn="just">
              <a:buFont typeface="Arial" panose="020B0604020202020204" pitchFamily="34" charset="0"/>
              <a:buChar char="•"/>
            </a:pPr>
            <a:endParaRPr lang="es-MX" sz="1400" dirty="0">
              <a:latin typeface="Montserrat" panose="00000500000000000000" pitchFamily="2" charset="0"/>
            </a:endParaRPr>
          </a:p>
          <a:p>
            <a:pPr marL="285750" indent="-285750" algn="just">
              <a:buFont typeface="Montserrat" panose="00000500000000000000" pitchFamily="2" charset="0"/>
              <a:buChar char="−"/>
            </a:pPr>
            <a:r>
              <a:rPr lang="es-MX" sz="1400" dirty="0">
                <a:latin typeface="Montserrat" panose="00000500000000000000" pitchFamily="2" charset="0"/>
              </a:rPr>
              <a:t>Portal de Comisiones Abiertas del Estado de Quintana Roo</a:t>
            </a:r>
          </a:p>
          <a:p>
            <a:pPr marL="285750" indent="-285750" algn="just">
              <a:buFont typeface="Montserrat" panose="00000500000000000000" pitchFamily="2" charset="0"/>
              <a:buChar char="−"/>
            </a:pPr>
            <a:r>
              <a:rPr lang="es-MX" sz="1400" dirty="0">
                <a:latin typeface="Montserrat" panose="00000500000000000000" pitchFamily="2" charset="0"/>
              </a:rPr>
              <a:t>Plataforma de Publicidad Oficial tpo.qroo.gob.mx</a:t>
            </a:r>
          </a:p>
          <a:p>
            <a:pPr marL="285750" indent="-285750" algn="just">
              <a:buFont typeface="Montserrat" panose="00000500000000000000" pitchFamily="2" charset="0"/>
              <a:buChar char="−"/>
            </a:pPr>
            <a:r>
              <a:rPr lang="es-MX" sz="1400" dirty="0">
                <a:latin typeface="Montserrat" panose="00000500000000000000" pitchFamily="2" charset="0"/>
              </a:rPr>
              <a:t>Plataforma de Contrataciones y Licitaciones Públicas </a:t>
            </a:r>
          </a:p>
          <a:p>
            <a:pPr marL="285750" indent="-285750" algn="just">
              <a:buFont typeface="Arial" panose="020B0604020202020204" pitchFamily="34" charset="0"/>
              <a:buChar char="•"/>
            </a:pPr>
            <a:endParaRPr lang="es-MX" sz="1400" dirty="0">
              <a:latin typeface="Montserrat" panose="00000500000000000000" pitchFamily="2" charset="0"/>
            </a:endParaRPr>
          </a:p>
          <a:p>
            <a:pPr algn="ctr"/>
            <a:endParaRPr lang="es-MX" sz="1400" dirty="0">
              <a:highlight>
                <a:srgbClr val="FBB430"/>
              </a:highlight>
              <a:latin typeface="Montserrat" panose="00000500000000000000" pitchFamily="2" charset="0"/>
            </a:endParaRPr>
          </a:p>
        </p:txBody>
      </p:sp>
      <p:pic>
        <p:nvPicPr>
          <p:cNvPr id="17" name="Imagen 16" descr="Imagen que contiene persona, ropa, sostener, mujer&#10;&#10;Descripción generada automáticament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748067" y="2039493"/>
            <a:ext cx="3267756" cy="2179593"/>
          </a:xfrm>
          <a:prstGeom prst="rect">
            <a:avLst/>
          </a:prstGeom>
        </p:spPr>
      </p:pic>
      <p:pic>
        <p:nvPicPr>
          <p:cNvPr id="11" name="Imagen 10" descr="Un grupo de personas sentadas&#10;&#10;Descripción generada automáticamente"/>
          <p:cNvPicPr>
            <a:picLocks noChangeAspect="1"/>
          </p:cNvPicPr>
          <p:nvPr/>
        </p:nvPicPr>
        <p:blipFill rotWithShape="1">
          <a:blip r:embed="rId5" cstate="print">
            <a:extLst>
              <a:ext uri="{28A0092B-C50C-407E-A947-70E740481C1C}">
                <a14:useLocalDpi xmlns:a14="http://schemas.microsoft.com/office/drawing/2010/main" val="0"/>
              </a:ext>
            </a:extLst>
          </a:blip>
          <a:srcRect t="14085"/>
          <a:stretch>
            <a:fillRect/>
          </a:stretch>
        </p:blipFill>
        <p:spPr>
          <a:xfrm>
            <a:off x="-11450322" y="3899939"/>
            <a:ext cx="4343400" cy="2487741"/>
          </a:xfrm>
          <a:prstGeom prst="rect">
            <a:avLst/>
          </a:prstGeom>
        </p:spPr>
      </p:pic>
      <p:pic>
        <p:nvPicPr>
          <p:cNvPr id="15" name="Imagen 14" descr="Un grupo de personas sentadas&#10;&#10;Descripción generada automáticamente"/>
          <p:cNvPicPr>
            <a:picLocks noChangeAspect="1"/>
          </p:cNvPicPr>
          <p:nvPr/>
        </p:nvPicPr>
        <p:blipFill rotWithShape="1">
          <a:blip r:embed="rId6" cstate="print">
            <a:extLst>
              <a:ext uri="{28A0092B-C50C-407E-A947-70E740481C1C}">
                <a14:useLocalDpi xmlns:a14="http://schemas.microsoft.com/office/drawing/2010/main" val="0"/>
              </a:ext>
            </a:extLst>
          </a:blip>
          <a:srcRect b="13707"/>
          <a:stretch>
            <a:fillRect/>
          </a:stretch>
        </p:blipFill>
        <p:spPr>
          <a:xfrm>
            <a:off x="-11431272" y="1231762"/>
            <a:ext cx="4324350" cy="2487740"/>
          </a:xfrm>
          <a:prstGeom prst="rect">
            <a:avLst/>
          </a:prstGeom>
        </p:spPr>
      </p:pic>
      <p:pic>
        <p:nvPicPr>
          <p:cNvPr id="10" name="Imagen 9" descr="Icono&#10;&#10;Descripción generada automáticamente con confianza baja"/>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471867" y="1158191"/>
            <a:ext cx="3931127" cy="3931127"/>
          </a:xfrm>
          <a:prstGeom prst="rect">
            <a:avLst/>
          </a:prstGeom>
        </p:spPr>
      </p:pic>
      <p:pic>
        <p:nvPicPr>
          <p:cNvPr id="13" name="Imagen 12" descr="Una persona con un micrófono en la mano&#10;&#10;Descripción generada automáticamente con confianza baja"/>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927811" y="2168247"/>
            <a:ext cx="2639878" cy="1759919"/>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ángulo 6"/>
          <p:cNvSpPr/>
          <p:nvPr/>
        </p:nvSpPr>
        <p:spPr>
          <a:xfrm>
            <a:off x="-6468040" y="919278"/>
            <a:ext cx="6096000" cy="2786550"/>
          </a:xfrm>
          <a:prstGeom prst="rect">
            <a:avLst/>
          </a:prstGeom>
          <a:solidFill>
            <a:srgbClr val="EBEB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6" name="Rectángulo 5"/>
          <p:cNvSpPr/>
          <p:nvPr/>
        </p:nvSpPr>
        <p:spPr>
          <a:xfrm>
            <a:off x="9734550" y="283174"/>
            <a:ext cx="2457450" cy="602651"/>
          </a:xfrm>
          <a:prstGeom prst="rect">
            <a:avLst/>
          </a:prstGeom>
          <a:solidFill>
            <a:srgbClr val="FBB4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p:cNvSpPr txBox="1"/>
          <p:nvPr/>
        </p:nvSpPr>
        <p:spPr>
          <a:xfrm>
            <a:off x="10042804" y="338277"/>
            <a:ext cx="1879041" cy="492443"/>
          </a:xfrm>
          <a:prstGeom prst="rect">
            <a:avLst/>
          </a:prstGeom>
          <a:noFill/>
        </p:spPr>
        <p:txBody>
          <a:bodyPr wrap="none" rtlCol="0">
            <a:spAutoFit/>
          </a:bodyPr>
          <a:lstStyle/>
          <a:p>
            <a:pPr algn="ctr"/>
            <a:r>
              <a:rPr lang="es-MX" sz="1400" dirty="0">
                <a:solidFill>
                  <a:schemeClr val="bg1"/>
                </a:solidFill>
                <a:latin typeface="Montserrat Black" panose="00000A00000000000000" pitchFamily="2" charset="0"/>
              </a:rPr>
              <a:t>EXCELENCIA</a:t>
            </a:r>
            <a:r>
              <a:rPr lang="es-MX" sz="1000" dirty="0">
                <a:solidFill>
                  <a:schemeClr val="bg1"/>
                </a:solidFill>
                <a:latin typeface="Montserrat Black" panose="00000A00000000000000" pitchFamily="2" charset="0"/>
              </a:rPr>
              <a:t> EN EL </a:t>
            </a:r>
          </a:p>
          <a:p>
            <a:pPr algn="ctr"/>
            <a:r>
              <a:rPr lang="es-MX" sz="1200" dirty="0">
                <a:solidFill>
                  <a:schemeClr val="bg1"/>
                </a:solidFill>
                <a:latin typeface="Montserrat Black" panose="00000A00000000000000" pitchFamily="2" charset="0"/>
              </a:rPr>
              <a:t>SERVICIO PÚBLICO</a:t>
            </a:r>
          </a:p>
        </p:txBody>
      </p:sp>
      <p:sp>
        <p:nvSpPr>
          <p:cNvPr id="5" name="CuadroTexto 4"/>
          <p:cNvSpPr txBox="1"/>
          <p:nvPr/>
        </p:nvSpPr>
        <p:spPr>
          <a:xfrm>
            <a:off x="943175" y="424160"/>
            <a:ext cx="4373313" cy="461665"/>
          </a:xfrm>
          <a:prstGeom prst="rect">
            <a:avLst/>
          </a:prstGeom>
          <a:noFill/>
        </p:spPr>
        <p:txBody>
          <a:bodyPr wrap="none" rtlCol="0">
            <a:spAutoFit/>
          </a:bodyPr>
          <a:lstStyle/>
          <a:p>
            <a:r>
              <a:rPr lang="es-MX" sz="2400" dirty="0">
                <a:solidFill>
                  <a:schemeClr val="bg1">
                    <a:lumMod val="75000"/>
                  </a:schemeClr>
                </a:solidFill>
                <a:latin typeface="Montserrat Black" panose="00000A00000000000000" pitchFamily="2" charset="0"/>
              </a:rPr>
              <a:t>Criterios de Acreditación</a:t>
            </a:r>
          </a:p>
        </p:txBody>
      </p:sp>
      <p:sp>
        <p:nvSpPr>
          <p:cNvPr id="3" name="CuadroTexto 2"/>
          <p:cNvSpPr txBox="1"/>
          <p:nvPr/>
        </p:nvSpPr>
        <p:spPr>
          <a:xfrm>
            <a:off x="541414" y="2622521"/>
            <a:ext cx="5176834" cy="1785104"/>
          </a:xfrm>
          <a:prstGeom prst="rect">
            <a:avLst/>
          </a:prstGeom>
          <a:noFill/>
        </p:spPr>
        <p:txBody>
          <a:bodyPr wrap="square" rtlCol="0">
            <a:spAutoFit/>
          </a:bodyPr>
          <a:lstStyle/>
          <a:p>
            <a:pPr marL="342900" indent="-342900" algn="ctr">
              <a:buFont typeface="+mj-lt"/>
              <a:buAutoNum type="arabicPeriod" startAt="13"/>
            </a:pPr>
            <a:r>
              <a:rPr lang="es-MX" sz="1800" b="1" dirty="0">
                <a:latin typeface="Montserrat" panose="00000500000000000000" pitchFamily="2" charset="0"/>
              </a:rPr>
              <a:t>Código de Ética con Perspectiva de Género en Quintana Roo </a:t>
            </a:r>
          </a:p>
          <a:p>
            <a:pPr algn="ctr"/>
            <a:endParaRPr lang="es-MX" sz="1800" dirty="0">
              <a:latin typeface="Montserrat" panose="00000500000000000000" pitchFamily="2" charset="0"/>
            </a:endParaRPr>
          </a:p>
          <a:p>
            <a:pPr marL="285750" indent="-285750" algn="just">
              <a:buFont typeface="Arial" panose="020B0604020202020204" pitchFamily="34" charset="0"/>
              <a:buChar char="•"/>
            </a:pPr>
            <a:r>
              <a:rPr lang="es-MX" sz="1400" dirty="0">
                <a:highlight>
                  <a:srgbClr val="FBB430"/>
                </a:highlight>
                <a:latin typeface="Montserrat" panose="00000500000000000000" pitchFamily="2" charset="0"/>
              </a:rPr>
              <a:t>Publicado 08 de marzo 2023 en el Periódico Oficial del Estado de Quintana Roo</a:t>
            </a:r>
          </a:p>
          <a:p>
            <a:pPr algn="just"/>
            <a:endParaRPr lang="es-MX" sz="1400" dirty="0">
              <a:latin typeface="Montserrat" panose="00000500000000000000" pitchFamily="2" charset="0"/>
            </a:endParaRPr>
          </a:p>
          <a:p>
            <a:pPr algn="ctr"/>
            <a:endParaRPr lang="es-MX" sz="1400" dirty="0">
              <a:highlight>
                <a:srgbClr val="FBB430"/>
              </a:highlight>
              <a:latin typeface="Montserrat" panose="00000500000000000000" pitchFamily="2" charset="0"/>
            </a:endParaRPr>
          </a:p>
        </p:txBody>
      </p:sp>
      <p:sp>
        <p:nvSpPr>
          <p:cNvPr id="77" name="12 Rectángulo"/>
          <p:cNvSpPr>
            <a:spLocks noChangeArrowheads="1"/>
          </p:cNvSpPr>
          <p:nvPr/>
        </p:nvSpPr>
        <p:spPr bwMode="auto">
          <a:xfrm>
            <a:off x="3059164" y="10107330"/>
            <a:ext cx="7041146" cy="102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lnSpc>
                <a:spcPct val="107000"/>
              </a:lnSpc>
              <a:spcAft>
                <a:spcPts val="600"/>
              </a:spcAft>
            </a:pPr>
            <a:r>
              <a:rPr lang="es-MX" altLang="es-MX" sz="1600" dirty="0">
                <a:latin typeface="Montserrat" panose="00000500000000000000" pitchFamily="2" charset="0"/>
              </a:rPr>
              <a:t>Este análisis deberá presentarse ante la instancia correspondiente</a:t>
            </a:r>
          </a:p>
          <a:p>
            <a:pPr algn="ctr">
              <a:lnSpc>
                <a:spcPct val="107000"/>
              </a:lnSpc>
              <a:spcAft>
                <a:spcPts val="600"/>
              </a:spcAft>
            </a:pPr>
            <a:r>
              <a:rPr lang="es-MX" altLang="es-MX" sz="1600" dirty="0">
                <a:latin typeface="Montserrat" panose="00000500000000000000" pitchFamily="2" charset="0"/>
              </a:rPr>
              <a:t> (Deberá realizarse antes de la validación de la cédula)</a:t>
            </a:r>
          </a:p>
          <a:p>
            <a:pPr algn="ctr">
              <a:lnSpc>
                <a:spcPct val="107000"/>
              </a:lnSpc>
              <a:spcAft>
                <a:spcPts val="600"/>
              </a:spcAft>
            </a:pPr>
            <a:r>
              <a:rPr lang="es-MX" altLang="es-MX" sz="1600" dirty="0">
                <a:latin typeface="Montserrat" panose="00000500000000000000" pitchFamily="2" charset="0"/>
              </a:rPr>
              <a:t>. </a:t>
            </a:r>
          </a:p>
        </p:txBody>
      </p:sp>
      <p:sp>
        <p:nvSpPr>
          <p:cNvPr id="9" name="Rectángulo 8"/>
          <p:cNvSpPr/>
          <p:nvPr/>
        </p:nvSpPr>
        <p:spPr>
          <a:xfrm>
            <a:off x="-6479204" y="3694961"/>
            <a:ext cx="6096000" cy="2938605"/>
          </a:xfrm>
          <a:prstGeom prst="rect">
            <a:avLst/>
          </a:prstGeom>
          <a:solidFill>
            <a:srgbClr val="FFC000">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CuadroTexto 20"/>
          <p:cNvSpPr txBox="1"/>
          <p:nvPr/>
        </p:nvSpPr>
        <p:spPr>
          <a:xfrm>
            <a:off x="-6972793" y="3895921"/>
            <a:ext cx="7105505" cy="646331"/>
          </a:xfrm>
          <a:prstGeom prst="rect">
            <a:avLst/>
          </a:prstGeom>
          <a:noFill/>
        </p:spPr>
        <p:txBody>
          <a:bodyPr wrap="square" rtlCol="0">
            <a:spAutoFit/>
          </a:bodyPr>
          <a:lstStyle/>
          <a:p>
            <a:pPr marL="342900" indent="-342900" algn="ctr">
              <a:buFont typeface="+mj-lt"/>
              <a:buAutoNum type="arabicPeriod" startAt="8"/>
            </a:pPr>
            <a:r>
              <a:rPr lang="es-MX" b="1" dirty="0">
                <a:latin typeface="Montserrat" panose="00000500000000000000" pitchFamily="2" charset="0"/>
              </a:rPr>
              <a:t>Cumplimiento en materia de Protección Civil </a:t>
            </a:r>
          </a:p>
          <a:p>
            <a:pPr algn="ctr"/>
            <a:endParaRPr lang="es-MX" dirty="0">
              <a:latin typeface="Montserrat" panose="00000500000000000000" pitchFamily="2" charset="0"/>
            </a:endParaRPr>
          </a:p>
        </p:txBody>
      </p:sp>
      <p:sp>
        <p:nvSpPr>
          <p:cNvPr id="2" name="12 Rectángulo"/>
          <p:cNvSpPr>
            <a:spLocks noChangeArrowheads="1"/>
          </p:cNvSpPr>
          <p:nvPr/>
        </p:nvSpPr>
        <p:spPr bwMode="auto">
          <a:xfrm>
            <a:off x="-6282706" y="4325577"/>
            <a:ext cx="574710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marL="285750" indent="-285750">
              <a:buFont typeface="Arial" panose="020B0604020202020204" pitchFamily="34" charset="0"/>
              <a:buChar char="•"/>
            </a:pPr>
            <a:r>
              <a:rPr lang="es-MX" altLang="es-MX" sz="1600" dirty="0">
                <a:latin typeface="Montserrat" panose="00000500000000000000" pitchFamily="2" charset="0"/>
              </a:rPr>
              <a:t>Contar con extintores con carga vigente;</a:t>
            </a:r>
          </a:p>
          <a:p>
            <a:pPr marL="285750" indent="-285750">
              <a:buFont typeface="Arial" panose="020B0604020202020204" pitchFamily="34" charset="0"/>
              <a:buChar char="•"/>
            </a:pPr>
            <a:endParaRPr lang="es-MX" altLang="es-MX" sz="1600" dirty="0">
              <a:latin typeface="Montserrat" panose="00000500000000000000" pitchFamily="2" charset="0"/>
            </a:endParaRPr>
          </a:p>
          <a:p>
            <a:pPr marL="285750" indent="-285750">
              <a:buFont typeface="Arial" panose="020B0604020202020204" pitchFamily="34" charset="0"/>
              <a:buChar char="•"/>
            </a:pPr>
            <a:r>
              <a:rPr lang="es-MX" altLang="es-MX" sz="1600" dirty="0">
                <a:latin typeface="Montserrat" panose="00000500000000000000" pitchFamily="2" charset="0"/>
              </a:rPr>
              <a:t>Contar con botiquín de primeros auxilios;</a:t>
            </a:r>
          </a:p>
          <a:p>
            <a:pPr marL="285750" indent="-285750">
              <a:buFont typeface="Arial" panose="020B0604020202020204" pitchFamily="34" charset="0"/>
              <a:buChar char="•"/>
            </a:pPr>
            <a:endParaRPr lang="es-MX" altLang="es-MX" sz="1600" dirty="0">
              <a:latin typeface="Montserrat" panose="00000500000000000000" pitchFamily="2" charset="0"/>
            </a:endParaRPr>
          </a:p>
          <a:p>
            <a:pPr marL="285750" indent="-285750">
              <a:buFont typeface="Arial" panose="020B0604020202020204" pitchFamily="34" charset="0"/>
              <a:buChar char="•"/>
            </a:pPr>
            <a:r>
              <a:rPr lang="es-MX" altLang="es-MX" sz="1600" dirty="0">
                <a:latin typeface="Montserrat" panose="00000500000000000000" pitchFamily="2" charset="0"/>
              </a:rPr>
              <a:t>Contar con señalamientos de rutas de evacuación y salidas de emergencia; y</a:t>
            </a:r>
          </a:p>
          <a:p>
            <a:pPr marL="285750" indent="-285750">
              <a:buFont typeface="Arial" panose="020B0604020202020204" pitchFamily="34" charset="0"/>
              <a:buChar char="•"/>
            </a:pPr>
            <a:endParaRPr lang="es-MX" altLang="es-MX" sz="1600" dirty="0">
              <a:latin typeface="Montserrat" panose="00000500000000000000" pitchFamily="2" charset="0"/>
            </a:endParaRPr>
          </a:p>
          <a:p>
            <a:pPr marL="285750" indent="-285750">
              <a:buFont typeface="Arial" panose="020B0604020202020204" pitchFamily="34" charset="0"/>
              <a:buChar char="•"/>
            </a:pPr>
            <a:r>
              <a:rPr lang="es-MX" altLang="es-MX" sz="1600" dirty="0">
                <a:latin typeface="Montserrat" panose="00000500000000000000" pitchFamily="2" charset="0"/>
              </a:rPr>
              <a:t>Programa Interno de Protección Civil.</a:t>
            </a:r>
          </a:p>
        </p:txBody>
      </p:sp>
      <p:pic>
        <p:nvPicPr>
          <p:cNvPr id="11" name="Imagen 10" descr="Un grupo de personas sentadas&#10;&#10;Descripción generada automáticamente"/>
          <p:cNvPicPr>
            <a:picLocks noChangeAspect="1"/>
          </p:cNvPicPr>
          <p:nvPr/>
        </p:nvPicPr>
        <p:blipFill rotWithShape="1">
          <a:blip r:embed="rId3" cstate="print">
            <a:extLst>
              <a:ext uri="{28A0092B-C50C-407E-A947-70E740481C1C}">
                <a14:useLocalDpi xmlns:a14="http://schemas.microsoft.com/office/drawing/2010/main" val="0"/>
              </a:ext>
            </a:extLst>
          </a:blip>
          <a:srcRect t="14085"/>
          <a:stretch>
            <a:fillRect/>
          </a:stretch>
        </p:blipFill>
        <p:spPr>
          <a:xfrm>
            <a:off x="-11450322" y="3899939"/>
            <a:ext cx="4343400" cy="2487741"/>
          </a:xfrm>
          <a:prstGeom prst="rect">
            <a:avLst/>
          </a:prstGeom>
        </p:spPr>
      </p:pic>
      <p:pic>
        <p:nvPicPr>
          <p:cNvPr id="15" name="Imagen 14" descr="Un grupo de personas sentadas&#10;&#10;Descripción generada automáticamente"/>
          <p:cNvPicPr>
            <a:picLocks noChangeAspect="1"/>
          </p:cNvPicPr>
          <p:nvPr/>
        </p:nvPicPr>
        <p:blipFill rotWithShape="1">
          <a:blip r:embed="rId4" cstate="print">
            <a:extLst>
              <a:ext uri="{28A0092B-C50C-407E-A947-70E740481C1C}">
                <a14:useLocalDpi xmlns:a14="http://schemas.microsoft.com/office/drawing/2010/main" val="0"/>
              </a:ext>
            </a:extLst>
          </a:blip>
          <a:srcRect b="13707"/>
          <a:stretch>
            <a:fillRect/>
          </a:stretch>
        </p:blipFill>
        <p:spPr>
          <a:xfrm>
            <a:off x="-11431272" y="1231762"/>
            <a:ext cx="4324350" cy="2487740"/>
          </a:xfrm>
          <a:prstGeom prst="rect">
            <a:avLst/>
          </a:prstGeom>
        </p:spPr>
      </p:pic>
      <p:pic>
        <p:nvPicPr>
          <p:cNvPr id="10" name="Imagen 9" descr="Icono&#10;&#10;Descripción generada automáticamente con confianza baj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4274111" y="1231762"/>
            <a:ext cx="3931127" cy="3931127"/>
          </a:xfrm>
          <a:prstGeom prst="rect">
            <a:avLst/>
          </a:prstGeom>
        </p:spPr>
      </p:pic>
      <p:pic>
        <p:nvPicPr>
          <p:cNvPr id="13" name="Imagen 12" descr="Una persona con un micrófono en la mano&#10;&#10;Descripción generada automáticamente con confianza baja"/>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12729" y="1724868"/>
            <a:ext cx="5569805" cy="3713203"/>
          </a:xfrm>
          <a:prstGeom prst="rect">
            <a:avLst/>
          </a:prstGeom>
        </p:spPr>
      </p:pic>
      <p:pic>
        <p:nvPicPr>
          <p:cNvPr id="16" name="Imagen 15" descr="Una persona sentado en un escritorio&#10;&#10;Descripción generada automáticamente con confianza media"/>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51614" y="1317282"/>
            <a:ext cx="5768410" cy="3845607"/>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ángulo 6"/>
          <p:cNvSpPr/>
          <p:nvPr/>
        </p:nvSpPr>
        <p:spPr>
          <a:xfrm>
            <a:off x="-6468040" y="919278"/>
            <a:ext cx="6096000" cy="2786550"/>
          </a:xfrm>
          <a:prstGeom prst="rect">
            <a:avLst/>
          </a:prstGeom>
          <a:solidFill>
            <a:srgbClr val="EBEB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6" name="Rectángulo 5"/>
          <p:cNvSpPr/>
          <p:nvPr/>
        </p:nvSpPr>
        <p:spPr>
          <a:xfrm>
            <a:off x="9734550" y="283174"/>
            <a:ext cx="2457450" cy="602651"/>
          </a:xfrm>
          <a:prstGeom prst="rect">
            <a:avLst/>
          </a:prstGeom>
          <a:solidFill>
            <a:srgbClr val="FBB4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p:cNvSpPr txBox="1"/>
          <p:nvPr/>
        </p:nvSpPr>
        <p:spPr>
          <a:xfrm>
            <a:off x="10042804" y="338277"/>
            <a:ext cx="1879041" cy="492443"/>
          </a:xfrm>
          <a:prstGeom prst="rect">
            <a:avLst/>
          </a:prstGeom>
          <a:noFill/>
        </p:spPr>
        <p:txBody>
          <a:bodyPr wrap="none" rtlCol="0">
            <a:spAutoFit/>
          </a:bodyPr>
          <a:lstStyle/>
          <a:p>
            <a:pPr algn="ctr"/>
            <a:r>
              <a:rPr lang="es-MX" sz="1400" dirty="0">
                <a:solidFill>
                  <a:schemeClr val="bg1"/>
                </a:solidFill>
                <a:latin typeface="Montserrat Black" panose="00000A00000000000000" pitchFamily="2" charset="0"/>
              </a:rPr>
              <a:t>EXCELENCIA</a:t>
            </a:r>
            <a:r>
              <a:rPr lang="es-MX" sz="1000" dirty="0">
                <a:solidFill>
                  <a:schemeClr val="bg1"/>
                </a:solidFill>
                <a:latin typeface="Montserrat Black" panose="00000A00000000000000" pitchFamily="2" charset="0"/>
              </a:rPr>
              <a:t> EN EL </a:t>
            </a:r>
          </a:p>
          <a:p>
            <a:pPr algn="ctr"/>
            <a:r>
              <a:rPr lang="es-MX" sz="1200" dirty="0">
                <a:solidFill>
                  <a:schemeClr val="bg1"/>
                </a:solidFill>
                <a:latin typeface="Montserrat Black" panose="00000A00000000000000" pitchFamily="2" charset="0"/>
              </a:rPr>
              <a:t>SERVICIO PÚBLICO</a:t>
            </a:r>
          </a:p>
        </p:txBody>
      </p:sp>
      <p:sp>
        <p:nvSpPr>
          <p:cNvPr id="5" name="CuadroTexto 4"/>
          <p:cNvSpPr txBox="1"/>
          <p:nvPr/>
        </p:nvSpPr>
        <p:spPr>
          <a:xfrm>
            <a:off x="943175" y="424160"/>
            <a:ext cx="4373313" cy="461665"/>
          </a:xfrm>
          <a:prstGeom prst="rect">
            <a:avLst/>
          </a:prstGeom>
          <a:noFill/>
        </p:spPr>
        <p:txBody>
          <a:bodyPr wrap="none" rtlCol="0">
            <a:spAutoFit/>
          </a:bodyPr>
          <a:lstStyle/>
          <a:p>
            <a:r>
              <a:rPr lang="es-MX" sz="2400" dirty="0">
                <a:solidFill>
                  <a:schemeClr val="bg1">
                    <a:lumMod val="75000"/>
                  </a:schemeClr>
                </a:solidFill>
                <a:latin typeface="Montserrat Black" panose="00000A00000000000000" pitchFamily="2" charset="0"/>
              </a:rPr>
              <a:t>Criterios de Acreditación</a:t>
            </a:r>
          </a:p>
        </p:txBody>
      </p:sp>
      <p:sp>
        <p:nvSpPr>
          <p:cNvPr id="3" name="CuadroTexto 2"/>
          <p:cNvSpPr txBox="1"/>
          <p:nvPr/>
        </p:nvSpPr>
        <p:spPr>
          <a:xfrm>
            <a:off x="6418065" y="1770149"/>
            <a:ext cx="5176834" cy="4093428"/>
          </a:xfrm>
          <a:prstGeom prst="rect">
            <a:avLst/>
          </a:prstGeom>
          <a:noFill/>
        </p:spPr>
        <p:txBody>
          <a:bodyPr wrap="square" rtlCol="0">
            <a:spAutoFit/>
          </a:bodyPr>
          <a:lstStyle/>
          <a:p>
            <a:pPr marL="342900" indent="-342900" algn="ctr">
              <a:buFont typeface="+mj-lt"/>
              <a:buAutoNum type="arabicPeriod" startAt="14"/>
            </a:pPr>
            <a:r>
              <a:rPr lang="es-MX" sz="1800" b="1" dirty="0">
                <a:latin typeface="Montserrat" panose="00000500000000000000" pitchFamily="2" charset="0"/>
              </a:rPr>
              <a:t>Programa Anticorrupción</a:t>
            </a:r>
          </a:p>
          <a:p>
            <a:pPr algn="ctr"/>
            <a:endParaRPr lang="es-MX" sz="1800" dirty="0">
              <a:latin typeface="Montserrat" panose="00000500000000000000" pitchFamily="2" charset="0"/>
            </a:endParaRPr>
          </a:p>
          <a:p>
            <a:pPr marL="285750" indent="-285750" algn="just">
              <a:buFont typeface="Arial" panose="020B0604020202020204" pitchFamily="34" charset="0"/>
              <a:buChar char="•"/>
            </a:pPr>
            <a:r>
              <a:rPr lang="es-MX" sz="1400" dirty="0">
                <a:latin typeface="Montserrat" panose="00000500000000000000" pitchFamily="2" charset="0"/>
              </a:rPr>
              <a:t>Comprende una serie de  medidas y lineamientos que llevan de la mano tanto a los  empleados como a los directivos, para tener un  comportamiento apegado a la Ley, cuando actúan en  nombre de la empresa.</a:t>
            </a:r>
          </a:p>
          <a:p>
            <a:pPr marL="285750" indent="-285750" algn="just">
              <a:buFont typeface="Arial" panose="020B0604020202020204" pitchFamily="34" charset="0"/>
              <a:buChar char="•"/>
            </a:pPr>
            <a:endParaRPr lang="es-MX" sz="1400" dirty="0">
              <a:latin typeface="Montserrat" panose="00000500000000000000" pitchFamily="2" charset="0"/>
            </a:endParaRPr>
          </a:p>
          <a:p>
            <a:pPr marL="285750" indent="-285750" algn="just">
              <a:buFont typeface="Arial" panose="020B0604020202020204" pitchFamily="34" charset="0"/>
              <a:buChar char="•"/>
            </a:pPr>
            <a:r>
              <a:rPr lang="es-MX" sz="1400" dirty="0" err="1">
                <a:highlight>
                  <a:srgbClr val="FBB430"/>
                </a:highlight>
                <a:latin typeface="Montserrat" panose="00000500000000000000" pitchFamily="2" charset="0"/>
              </a:rPr>
              <a:t>Beneﬁcios</a:t>
            </a:r>
            <a:r>
              <a:rPr lang="es-MX" sz="1400" dirty="0">
                <a:highlight>
                  <a:srgbClr val="FBB430"/>
                </a:highlight>
                <a:latin typeface="Montserrat" panose="00000500000000000000" pitchFamily="2" charset="0"/>
              </a:rPr>
              <a:t> de contar con un Programa Anticorrupción:</a:t>
            </a:r>
          </a:p>
          <a:p>
            <a:pPr algn="just"/>
            <a:endParaRPr lang="es-MX" sz="1400" dirty="0">
              <a:latin typeface="Montserrat" panose="00000500000000000000" pitchFamily="2" charset="0"/>
            </a:endParaRPr>
          </a:p>
          <a:p>
            <a:pPr marL="285750" indent="-285750" algn="just">
              <a:buFont typeface="Montserrat" panose="00000500000000000000" pitchFamily="2" charset="0"/>
              <a:buChar char="−"/>
            </a:pPr>
            <a:r>
              <a:rPr lang="es-MX" sz="1400" dirty="0">
                <a:latin typeface="Montserrat" panose="00000500000000000000" pitchFamily="2" charset="0"/>
              </a:rPr>
              <a:t>Ayuda a mitigar los riesgos relacionados a actos de corrupción internos</a:t>
            </a:r>
          </a:p>
          <a:p>
            <a:pPr algn="just"/>
            <a:endParaRPr lang="es-MX" sz="1400" dirty="0">
              <a:latin typeface="Montserrat" panose="00000500000000000000" pitchFamily="2" charset="0"/>
            </a:endParaRPr>
          </a:p>
          <a:p>
            <a:pPr marL="285750" indent="-285750" algn="just">
              <a:buFont typeface="Montserrat" panose="00000500000000000000" pitchFamily="2" charset="0"/>
              <a:buChar char="−"/>
            </a:pPr>
            <a:r>
              <a:rPr lang="es-MX" sz="1400" dirty="0">
                <a:latin typeface="Montserrat" panose="00000500000000000000" pitchFamily="2" charset="0"/>
              </a:rPr>
              <a:t>Reduce la probabilidad de sanciones cuando dichos actos se cometen</a:t>
            </a:r>
          </a:p>
          <a:p>
            <a:pPr algn="just"/>
            <a:endParaRPr lang="es-MX" sz="1400" dirty="0">
              <a:latin typeface="Montserrat" panose="00000500000000000000" pitchFamily="2" charset="0"/>
            </a:endParaRPr>
          </a:p>
          <a:p>
            <a:pPr algn="ctr"/>
            <a:endParaRPr lang="es-MX" sz="1400" dirty="0">
              <a:highlight>
                <a:srgbClr val="FBB430"/>
              </a:highlight>
              <a:latin typeface="Montserrat" panose="00000500000000000000" pitchFamily="2" charset="0"/>
            </a:endParaRPr>
          </a:p>
        </p:txBody>
      </p:sp>
      <p:sp>
        <p:nvSpPr>
          <p:cNvPr id="77" name="12 Rectángulo"/>
          <p:cNvSpPr>
            <a:spLocks noChangeArrowheads="1"/>
          </p:cNvSpPr>
          <p:nvPr/>
        </p:nvSpPr>
        <p:spPr bwMode="auto">
          <a:xfrm>
            <a:off x="3059164" y="10107330"/>
            <a:ext cx="7041146" cy="102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lnSpc>
                <a:spcPct val="107000"/>
              </a:lnSpc>
              <a:spcAft>
                <a:spcPts val="600"/>
              </a:spcAft>
            </a:pPr>
            <a:r>
              <a:rPr lang="es-MX" altLang="es-MX" sz="1600" dirty="0">
                <a:latin typeface="Montserrat" panose="00000500000000000000" pitchFamily="2" charset="0"/>
              </a:rPr>
              <a:t>Este análisis deberá presentarse ante la instancia correspondiente</a:t>
            </a:r>
          </a:p>
          <a:p>
            <a:pPr algn="ctr">
              <a:lnSpc>
                <a:spcPct val="107000"/>
              </a:lnSpc>
              <a:spcAft>
                <a:spcPts val="600"/>
              </a:spcAft>
            </a:pPr>
            <a:r>
              <a:rPr lang="es-MX" altLang="es-MX" sz="1600" dirty="0">
                <a:latin typeface="Montserrat" panose="00000500000000000000" pitchFamily="2" charset="0"/>
              </a:rPr>
              <a:t> (Deberá realizarse antes de la validación de la cédula)</a:t>
            </a:r>
          </a:p>
          <a:p>
            <a:pPr algn="ctr">
              <a:lnSpc>
                <a:spcPct val="107000"/>
              </a:lnSpc>
              <a:spcAft>
                <a:spcPts val="600"/>
              </a:spcAft>
            </a:pPr>
            <a:r>
              <a:rPr lang="es-MX" altLang="es-MX" sz="1600" dirty="0">
                <a:latin typeface="Montserrat" panose="00000500000000000000" pitchFamily="2" charset="0"/>
              </a:rPr>
              <a:t>. </a:t>
            </a:r>
          </a:p>
        </p:txBody>
      </p:sp>
      <p:sp>
        <p:nvSpPr>
          <p:cNvPr id="9" name="Rectángulo 8"/>
          <p:cNvSpPr/>
          <p:nvPr/>
        </p:nvSpPr>
        <p:spPr>
          <a:xfrm>
            <a:off x="-6479204" y="3694961"/>
            <a:ext cx="6096000" cy="2938605"/>
          </a:xfrm>
          <a:prstGeom prst="rect">
            <a:avLst/>
          </a:prstGeom>
          <a:solidFill>
            <a:srgbClr val="FFC000">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CuadroTexto 20"/>
          <p:cNvSpPr txBox="1"/>
          <p:nvPr/>
        </p:nvSpPr>
        <p:spPr>
          <a:xfrm>
            <a:off x="-6972793" y="3895921"/>
            <a:ext cx="7105505" cy="646331"/>
          </a:xfrm>
          <a:prstGeom prst="rect">
            <a:avLst/>
          </a:prstGeom>
          <a:noFill/>
        </p:spPr>
        <p:txBody>
          <a:bodyPr wrap="square" rtlCol="0">
            <a:spAutoFit/>
          </a:bodyPr>
          <a:lstStyle/>
          <a:p>
            <a:pPr marL="342900" indent="-342900" algn="ctr">
              <a:buFont typeface="+mj-lt"/>
              <a:buAutoNum type="arabicPeriod" startAt="8"/>
            </a:pPr>
            <a:r>
              <a:rPr lang="es-MX" b="1" dirty="0">
                <a:latin typeface="Montserrat" panose="00000500000000000000" pitchFamily="2" charset="0"/>
              </a:rPr>
              <a:t>Cumplimiento en materia de Protección Civil </a:t>
            </a:r>
          </a:p>
          <a:p>
            <a:pPr algn="ctr"/>
            <a:endParaRPr lang="es-MX" dirty="0">
              <a:latin typeface="Montserrat" panose="00000500000000000000" pitchFamily="2" charset="0"/>
            </a:endParaRPr>
          </a:p>
        </p:txBody>
      </p:sp>
      <p:sp>
        <p:nvSpPr>
          <p:cNvPr id="2" name="12 Rectángulo"/>
          <p:cNvSpPr>
            <a:spLocks noChangeArrowheads="1"/>
          </p:cNvSpPr>
          <p:nvPr/>
        </p:nvSpPr>
        <p:spPr bwMode="auto">
          <a:xfrm>
            <a:off x="-6282706" y="4325577"/>
            <a:ext cx="574710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marL="285750" indent="-285750">
              <a:buFont typeface="Arial" panose="020B0604020202020204" pitchFamily="34" charset="0"/>
              <a:buChar char="•"/>
            </a:pPr>
            <a:r>
              <a:rPr lang="es-MX" altLang="es-MX" sz="1600" dirty="0">
                <a:latin typeface="Montserrat" panose="00000500000000000000" pitchFamily="2" charset="0"/>
              </a:rPr>
              <a:t>Contar con extintores con carga vigente;</a:t>
            </a:r>
          </a:p>
          <a:p>
            <a:pPr marL="285750" indent="-285750">
              <a:buFont typeface="Arial" panose="020B0604020202020204" pitchFamily="34" charset="0"/>
              <a:buChar char="•"/>
            </a:pPr>
            <a:endParaRPr lang="es-MX" altLang="es-MX" sz="1600" dirty="0">
              <a:latin typeface="Montserrat" panose="00000500000000000000" pitchFamily="2" charset="0"/>
            </a:endParaRPr>
          </a:p>
          <a:p>
            <a:pPr marL="285750" indent="-285750">
              <a:buFont typeface="Arial" panose="020B0604020202020204" pitchFamily="34" charset="0"/>
              <a:buChar char="•"/>
            </a:pPr>
            <a:r>
              <a:rPr lang="es-MX" altLang="es-MX" sz="1600" dirty="0">
                <a:latin typeface="Montserrat" panose="00000500000000000000" pitchFamily="2" charset="0"/>
              </a:rPr>
              <a:t>Contar con botiquín de primeros auxilios;</a:t>
            </a:r>
          </a:p>
          <a:p>
            <a:pPr marL="285750" indent="-285750">
              <a:buFont typeface="Arial" panose="020B0604020202020204" pitchFamily="34" charset="0"/>
              <a:buChar char="•"/>
            </a:pPr>
            <a:endParaRPr lang="es-MX" altLang="es-MX" sz="1600" dirty="0">
              <a:latin typeface="Montserrat" panose="00000500000000000000" pitchFamily="2" charset="0"/>
            </a:endParaRPr>
          </a:p>
          <a:p>
            <a:pPr marL="285750" indent="-285750">
              <a:buFont typeface="Arial" panose="020B0604020202020204" pitchFamily="34" charset="0"/>
              <a:buChar char="•"/>
            </a:pPr>
            <a:r>
              <a:rPr lang="es-MX" altLang="es-MX" sz="1600" dirty="0">
                <a:latin typeface="Montserrat" panose="00000500000000000000" pitchFamily="2" charset="0"/>
              </a:rPr>
              <a:t>Contar con señalamientos de rutas de evacuación y salidas de emergencia; y</a:t>
            </a:r>
          </a:p>
          <a:p>
            <a:pPr marL="285750" indent="-285750">
              <a:buFont typeface="Arial" panose="020B0604020202020204" pitchFamily="34" charset="0"/>
              <a:buChar char="•"/>
            </a:pPr>
            <a:endParaRPr lang="es-MX" altLang="es-MX" sz="1600" dirty="0">
              <a:latin typeface="Montserrat" panose="00000500000000000000" pitchFamily="2" charset="0"/>
            </a:endParaRPr>
          </a:p>
          <a:p>
            <a:pPr marL="285750" indent="-285750">
              <a:buFont typeface="Arial" panose="020B0604020202020204" pitchFamily="34" charset="0"/>
              <a:buChar char="•"/>
            </a:pPr>
            <a:r>
              <a:rPr lang="es-MX" altLang="es-MX" sz="1600" dirty="0">
                <a:latin typeface="Montserrat" panose="00000500000000000000" pitchFamily="2" charset="0"/>
              </a:rPr>
              <a:t>Programa Interno de Protección Civil.</a:t>
            </a:r>
          </a:p>
        </p:txBody>
      </p:sp>
      <p:pic>
        <p:nvPicPr>
          <p:cNvPr id="11" name="Imagen 10" descr="Un grupo de personas sentadas&#10;&#10;Descripción generada automáticamente"/>
          <p:cNvPicPr>
            <a:picLocks noChangeAspect="1"/>
          </p:cNvPicPr>
          <p:nvPr/>
        </p:nvPicPr>
        <p:blipFill rotWithShape="1">
          <a:blip r:embed="rId3" cstate="print">
            <a:extLst>
              <a:ext uri="{28A0092B-C50C-407E-A947-70E740481C1C}">
                <a14:useLocalDpi xmlns:a14="http://schemas.microsoft.com/office/drawing/2010/main" val="0"/>
              </a:ext>
            </a:extLst>
          </a:blip>
          <a:srcRect t="14085"/>
          <a:stretch>
            <a:fillRect/>
          </a:stretch>
        </p:blipFill>
        <p:spPr>
          <a:xfrm>
            <a:off x="-11450322" y="3899939"/>
            <a:ext cx="4343400" cy="2487741"/>
          </a:xfrm>
          <a:prstGeom prst="rect">
            <a:avLst/>
          </a:prstGeom>
        </p:spPr>
      </p:pic>
      <p:pic>
        <p:nvPicPr>
          <p:cNvPr id="15" name="Imagen 14" descr="Un grupo de personas sentadas&#10;&#10;Descripción generada automáticamente"/>
          <p:cNvPicPr>
            <a:picLocks noChangeAspect="1"/>
          </p:cNvPicPr>
          <p:nvPr/>
        </p:nvPicPr>
        <p:blipFill rotWithShape="1">
          <a:blip r:embed="rId4" cstate="print">
            <a:extLst>
              <a:ext uri="{28A0092B-C50C-407E-A947-70E740481C1C}">
                <a14:useLocalDpi xmlns:a14="http://schemas.microsoft.com/office/drawing/2010/main" val="0"/>
              </a:ext>
            </a:extLst>
          </a:blip>
          <a:srcRect b="13707"/>
          <a:stretch>
            <a:fillRect/>
          </a:stretch>
        </p:blipFill>
        <p:spPr>
          <a:xfrm>
            <a:off x="-11431272" y="1231762"/>
            <a:ext cx="4324350" cy="2487740"/>
          </a:xfrm>
          <a:prstGeom prst="rect">
            <a:avLst/>
          </a:prstGeom>
        </p:spPr>
      </p:pic>
      <p:pic>
        <p:nvPicPr>
          <p:cNvPr id="13" name="Imagen 12" descr="Una persona con un micrófono en la mano&#10;&#10;Descripción generada automáticamente con confianza baj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23753" y="2304773"/>
            <a:ext cx="2677656" cy="1785104"/>
          </a:xfrm>
          <a:prstGeom prst="rect">
            <a:avLst/>
          </a:prstGeom>
        </p:spPr>
      </p:pic>
      <p:pic>
        <p:nvPicPr>
          <p:cNvPr id="16" name="Imagen 15" descr="Una persona sentado en un escritorio&#10;&#10;Descripción generada automáticamente con confianza media"/>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26" y="1734584"/>
            <a:ext cx="5768410" cy="3845607"/>
          </a:xfrm>
          <a:prstGeom prst="rect">
            <a:avLst/>
          </a:prstGeom>
        </p:spPr>
      </p:pic>
      <p:pic>
        <p:nvPicPr>
          <p:cNvPr id="17" name="Imagen 16" descr="Forma, Cuadrado&#10;&#10;Descripción generada automáticament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410169" y="576665"/>
            <a:ext cx="3970480" cy="5955720"/>
          </a:xfrm>
          <a:prstGeom prst="rect">
            <a:avLst/>
          </a:prstGeom>
        </p:spPr>
      </p:pic>
      <p:sp>
        <p:nvSpPr>
          <p:cNvPr id="18" name="CuadroTexto 17"/>
          <p:cNvSpPr txBox="1"/>
          <p:nvPr/>
        </p:nvSpPr>
        <p:spPr>
          <a:xfrm>
            <a:off x="-5190109" y="1694316"/>
            <a:ext cx="3362412" cy="4124206"/>
          </a:xfrm>
          <a:prstGeom prst="rect">
            <a:avLst/>
          </a:prstGeom>
          <a:noFill/>
        </p:spPr>
        <p:txBody>
          <a:bodyPr wrap="square" rtlCol="0">
            <a:spAutoFit/>
          </a:bodyPr>
          <a:lstStyle/>
          <a:p>
            <a:pPr algn="r"/>
            <a:r>
              <a:rPr lang="es-MX" sz="1800" b="1" dirty="0">
                <a:latin typeface="Montserrat" panose="00000500000000000000" pitchFamily="2" charset="0"/>
              </a:rPr>
              <a:t>         Ley General de Responsabilidades  Administrativas</a:t>
            </a:r>
          </a:p>
          <a:p>
            <a:pPr algn="ctr"/>
            <a:endParaRPr lang="es-MX" sz="1800" b="1" dirty="0">
              <a:latin typeface="Montserrat" panose="00000500000000000000" pitchFamily="2" charset="0"/>
            </a:endParaRPr>
          </a:p>
          <a:p>
            <a:pPr algn="ctr"/>
            <a:r>
              <a:rPr lang="es-MX" sz="1800" dirty="0">
                <a:highlight>
                  <a:srgbClr val="FBB430"/>
                </a:highlight>
                <a:latin typeface="Montserrat" panose="00000500000000000000" pitchFamily="2" charset="0"/>
              </a:rPr>
              <a:t>Art. 25  De la integridad de las Personas Morales</a:t>
            </a:r>
          </a:p>
          <a:p>
            <a:pPr algn="ctr"/>
            <a:endParaRPr lang="es-MX" sz="1800" dirty="0">
              <a:latin typeface="Montserrat" panose="00000500000000000000" pitchFamily="2" charset="0"/>
            </a:endParaRPr>
          </a:p>
          <a:p>
            <a:pPr algn="ctr"/>
            <a:r>
              <a:rPr lang="es-MX" sz="1800" dirty="0">
                <a:latin typeface="Montserrat" panose="00000500000000000000" pitchFamily="2" charset="0"/>
              </a:rPr>
              <a:t>En la determinación de la responsabilidad de las  personas morales a que se </a:t>
            </a:r>
            <a:r>
              <a:rPr lang="es-MX" sz="1800" dirty="0" err="1">
                <a:latin typeface="Montserrat" panose="00000500000000000000" pitchFamily="2" charset="0"/>
              </a:rPr>
              <a:t>reﬁere</a:t>
            </a:r>
            <a:r>
              <a:rPr lang="es-MX" sz="1800" dirty="0">
                <a:latin typeface="Montserrat" panose="00000500000000000000" pitchFamily="2" charset="0"/>
              </a:rPr>
              <a:t> la presente Ley, se  valorará si cuentan con una política de integridad.</a:t>
            </a:r>
          </a:p>
          <a:p>
            <a:pPr algn="just"/>
            <a:endParaRPr lang="es-MX" sz="1400" dirty="0">
              <a:latin typeface="Montserrat" panose="00000500000000000000" pitchFamily="2" charset="0"/>
            </a:endParaRPr>
          </a:p>
          <a:p>
            <a:pPr algn="ctr"/>
            <a:endParaRPr lang="es-MX" sz="1400" dirty="0">
              <a:highlight>
                <a:srgbClr val="FBB430"/>
              </a:highlight>
              <a:latin typeface="Montserrat" panose="00000500000000000000" pitchFamily="2" charset="0"/>
            </a:endParaRPr>
          </a:p>
        </p:txBody>
      </p:sp>
      <p:pic>
        <p:nvPicPr>
          <p:cNvPr id="19" name="Imagen 18" descr="Forma, Cuadrado&#10;&#10;Descripción generada automáticament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874043" y="654992"/>
            <a:ext cx="3970480" cy="5955720"/>
          </a:xfrm>
          <a:prstGeom prst="rect">
            <a:avLst/>
          </a:prstGeom>
        </p:spPr>
      </p:pic>
      <p:sp>
        <p:nvSpPr>
          <p:cNvPr id="20" name="CuadroTexto 19"/>
          <p:cNvSpPr txBox="1"/>
          <p:nvPr/>
        </p:nvSpPr>
        <p:spPr>
          <a:xfrm>
            <a:off x="13178077" y="1855665"/>
            <a:ext cx="3349277" cy="4555093"/>
          </a:xfrm>
          <a:prstGeom prst="rect">
            <a:avLst/>
          </a:prstGeom>
          <a:noFill/>
        </p:spPr>
        <p:txBody>
          <a:bodyPr wrap="square" rtlCol="0">
            <a:spAutoFit/>
          </a:bodyPr>
          <a:lstStyle/>
          <a:p>
            <a:pPr algn="r"/>
            <a:r>
              <a:rPr lang="es-MX" sz="1800" b="1" dirty="0">
                <a:latin typeface="Montserrat" panose="00000500000000000000" pitchFamily="2" charset="0"/>
              </a:rPr>
              <a:t>Tratado entre </a:t>
            </a:r>
          </a:p>
          <a:p>
            <a:pPr algn="r"/>
            <a:r>
              <a:rPr lang="es-MX" sz="1800" b="1" dirty="0">
                <a:latin typeface="Montserrat" panose="00000500000000000000" pitchFamily="2" charset="0"/>
              </a:rPr>
              <a:t>México, Estados  Unidos </a:t>
            </a:r>
          </a:p>
          <a:p>
            <a:pPr algn="r"/>
            <a:r>
              <a:rPr lang="es-MX" sz="1800" b="1" dirty="0">
                <a:latin typeface="Montserrat" panose="00000500000000000000" pitchFamily="2" charset="0"/>
              </a:rPr>
              <a:t>y Canadá TMEC</a:t>
            </a:r>
          </a:p>
          <a:p>
            <a:pPr algn="ctr"/>
            <a:endParaRPr lang="es-MX" sz="1800" b="1" dirty="0">
              <a:latin typeface="Montserrat" panose="00000500000000000000" pitchFamily="2" charset="0"/>
            </a:endParaRPr>
          </a:p>
          <a:p>
            <a:pPr algn="ctr"/>
            <a:r>
              <a:rPr lang="es-MX" sz="1800" dirty="0">
                <a:highlight>
                  <a:srgbClr val="FBB430"/>
                </a:highlight>
                <a:latin typeface="Montserrat" panose="00000500000000000000" pitchFamily="2" charset="0"/>
              </a:rPr>
              <a:t>Capítulo 27</a:t>
            </a:r>
          </a:p>
          <a:p>
            <a:pPr algn="ctr"/>
            <a:endParaRPr lang="es-MX" sz="1800" dirty="0">
              <a:latin typeface="Montserrat" panose="00000500000000000000" pitchFamily="2" charset="0"/>
            </a:endParaRPr>
          </a:p>
          <a:p>
            <a:pPr algn="just"/>
            <a:r>
              <a:rPr lang="es-MX" sz="1400" dirty="0">
                <a:latin typeface="Montserrat" panose="00000500000000000000" pitchFamily="2" charset="0"/>
              </a:rPr>
              <a:t>Cada parte adoptará las medidas apropiadas, dentro de  sus medios y de conformidad con los principios  fundamentales de su sistema legal, para promover la participación de individuos y grupos fuera del sector público, como empresas, sociedad civil, organizaciones no gubernamentales y organizaciones  comunitarias, en prevenir y combatir la corrupción.</a:t>
            </a:r>
          </a:p>
          <a:p>
            <a:pPr algn="just"/>
            <a:endParaRPr lang="es-MX" sz="1400" dirty="0">
              <a:latin typeface="Montserrat" panose="00000500000000000000" pitchFamily="2" charset="0"/>
            </a:endParaRPr>
          </a:p>
          <a:p>
            <a:pPr algn="ctr"/>
            <a:endParaRPr lang="es-MX" sz="1400" dirty="0">
              <a:highlight>
                <a:srgbClr val="FBB430"/>
              </a:highlight>
              <a:latin typeface="Montserrat" panose="00000500000000000000" pitchFamily="2" charset="0"/>
            </a:endParaRP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Rectángulo 7"/>
          <p:cNvSpPr/>
          <p:nvPr/>
        </p:nvSpPr>
        <p:spPr>
          <a:xfrm>
            <a:off x="6362700" y="2676525"/>
            <a:ext cx="2124075" cy="2038350"/>
          </a:xfrm>
          <a:prstGeom prst="rect">
            <a:avLst/>
          </a:prstGeom>
          <a:solidFill>
            <a:srgbClr val="FBB430">
              <a:alpha val="4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Rectángulo 5"/>
          <p:cNvSpPr/>
          <p:nvPr/>
        </p:nvSpPr>
        <p:spPr>
          <a:xfrm>
            <a:off x="9734550" y="283174"/>
            <a:ext cx="2457450" cy="602651"/>
          </a:xfrm>
          <a:prstGeom prst="rect">
            <a:avLst/>
          </a:prstGeom>
          <a:solidFill>
            <a:srgbClr val="FBB4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p:cNvSpPr txBox="1"/>
          <p:nvPr/>
        </p:nvSpPr>
        <p:spPr>
          <a:xfrm>
            <a:off x="10042804" y="338277"/>
            <a:ext cx="1879041" cy="492443"/>
          </a:xfrm>
          <a:prstGeom prst="rect">
            <a:avLst/>
          </a:prstGeom>
          <a:noFill/>
        </p:spPr>
        <p:txBody>
          <a:bodyPr wrap="none" rtlCol="0">
            <a:spAutoFit/>
          </a:bodyPr>
          <a:lstStyle/>
          <a:p>
            <a:pPr algn="ctr"/>
            <a:r>
              <a:rPr lang="es-MX" sz="1400" dirty="0">
                <a:solidFill>
                  <a:schemeClr val="bg1"/>
                </a:solidFill>
                <a:latin typeface="Montserrat Black" panose="00000A00000000000000" pitchFamily="2" charset="0"/>
              </a:rPr>
              <a:t>EXCELENCIA</a:t>
            </a:r>
            <a:r>
              <a:rPr lang="es-MX" sz="1000" dirty="0">
                <a:solidFill>
                  <a:schemeClr val="bg1"/>
                </a:solidFill>
                <a:latin typeface="Montserrat Black" panose="00000A00000000000000" pitchFamily="2" charset="0"/>
              </a:rPr>
              <a:t> EN EL </a:t>
            </a:r>
          </a:p>
          <a:p>
            <a:pPr algn="ctr"/>
            <a:r>
              <a:rPr lang="es-MX" sz="1200" dirty="0">
                <a:solidFill>
                  <a:schemeClr val="bg1"/>
                </a:solidFill>
                <a:latin typeface="Montserrat Black" panose="00000A00000000000000" pitchFamily="2" charset="0"/>
              </a:rPr>
              <a:t>SERVICIO PÚBLICO</a:t>
            </a:r>
          </a:p>
        </p:txBody>
      </p:sp>
      <p:sp>
        <p:nvSpPr>
          <p:cNvPr id="5" name="CuadroTexto 4"/>
          <p:cNvSpPr txBox="1"/>
          <p:nvPr/>
        </p:nvSpPr>
        <p:spPr>
          <a:xfrm>
            <a:off x="943175" y="424160"/>
            <a:ext cx="4373313" cy="461665"/>
          </a:xfrm>
          <a:prstGeom prst="rect">
            <a:avLst/>
          </a:prstGeom>
          <a:noFill/>
        </p:spPr>
        <p:txBody>
          <a:bodyPr wrap="none" rtlCol="0">
            <a:spAutoFit/>
          </a:bodyPr>
          <a:lstStyle/>
          <a:p>
            <a:r>
              <a:rPr lang="es-MX" sz="2400" dirty="0">
                <a:latin typeface="Montserrat Black" panose="00000A00000000000000" pitchFamily="2" charset="0"/>
              </a:rPr>
              <a:t>Criterios de Acreditación</a:t>
            </a:r>
          </a:p>
        </p:txBody>
      </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19098" y="1714500"/>
            <a:ext cx="5269065" cy="3429000"/>
          </a:xfrm>
          <a:prstGeom prst="rect">
            <a:avLst/>
          </a:prstGeom>
        </p:spPr>
      </p:pic>
      <p:sp>
        <p:nvSpPr>
          <p:cNvPr id="7" name="CuadroTexto 6"/>
          <p:cNvSpPr txBox="1"/>
          <p:nvPr/>
        </p:nvSpPr>
        <p:spPr>
          <a:xfrm>
            <a:off x="6276975" y="1304925"/>
            <a:ext cx="5743575" cy="3942618"/>
          </a:xfrm>
          <a:prstGeom prst="rect">
            <a:avLst/>
          </a:prstGeom>
          <a:noFill/>
        </p:spPr>
        <p:txBody>
          <a:bodyPr wrap="square" rtlCol="0">
            <a:spAutoFit/>
          </a:bodyPr>
          <a:lstStyle/>
          <a:p>
            <a:pPr marL="342900" indent="-342900">
              <a:buAutoNum type="arabicPeriod"/>
            </a:pPr>
            <a:r>
              <a:rPr lang="es-MX" b="1" i="1" dirty="0">
                <a:latin typeface="Montserrat" panose="00000500000000000000" pitchFamily="2" charset="0"/>
              </a:rPr>
              <a:t>Ubicación, acceso y accesibilidad</a:t>
            </a:r>
          </a:p>
          <a:p>
            <a:endParaRPr lang="es-MX" dirty="0">
              <a:latin typeface="Montserrat" panose="00000500000000000000" pitchFamily="2" charset="0"/>
            </a:endParaRPr>
          </a:p>
          <a:p>
            <a:pPr marL="85725" lvl="1" indent="-85725" defTabSz="466725">
              <a:lnSpc>
                <a:spcPct val="90000"/>
              </a:lnSpc>
              <a:spcBef>
                <a:spcPct val="0"/>
              </a:spcBef>
              <a:spcAft>
                <a:spcPct val="15000"/>
              </a:spcAft>
              <a:buChar char="•"/>
            </a:pPr>
            <a:r>
              <a:rPr lang="es-MX" sz="1400" dirty="0">
                <a:latin typeface="Montserrat" panose="00000500000000000000" pitchFamily="2" charset="0"/>
                <a:ea typeface="Times New Roman" panose="02020603050405020304" pitchFamily="18" charset="0"/>
                <a:cs typeface="Arial" panose="020B0604020202020204" pitchFamily="34" charset="0"/>
              </a:rPr>
              <a:t>Acceso directo a las oficinas físicamente; deberán tener fácil acceso a la misma evitando barreras que restrinja o limite el tránsito.</a:t>
            </a:r>
          </a:p>
          <a:p>
            <a:pPr marL="85725" lvl="1" indent="-85725" defTabSz="466725">
              <a:lnSpc>
                <a:spcPct val="90000"/>
              </a:lnSpc>
              <a:spcBef>
                <a:spcPct val="0"/>
              </a:spcBef>
              <a:spcAft>
                <a:spcPct val="15000"/>
              </a:spcAft>
              <a:buChar char="•"/>
            </a:pPr>
            <a:endParaRPr lang="es-MX" sz="1400" dirty="0">
              <a:latin typeface="Montserrat" panose="00000500000000000000" pitchFamily="2" charset="0"/>
              <a:cs typeface="Arial" panose="020B0604020202020204" pitchFamily="34" charset="0"/>
            </a:endParaRPr>
          </a:p>
          <a:p>
            <a:pPr marL="85725" lvl="1" indent="-85725" defTabSz="466725">
              <a:lnSpc>
                <a:spcPct val="90000"/>
              </a:lnSpc>
              <a:spcBef>
                <a:spcPct val="0"/>
              </a:spcBef>
              <a:spcAft>
                <a:spcPct val="15000"/>
              </a:spcAft>
              <a:buChar char="•"/>
            </a:pPr>
            <a:r>
              <a:rPr lang="es-MX" sz="1400" dirty="0">
                <a:latin typeface="Montserrat" panose="00000500000000000000" pitchFamily="2" charset="0"/>
                <a:ea typeface="Times New Roman" panose="02020603050405020304" pitchFamily="18" charset="0"/>
                <a:cs typeface="Arial" panose="020B0604020202020204" pitchFamily="34" charset="0"/>
              </a:rPr>
              <a:t>Rampa </a:t>
            </a:r>
          </a:p>
          <a:p>
            <a:pPr marL="85725" lvl="1" indent="-85725" defTabSz="466725">
              <a:lnSpc>
                <a:spcPct val="90000"/>
              </a:lnSpc>
              <a:spcBef>
                <a:spcPct val="0"/>
              </a:spcBef>
              <a:spcAft>
                <a:spcPct val="15000"/>
              </a:spcAft>
              <a:buChar char="•"/>
            </a:pPr>
            <a:endParaRPr lang="es-MX" sz="1400" dirty="0">
              <a:latin typeface="Montserrat" panose="00000500000000000000" pitchFamily="2" charset="0"/>
              <a:ea typeface="Times New Roman" panose="02020603050405020304" pitchFamily="18" charset="0"/>
              <a:cs typeface="Arial" panose="020B0604020202020204" pitchFamily="34" charset="0"/>
            </a:endParaRPr>
          </a:p>
          <a:p>
            <a:pPr marL="85725" lvl="1" indent="-85725" defTabSz="466725">
              <a:lnSpc>
                <a:spcPct val="90000"/>
              </a:lnSpc>
              <a:spcBef>
                <a:spcPct val="0"/>
              </a:spcBef>
              <a:spcAft>
                <a:spcPct val="15000"/>
              </a:spcAft>
              <a:buChar char="•"/>
            </a:pPr>
            <a:r>
              <a:rPr lang="es-MX" sz="1400" dirty="0">
                <a:latin typeface="Montserrat" panose="00000500000000000000" pitchFamily="2" charset="0"/>
                <a:ea typeface="Times New Roman" panose="02020603050405020304" pitchFamily="18" charset="0"/>
                <a:cs typeface="Arial" panose="020B0604020202020204" pitchFamily="34" charset="0"/>
              </a:rPr>
              <a:t>Señalamientos</a:t>
            </a:r>
          </a:p>
          <a:p>
            <a:pPr marL="85725" lvl="1" indent="-85725" defTabSz="466725">
              <a:lnSpc>
                <a:spcPct val="90000"/>
              </a:lnSpc>
              <a:spcBef>
                <a:spcPct val="0"/>
              </a:spcBef>
              <a:spcAft>
                <a:spcPct val="15000"/>
              </a:spcAft>
              <a:buChar char="•"/>
            </a:pPr>
            <a:endParaRPr lang="es-MX" sz="1400" dirty="0">
              <a:latin typeface="Montserrat" panose="00000500000000000000" pitchFamily="2" charset="0"/>
              <a:ea typeface="Times New Roman" panose="02020603050405020304" pitchFamily="18" charset="0"/>
              <a:cs typeface="Arial" panose="020B0604020202020204" pitchFamily="34" charset="0"/>
            </a:endParaRPr>
          </a:p>
          <a:p>
            <a:pPr marL="85725" lvl="1" indent="-85725" defTabSz="466725">
              <a:lnSpc>
                <a:spcPct val="90000"/>
              </a:lnSpc>
              <a:spcBef>
                <a:spcPct val="0"/>
              </a:spcBef>
              <a:spcAft>
                <a:spcPct val="15000"/>
              </a:spcAft>
              <a:buChar char="•"/>
            </a:pPr>
            <a:r>
              <a:rPr lang="es-MX" sz="1400" dirty="0">
                <a:latin typeface="Montserrat" panose="00000500000000000000" pitchFamily="2" charset="0"/>
                <a:ea typeface="Times New Roman" panose="02020603050405020304" pitchFamily="18" charset="0"/>
                <a:cs typeface="Arial" panose="020B0604020202020204" pitchFamily="34" charset="0"/>
              </a:rPr>
              <a:t>Entradas especiales</a:t>
            </a:r>
          </a:p>
          <a:p>
            <a:pPr marL="85725" lvl="1" indent="-85725" defTabSz="466725">
              <a:lnSpc>
                <a:spcPct val="90000"/>
              </a:lnSpc>
              <a:spcBef>
                <a:spcPct val="0"/>
              </a:spcBef>
              <a:spcAft>
                <a:spcPct val="15000"/>
              </a:spcAft>
              <a:buChar char="•"/>
            </a:pPr>
            <a:endParaRPr lang="es-MX" sz="1400" dirty="0">
              <a:latin typeface="Montserrat" panose="00000500000000000000" pitchFamily="2" charset="0"/>
              <a:ea typeface="Times New Roman" panose="02020603050405020304" pitchFamily="18" charset="0"/>
              <a:cs typeface="Arial" panose="020B0604020202020204" pitchFamily="34" charset="0"/>
            </a:endParaRPr>
          </a:p>
          <a:p>
            <a:pPr marL="85725" lvl="1" indent="-85725" defTabSz="466725">
              <a:lnSpc>
                <a:spcPct val="90000"/>
              </a:lnSpc>
              <a:spcBef>
                <a:spcPct val="0"/>
              </a:spcBef>
              <a:spcAft>
                <a:spcPct val="15000"/>
              </a:spcAft>
              <a:buChar char="•"/>
            </a:pPr>
            <a:r>
              <a:rPr lang="es-MX" sz="1400" dirty="0">
                <a:latin typeface="Montserrat" panose="00000500000000000000" pitchFamily="2" charset="0"/>
                <a:ea typeface="Times New Roman" panose="02020603050405020304" pitchFamily="18" charset="0"/>
                <a:cs typeface="Arial" panose="020B0604020202020204" pitchFamily="34" charset="0"/>
              </a:rPr>
              <a:t>Estacionamiento </a:t>
            </a:r>
          </a:p>
          <a:p>
            <a:pPr marL="85725" lvl="1" indent="-85725" defTabSz="466725">
              <a:lnSpc>
                <a:spcPct val="90000"/>
              </a:lnSpc>
              <a:spcBef>
                <a:spcPct val="0"/>
              </a:spcBef>
              <a:spcAft>
                <a:spcPct val="15000"/>
              </a:spcAft>
              <a:buChar char="•"/>
            </a:pPr>
            <a:endParaRPr lang="es-MX" sz="1400" dirty="0">
              <a:latin typeface="Montserrat" panose="00000500000000000000" pitchFamily="2" charset="0"/>
              <a:ea typeface="Times New Roman" panose="02020603050405020304" pitchFamily="18" charset="0"/>
              <a:cs typeface="Arial" panose="020B0604020202020204" pitchFamily="34" charset="0"/>
            </a:endParaRPr>
          </a:p>
          <a:p>
            <a:pPr marL="85725" lvl="1" indent="-85725" defTabSz="466725">
              <a:lnSpc>
                <a:spcPct val="90000"/>
              </a:lnSpc>
              <a:spcBef>
                <a:spcPct val="0"/>
              </a:spcBef>
              <a:spcAft>
                <a:spcPct val="15000"/>
              </a:spcAft>
              <a:buChar char="•"/>
            </a:pPr>
            <a:r>
              <a:rPr lang="es-MX" sz="1400" dirty="0">
                <a:latin typeface="Montserrat" panose="00000500000000000000" pitchFamily="2" charset="0"/>
                <a:ea typeface="Times New Roman" panose="02020603050405020304" pitchFamily="18" charset="0"/>
                <a:cs typeface="Arial" panose="020B0604020202020204" pitchFamily="34" charset="0"/>
              </a:rPr>
              <a:t>Servicios sanitarios</a:t>
            </a:r>
          </a:p>
          <a:p>
            <a:pPr marL="85725" lvl="1" indent="-85725" defTabSz="466725">
              <a:lnSpc>
                <a:spcPct val="90000"/>
              </a:lnSpc>
              <a:spcBef>
                <a:spcPct val="0"/>
              </a:spcBef>
              <a:spcAft>
                <a:spcPct val="15000"/>
              </a:spcAft>
              <a:buChar char="•"/>
            </a:pPr>
            <a:endParaRPr lang="es-MX" sz="1400" dirty="0">
              <a:latin typeface="Montserrat" panose="00000500000000000000" pitchFamily="2" charset="0"/>
              <a:ea typeface="Times New Roman" panose="02020603050405020304" pitchFamily="18" charset="0"/>
              <a:cs typeface="Arial" panose="020B0604020202020204" pitchFamily="34" charset="0"/>
            </a:endParaRPr>
          </a:p>
          <a:p>
            <a:pPr marL="85725" lvl="1" indent="-85725" defTabSz="466725">
              <a:lnSpc>
                <a:spcPct val="90000"/>
              </a:lnSpc>
              <a:spcBef>
                <a:spcPct val="0"/>
              </a:spcBef>
              <a:spcAft>
                <a:spcPct val="15000"/>
              </a:spcAft>
              <a:buChar char="•"/>
            </a:pPr>
            <a:r>
              <a:rPr lang="es-MX" sz="1400" dirty="0">
                <a:latin typeface="Montserrat" panose="00000500000000000000" pitchFamily="2" charset="0"/>
                <a:ea typeface="Times New Roman" panose="02020603050405020304" pitchFamily="18" charset="0"/>
                <a:cs typeface="Arial" panose="020B0604020202020204" pitchFamily="34" charset="0"/>
              </a:rPr>
              <a:t> Directorio Institucional</a:t>
            </a:r>
            <a:endParaRPr lang="es-MX" sz="1400" dirty="0">
              <a:latin typeface="Montserrat" panose="00000500000000000000" pitchFamily="2" charset="0"/>
            </a:endParaRPr>
          </a:p>
        </p:txBody>
      </p:sp>
      <p:sp>
        <p:nvSpPr>
          <p:cNvPr id="9" name="Triángulo isósceles 8"/>
          <p:cNvSpPr/>
          <p:nvPr/>
        </p:nvSpPr>
        <p:spPr>
          <a:xfrm rot="5400000">
            <a:off x="8448674" y="3519487"/>
            <a:ext cx="428625" cy="352425"/>
          </a:xfrm>
          <a:prstGeom prst="triangle">
            <a:avLst/>
          </a:prstGeom>
          <a:solidFill>
            <a:srgbClr val="FBB430">
              <a:alpha val="42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 name="CuadroTexto 9"/>
          <p:cNvSpPr txBox="1"/>
          <p:nvPr/>
        </p:nvSpPr>
        <p:spPr>
          <a:xfrm>
            <a:off x="8839199" y="3434089"/>
            <a:ext cx="1519968" cy="523220"/>
          </a:xfrm>
          <a:prstGeom prst="rect">
            <a:avLst/>
          </a:prstGeom>
          <a:noFill/>
        </p:spPr>
        <p:txBody>
          <a:bodyPr wrap="none" rtlCol="0">
            <a:spAutoFit/>
          </a:bodyPr>
          <a:lstStyle/>
          <a:p>
            <a:r>
              <a:rPr lang="es-MX" sz="1400" dirty="0">
                <a:latin typeface="Montserrat" panose="00000500000000000000" pitchFamily="2" charset="0"/>
              </a:rPr>
              <a:t>Para personas </a:t>
            </a:r>
          </a:p>
          <a:p>
            <a:r>
              <a:rPr lang="es-MX" sz="1400" dirty="0">
                <a:latin typeface="Montserrat" panose="00000500000000000000" pitchFamily="2" charset="0"/>
              </a:rPr>
              <a:t>discapacitadas</a:t>
            </a:r>
          </a:p>
        </p:txBody>
      </p:sp>
      <p:pic>
        <p:nvPicPr>
          <p:cNvPr id="12" name="Imagen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470639" y="830720"/>
            <a:ext cx="12192000" cy="5858598"/>
          </a:xfrm>
          <a:prstGeom prst="rect">
            <a:avLst/>
          </a:prstGeom>
        </p:spPr>
      </p:pic>
      <p:pic>
        <p:nvPicPr>
          <p:cNvPr id="13" name="Imagen 12"/>
          <p:cNvPicPr>
            <a:picLocks noChangeAspect="1"/>
          </p:cNvPicPr>
          <p:nvPr/>
        </p:nvPicPr>
        <p:blipFill rotWithShape="1">
          <a:blip r:embed="rId5" cstate="print">
            <a:extLst>
              <a:ext uri="{28A0092B-C50C-407E-A947-70E740481C1C}">
                <a14:useLocalDpi xmlns:a14="http://schemas.microsoft.com/office/drawing/2010/main" val="0"/>
              </a:ext>
            </a:extLst>
          </a:blip>
          <a:srcRect b="27876"/>
          <a:stretch>
            <a:fillRect/>
          </a:stretch>
        </p:blipFill>
        <p:spPr>
          <a:xfrm>
            <a:off x="12470639" y="3780292"/>
            <a:ext cx="6106827" cy="2934502"/>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Rectángulo 6"/>
          <p:cNvSpPr/>
          <p:nvPr/>
        </p:nvSpPr>
        <p:spPr>
          <a:xfrm>
            <a:off x="-6468040" y="919278"/>
            <a:ext cx="6096000" cy="2786550"/>
          </a:xfrm>
          <a:prstGeom prst="rect">
            <a:avLst/>
          </a:prstGeom>
          <a:solidFill>
            <a:srgbClr val="EBEB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6" name="Rectángulo 5"/>
          <p:cNvSpPr/>
          <p:nvPr/>
        </p:nvSpPr>
        <p:spPr>
          <a:xfrm>
            <a:off x="9734550" y="283174"/>
            <a:ext cx="2457450" cy="602651"/>
          </a:xfrm>
          <a:prstGeom prst="rect">
            <a:avLst/>
          </a:prstGeom>
          <a:solidFill>
            <a:srgbClr val="FBB4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p:cNvSpPr txBox="1"/>
          <p:nvPr/>
        </p:nvSpPr>
        <p:spPr>
          <a:xfrm>
            <a:off x="10042804" y="338277"/>
            <a:ext cx="1879041" cy="492443"/>
          </a:xfrm>
          <a:prstGeom prst="rect">
            <a:avLst/>
          </a:prstGeom>
          <a:noFill/>
        </p:spPr>
        <p:txBody>
          <a:bodyPr wrap="none" rtlCol="0">
            <a:spAutoFit/>
          </a:bodyPr>
          <a:lstStyle/>
          <a:p>
            <a:pPr algn="ctr"/>
            <a:r>
              <a:rPr lang="es-MX" sz="1400" dirty="0">
                <a:solidFill>
                  <a:schemeClr val="bg1"/>
                </a:solidFill>
                <a:latin typeface="Montserrat Black" panose="00000A00000000000000" pitchFamily="2" charset="0"/>
              </a:rPr>
              <a:t>EXCELENCIA</a:t>
            </a:r>
            <a:r>
              <a:rPr lang="es-MX" sz="1000" dirty="0">
                <a:solidFill>
                  <a:schemeClr val="bg1"/>
                </a:solidFill>
                <a:latin typeface="Montserrat Black" panose="00000A00000000000000" pitchFamily="2" charset="0"/>
              </a:rPr>
              <a:t> EN EL </a:t>
            </a:r>
          </a:p>
          <a:p>
            <a:pPr algn="ctr"/>
            <a:r>
              <a:rPr lang="es-MX" sz="1200" dirty="0">
                <a:solidFill>
                  <a:schemeClr val="bg1"/>
                </a:solidFill>
                <a:latin typeface="Montserrat Black" panose="00000A00000000000000" pitchFamily="2" charset="0"/>
              </a:rPr>
              <a:t>SERVICIO PÚBLICO</a:t>
            </a:r>
          </a:p>
        </p:txBody>
      </p:sp>
      <p:sp>
        <p:nvSpPr>
          <p:cNvPr id="5" name="CuadroTexto 4"/>
          <p:cNvSpPr txBox="1"/>
          <p:nvPr/>
        </p:nvSpPr>
        <p:spPr>
          <a:xfrm>
            <a:off x="943175" y="424160"/>
            <a:ext cx="4373313" cy="461665"/>
          </a:xfrm>
          <a:prstGeom prst="rect">
            <a:avLst/>
          </a:prstGeom>
          <a:noFill/>
        </p:spPr>
        <p:txBody>
          <a:bodyPr wrap="none" rtlCol="0">
            <a:spAutoFit/>
          </a:bodyPr>
          <a:lstStyle/>
          <a:p>
            <a:r>
              <a:rPr lang="es-MX" sz="2400" dirty="0">
                <a:solidFill>
                  <a:schemeClr val="bg1">
                    <a:lumMod val="75000"/>
                  </a:schemeClr>
                </a:solidFill>
                <a:latin typeface="Montserrat Black" panose="00000A00000000000000" pitchFamily="2" charset="0"/>
              </a:rPr>
              <a:t>Criterios de Acreditación</a:t>
            </a:r>
          </a:p>
        </p:txBody>
      </p:sp>
      <p:sp>
        <p:nvSpPr>
          <p:cNvPr id="9" name="Rectángulo 8"/>
          <p:cNvSpPr/>
          <p:nvPr/>
        </p:nvSpPr>
        <p:spPr>
          <a:xfrm>
            <a:off x="-6479204" y="3694961"/>
            <a:ext cx="6096000" cy="2938605"/>
          </a:xfrm>
          <a:prstGeom prst="rect">
            <a:avLst/>
          </a:prstGeom>
          <a:solidFill>
            <a:srgbClr val="FFC000">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21" name="CuadroTexto 20"/>
          <p:cNvSpPr txBox="1"/>
          <p:nvPr/>
        </p:nvSpPr>
        <p:spPr>
          <a:xfrm>
            <a:off x="-6972793" y="3895921"/>
            <a:ext cx="7105505" cy="646331"/>
          </a:xfrm>
          <a:prstGeom prst="rect">
            <a:avLst/>
          </a:prstGeom>
          <a:noFill/>
        </p:spPr>
        <p:txBody>
          <a:bodyPr wrap="square" rtlCol="0">
            <a:spAutoFit/>
          </a:bodyPr>
          <a:lstStyle/>
          <a:p>
            <a:pPr marL="342900" indent="-342900" algn="ctr">
              <a:buFont typeface="+mj-lt"/>
              <a:buAutoNum type="arabicPeriod" startAt="8"/>
            </a:pPr>
            <a:r>
              <a:rPr lang="es-MX" b="1" dirty="0">
                <a:latin typeface="Montserrat" panose="00000500000000000000" pitchFamily="2" charset="0"/>
              </a:rPr>
              <a:t>Cumplimiento en materia de Protección Civil </a:t>
            </a:r>
          </a:p>
          <a:p>
            <a:pPr algn="ctr"/>
            <a:endParaRPr lang="es-MX" dirty="0">
              <a:latin typeface="Montserrat" panose="00000500000000000000" pitchFamily="2" charset="0"/>
            </a:endParaRPr>
          </a:p>
        </p:txBody>
      </p:sp>
      <p:sp>
        <p:nvSpPr>
          <p:cNvPr id="2" name="12 Rectángulo"/>
          <p:cNvSpPr>
            <a:spLocks noChangeArrowheads="1"/>
          </p:cNvSpPr>
          <p:nvPr/>
        </p:nvSpPr>
        <p:spPr bwMode="auto">
          <a:xfrm>
            <a:off x="-6282706" y="4325577"/>
            <a:ext cx="5747102"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marL="285750" indent="-285750">
              <a:buFont typeface="Arial" panose="020B0604020202020204" pitchFamily="34" charset="0"/>
              <a:buChar char="•"/>
            </a:pPr>
            <a:r>
              <a:rPr lang="es-MX" altLang="es-MX" sz="1600" dirty="0">
                <a:latin typeface="Montserrat" panose="00000500000000000000" pitchFamily="2" charset="0"/>
              </a:rPr>
              <a:t>Contar con extintores con carga vigente;</a:t>
            </a:r>
          </a:p>
          <a:p>
            <a:pPr marL="285750" indent="-285750">
              <a:buFont typeface="Arial" panose="020B0604020202020204" pitchFamily="34" charset="0"/>
              <a:buChar char="•"/>
            </a:pPr>
            <a:endParaRPr lang="es-MX" altLang="es-MX" sz="1600" dirty="0">
              <a:latin typeface="Montserrat" panose="00000500000000000000" pitchFamily="2" charset="0"/>
            </a:endParaRPr>
          </a:p>
          <a:p>
            <a:pPr marL="285750" indent="-285750">
              <a:buFont typeface="Arial" panose="020B0604020202020204" pitchFamily="34" charset="0"/>
              <a:buChar char="•"/>
            </a:pPr>
            <a:r>
              <a:rPr lang="es-MX" altLang="es-MX" sz="1600" dirty="0">
                <a:latin typeface="Montserrat" panose="00000500000000000000" pitchFamily="2" charset="0"/>
              </a:rPr>
              <a:t>Contar con botiquín de primeros auxilios;</a:t>
            </a:r>
          </a:p>
          <a:p>
            <a:pPr marL="285750" indent="-285750">
              <a:buFont typeface="Arial" panose="020B0604020202020204" pitchFamily="34" charset="0"/>
              <a:buChar char="•"/>
            </a:pPr>
            <a:endParaRPr lang="es-MX" altLang="es-MX" sz="1600" dirty="0">
              <a:latin typeface="Montserrat" panose="00000500000000000000" pitchFamily="2" charset="0"/>
            </a:endParaRPr>
          </a:p>
          <a:p>
            <a:pPr marL="285750" indent="-285750">
              <a:buFont typeface="Arial" panose="020B0604020202020204" pitchFamily="34" charset="0"/>
              <a:buChar char="•"/>
            </a:pPr>
            <a:r>
              <a:rPr lang="es-MX" altLang="es-MX" sz="1600" dirty="0">
                <a:latin typeface="Montserrat" panose="00000500000000000000" pitchFamily="2" charset="0"/>
              </a:rPr>
              <a:t>Contar con señalamientos de rutas de evacuación y salidas de emergencia; y</a:t>
            </a:r>
          </a:p>
          <a:p>
            <a:pPr marL="285750" indent="-285750">
              <a:buFont typeface="Arial" panose="020B0604020202020204" pitchFamily="34" charset="0"/>
              <a:buChar char="•"/>
            </a:pPr>
            <a:endParaRPr lang="es-MX" altLang="es-MX" sz="1600" dirty="0">
              <a:latin typeface="Montserrat" panose="00000500000000000000" pitchFamily="2" charset="0"/>
            </a:endParaRPr>
          </a:p>
          <a:p>
            <a:pPr marL="285750" indent="-285750">
              <a:buFont typeface="Arial" panose="020B0604020202020204" pitchFamily="34" charset="0"/>
              <a:buChar char="•"/>
            </a:pPr>
            <a:r>
              <a:rPr lang="es-MX" altLang="es-MX" sz="1600" dirty="0">
                <a:latin typeface="Montserrat" panose="00000500000000000000" pitchFamily="2" charset="0"/>
              </a:rPr>
              <a:t>Programa Interno de Protección Civil.</a:t>
            </a:r>
          </a:p>
        </p:txBody>
      </p:sp>
      <p:pic>
        <p:nvPicPr>
          <p:cNvPr id="11" name="Imagen 10" descr="Un grupo de personas sentadas&#10;&#10;Descripción generada automáticamente"/>
          <p:cNvPicPr>
            <a:picLocks noChangeAspect="1"/>
          </p:cNvPicPr>
          <p:nvPr/>
        </p:nvPicPr>
        <p:blipFill rotWithShape="1">
          <a:blip r:embed="rId3" cstate="print">
            <a:extLst>
              <a:ext uri="{28A0092B-C50C-407E-A947-70E740481C1C}">
                <a14:useLocalDpi xmlns:a14="http://schemas.microsoft.com/office/drawing/2010/main" val="0"/>
              </a:ext>
            </a:extLst>
          </a:blip>
          <a:srcRect t="14085"/>
          <a:stretch>
            <a:fillRect/>
          </a:stretch>
        </p:blipFill>
        <p:spPr>
          <a:xfrm>
            <a:off x="-11450322" y="3899939"/>
            <a:ext cx="4343400" cy="2487741"/>
          </a:xfrm>
          <a:prstGeom prst="rect">
            <a:avLst/>
          </a:prstGeom>
        </p:spPr>
      </p:pic>
      <p:pic>
        <p:nvPicPr>
          <p:cNvPr id="15" name="Imagen 14" descr="Un grupo de personas sentadas&#10;&#10;Descripción generada automáticamente"/>
          <p:cNvPicPr>
            <a:picLocks noChangeAspect="1"/>
          </p:cNvPicPr>
          <p:nvPr/>
        </p:nvPicPr>
        <p:blipFill rotWithShape="1">
          <a:blip r:embed="rId4" cstate="print">
            <a:extLst>
              <a:ext uri="{28A0092B-C50C-407E-A947-70E740481C1C}">
                <a14:useLocalDpi xmlns:a14="http://schemas.microsoft.com/office/drawing/2010/main" val="0"/>
              </a:ext>
            </a:extLst>
          </a:blip>
          <a:srcRect b="13707"/>
          <a:stretch>
            <a:fillRect/>
          </a:stretch>
        </p:blipFill>
        <p:spPr>
          <a:xfrm>
            <a:off x="-11431272" y="1231762"/>
            <a:ext cx="4324350" cy="2487740"/>
          </a:xfrm>
          <a:prstGeom prst="rect">
            <a:avLst/>
          </a:prstGeom>
        </p:spPr>
      </p:pic>
      <p:pic>
        <p:nvPicPr>
          <p:cNvPr id="13" name="Imagen 12" descr="Una persona con un micrófono en la mano&#10;&#10;Descripción generada automáticamente con confianza baj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23753" y="2304773"/>
            <a:ext cx="2677656" cy="1785104"/>
          </a:xfrm>
          <a:prstGeom prst="rect">
            <a:avLst/>
          </a:prstGeom>
        </p:spPr>
      </p:pic>
      <p:pic>
        <p:nvPicPr>
          <p:cNvPr id="14" name="Imagen 13" descr="Forma, Cuadrado&#10;&#10;Descripción generada automáticament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93020" y="727968"/>
            <a:ext cx="3970480" cy="5955720"/>
          </a:xfrm>
          <a:prstGeom prst="rect">
            <a:avLst/>
          </a:prstGeom>
        </p:spPr>
      </p:pic>
      <p:sp>
        <p:nvSpPr>
          <p:cNvPr id="17" name="CuadroTexto 16"/>
          <p:cNvSpPr txBox="1"/>
          <p:nvPr/>
        </p:nvSpPr>
        <p:spPr>
          <a:xfrm>
            <a:off x="2313080" y="1845619"/>
            <a:ext cx="3362412" cy="4124206"/>
          </a:xfrm>
          <a:prstGeom prst="rect">
            <a:avLst/>
          </a:prstGeom>
          <a:noFill/>
        </p:spPr>
        <p:txBody>
          <a:bodyPr wrap="square" rtlCol="0">
            <a:spAutoFit/>
          </a:bodyPr>
          <a:lstStyle/>
          <a:p>
            <a:pPr algn="r"/>
            <a:r>
              <a:rPr lang="es-MX" sz="1800" b="1" dirty="0">
                <a:latin typeface="Montserrat" panose="00000500000000000000" pitchFamily="2" charset="0"/>
              </a:rPr>
              <a:t>         Ley General de Responsabilidades  Administrativas</a:t>
            </a:r>
          </a:p>
          <a:p>
            <a:pPr algn="ctr"/>
            <a:endParaRPr lang="es-MX" sz="1800" b="1" dirty="0">
              <a:latin typeface="Montserrat" panose="00000500000000000000" pitchFamily="2" charset="0"/>
            </a:endParaRPr>
          </a:p>
          <a:p>
            <a:pPr algn="ctr"/>
            <a:r>
              <a:rPr lang="es-MX" sz="1800" dirty="0">
                <a:highlight>
                  <a:srgbClr val="FBB430"/>
                </a:highlight>
                <a:latin typeface="Montserrat" panose="00000500000000000000" pitchFamily="2" charset="0"/>
              </a:rPr>
              <a:t>Art. 25  De la integridad de las Personas Morales</a:t>
            </a:r>
          </a:p>
          <a:p>
            <a:pPr algn="ctr"/>
            <a:endParaRPr lang="es-MX" sz="1800" dirty="0">
              <a:latin typeface="Montserrat" panose="00000500000000000000" pitchFamily="2" charset="0"/>
            </a:endParaRPr>
          </a:p>
          <a:p>
            <a:pPr algn="ctr"/>
            <a:r>
              <a:rPr lang="es-MX" sz="1800" dirty="0">
                <a:latin typeface="Montserrat" panose="00000500000000000000" pitchFamily="2" charset="0"/>
              </a:rPr>
              <a:t>En la determinación de la responsabilidad de las  personas morales a que se </a:t>
            </a:r>
            <a:r>
              <a:rPr lang="es-MX" sz="1800" dirty="0" err="1">
                <a:latin typeface="Montserrat" panose="00000500000000000000" pitchFamily="2" charset="0"/>
              </a:rPr>
              <a:t>reﬁere</a:t>
            </a:r>
            <a:r>
              <a:rPr lang="es-MX" sz="1800" dirty="0">
                <a:latin typeface="Montserrat" panose="00000500000000000000" pitchFamily="2" charset="0"/>
              </a:rPr>
              <a:t> la presente Ley, se  valorará si cuentan con una política de integridad.</a:t>
            </a:r>
          </a:p>
          <a:p>
            <a:pPr algn="just"/>
            <a:endParaRPr lang="es-MX" sz="1400" dirty="0">
              <a:latin typeface="Montserrat" panose="00000500000000000000" pitchFamily="2" charset="0"/>
            </a:endParaRPr>
          </a:p>
          <a:p>
            <a:pPr algn="ctr"/>
            <a:endParaRPr lang="es-MX" sz="1400" dirty="0">
              <a:highlight>
                <a:srgbClr val="FBB430"/>
              </a:highlight>
              <a:latin typeface="Montserrat" panose="00000500000000000000" pitchFamily="2" charset="0"/>
            </a:endParaRPr>
          </a:p>
        </p:txBody>
      </p:sp>
      <p:pic>
        <p:nvPicPr>
          <p:cNvPr id="18" name="Imagen 17" descr="Forma, Cuadrado&#10;&#10;Descripción generada automáticament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227064" y="762319"/>
            <a:ext cx="3970480" cy="5955720"/>
          </a:xfrm>
          <a:prstGeom prst="rect">
            <a:avLst/>
          </a:prstGeom>
        </p:spPr>
      </p:pic>
      <p:sp>
        <p:nvSpPr>
          <p:cNvPr id="19" name="CuadroTexto 18"/>
          <p:cNvSpPr txBox="1"/>
          <p:nvPr/>
        </p:nvSpPr>
        <p:spPr>
          <a:xfrm>
            <a:off x="6531098" y="1962992"/>
            <a:ext cx="3349277" cy="4555093"/>
          </a:xfrm>
          <a:prstGeom prst="rect">
            <a:avLst/>
          </a:prstGeom>
          <a:noFill/>
        </p:spPr>
        <p:txBody>
          <a:bodyPr wrap="square" rtlCol="0">
            <a:spAutoFit/>
          </a:bodyPr>
          <a:lstStyle/>
          <a:p>
            <a:pPr algn="r"/>
            <a:r>
              <a:rPr lang="es-MX" sz="1800" b="1" dirty="0">
                <a:latin typeface="Montserrat" panose="00000500000000000000" pitchFamily="2" charset="0"/>
              </a:rPr>
              <a:t>Tratado entre </a:t>
            </a:r>
          </a:p>
          <a:p>
            <a:pPr algn="r"/>
            <a:r>
              <a:rPr lang="es-MX" sz="1800" b="1" dirty="0">
                <a:latin typeface="Montserrat" panose="00000500000000000000" pitchFamily="2" charset="0"/>
              </a:rPr>
              <a:t>México, Estados  Unidos </a:t>
            </a:r>
          </a:p>
          <a:p>
            <a:pPr algn="r"/>
            <a:r>
              <a:rPr lang="es-MX" sz="1800" b="1" dirty="0">
                <a:latin typeface="Montserrat" panose="00000500000000000000" pitchFamily="2" charset="0"/>
              </a:rPr>
              <a:t>y Canadá TMEC</a:t>
            </a:r>
          </a:p>
          <a:p>
            <a:pPr algn="ctr"/>
            <a:endParaRPr lang="es-MX" sz="1800" b="1" dirty="0">
              <a:latin typeface="Montserrat" panose="00000500000000000000" pitchFamily="2" charset="0"/>
            </a:endParaRPr>
          </a:p>
          <a:p>
            <a:pPr algn="ctr"/>
            <a:r>
              <a:rPr lang="es-MX" sz="1800" dirty="0">
                <a:highlight>
                  <a:srgbClr val="FBB430"/>
                </a:highlight>
                <a:latin typeface="Montserrat" panose="00000500000000000000" pitchFamily="2" charset="0"/>
              </a:rPr>
              <a:t>Capítulo 27</a:t>
            </a:r>
          </a:p>
          <a:p>
            <a:pPr algn="ctr"/>
            <a:endParaRPr lang="es-MX" sz="1800" dirty="0">
              <a:latin typeface="Montserrat" panose="00000500000000000000" pitchFamily="2" charset="0"/>
            </a:endParaRPr>
          </a:p>
          <a:p>
            <a:pPr algn="just"/>
            <a:r>
              <a:rPr lang="es-MX" sz="1400" dirty="0">
                <a:latin typeface="Montserrat" panose="00000500000000000000" pitchFamily="2" charset="0"/>
              </a:rPr>
              <a:t>Cada parte adoptará las medidas apropiadas, dentro de  sus medios y de conformidad con los principios  fundamentales de su sistema legal, para promover la participación de individuos y grupos fuera del sector público, como empresas, sociedad civil, organizaciones no gubernamentales y organizaciones  comunitarias, en prevenir y combatir la corrupción.</a:t>
            </a:r>
          </a:p>
          <a:p>
            <a:pPr algn="just"/>
            <a:endParaRPr lang="es-MX" sz="1400" dirty="0">
              <a:latin typeface="Montserrat" panose="00000500000000000000" pitchFamily="2" charset="0"/>
            </a:endParaRPr>
          </a:p>
          <a:p>
            <a:pPr algn="ctr"/>
            <a:endParaRPr lang="es-MX" sz="1400" dirty="0">
              <a:highlight>
                <a:srgbClr val="FBB430"/>
              </a:highlight>
              <a:latin typeface="Montserrat" panose="00000500000000000000" pitchFamily="2" charset="0"/>
            </a:endParaRPr>
          </a:p>
        </p:txBody>
      </p:sp>
      <p:pic>
        <p:nvPicPr>
          <p:cNvPr id="25" name="Imagen 24" descr="Icono&#10;&#10;Descripción generada automáticament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77544" y="7021479"/>
            <a:ext cx="7745773" cy="5091991"/>
          </a:xfrm>
          <a:prstGeom prst="rect">
            <a:avLst/>
          </a:prstGeom>
        </p:spPr>
      </p:pic>
      <p:sp>
        <p:nvSpPr>
          <p:cNvPr id="20" name="12 Rectángulo"/>
          <p:cNvSpPr>
            <a:spLocks noChangeArrowheads="1"/>
          </p:cNvSpPr>
          <p:nvPr/>
        </p:nvSpPr>
        <p:spPr bwMode="auto">
          <a:xfrm>
            <a:off x="13298460" y="1173640"/>
            <a:ext cx="1608124" cy="67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nSpc>
                <a:spcPct val="107000"/>
              </a:lnSpc>
              <a:spcAft>
                <a:spcPts val="600"/>
              </a:spcAft>
            </a:pPr>
            <a:r>
              <a:rPr lang="es-MX" altLang="es-MX" sz="1200" dirty="0">
                <a:latin typeface="Montserrat" panose="00000500000000000000" pitchFamily="2" charset="0"/>
              </a:rPr>
              <a:t>Doy un trato digno a todas las personas</a:t>
            </a:r>
          </a:p>
        </p:txBody>
      </p:sp>
      <p:sp>
        <p:nvSpPr>
          <p:cNvPr id="22" name="12 Rectángulo"/>
          <p:cNvSpPr>
            <a:spLocks noChangeArrowheads="1"/>
          </p:cNvSpPr>
          <p:nvPr/>
        </p:nvSpPr>
        <p:spPr bwMode="auto">
          <a:xfrm>
            <a:off x="14250323" y="2068493"/>
            <a:ext cx="1835041"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r>
              <a:rPr lang="es-MX" altLang="es-MX" sz="1000" dirty="0">
                <a:latin typeface="Montserrat" panose="00000500000000000000" pitchFamily="2" charset="0"/>
              </a:rPr>
              <a:t>Cumplo con los compromisos establecidos en las respectivas bases de licitación y contratación</a:t>
            </a:r>
          </a:p>
        </p:txBody>
      </p:sp>
      <p:sp>
        <p:nvSpPr>
          <p:cNvPr id="23" name="12 Rectángulo"/>
          <p:cNvSpPr>
            <a:spLocks noChangeArrowheads="1"/>
          </p:cNvSpPr>
          <p:nvPr/>
        </p:nvSpPr>
        <p:spPr bwMode="auto">
          <a:xfrm>
            <a:off x="14524238" y="3239611"/>
            <a:ext cx="1707543" cy="739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nSpc>
                <a:spcPct val="107000"/>
              </a:lnSpc>
              <a:spcAft>
                <a:spcPts val="600"/>
              </a:spcAft>
            </a:pPr>
            <a:r>
              <a:rPr lang="es-MX" altLang="es-MX" sz="1000" dirty="0">
                <a:latin typeface="Montserrat" panose="00000500000000000000" pitchFamily="2" charset="0"/>
              </a:rPr>
              <a:t>Construyo una política efectiva por la integridad y el combate a la corrupción</a:t>
            </a:r>
          </a:p>
        </p:txBody>
      </p:sp>
      <p:sp>
        <p:nvSpPr>
          <p:cNvPr id="24" name="12 Rectángulo"/>
          <p:cNvSpPr>
            <a:spLocks noChangeArrowheads="1"/>
          </p:cNvSpPr>
          <p:nvPr/>
        </p:nvSpPr>
        <p:spPr bwMode="auto">
          <a:xfrm>
            <a:off x="14252313" y="4457052"/>
            <a:ext cx="1707543" cy="474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nSpc>
                <a:spcPct val="107000"/>
              </a:lnSpc>
              <a:spcAft>
                <a:spcPts val="600"/>
              </a:spcAft>
            </a:pPr>
            <a:r>
              <a:rPr lang="es-MX" altLang="es-MX" sz="1200" dirty="0">
                <a:latin typeface="Montserrat" panose="00000500000000000000" pitchFamily="2" charset="0"/>
              </a:rPr>
              <a:t>Evito todo conflicto de interés</a:t>
            </a:r>
          </a:p>
        </p:txBody>
      </p:sp>
      <p:sp>
        <p:nvSpPr>
          <p:cNvPr id="26" name="12 Rectángulo"/>
          <p:cNvSpPr>
            <a:spLocks noChangeArrowheads="1"/>
          </p:cNvSpPr>
          <p:nvPr/>
        </p:nvSpPr>
        <p:spPr bwMode="auto">
          <a:xfrm>
            <a:off x="13248750" y="5261110"/>
            <a:ext cx="1707543" cy="904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nSpc>
                <a:spcPct val="107000"/>
              </a:lnSpc>
              <a:spcAft>
                <a:spcPts val="600"/>
              </a:spcAft>
            </a:pPr>
            <a:r>
              <a:rPr lang="es-MX" altLang="es-MX" sz="1000" dirty="0">
                <a:latin typeface="Montserrat" panose="00000500000000000000" pitchFamily="2" charset="0"/>
              </a:rPr>
              <a:t>Me abstengo de ejercer presión indebida a las personas servidoras públicas de la entidad licitante</a:t>
            </a:r>
          </a:p>
        </p:txBody>
      </p:sp>
      <p:sp>
        <p:nvSpPr>
          <p:cNvPr id="27" name="12 Rectángulo"/>
          <p:cNvSpPr>
            <a:spLocks noChangeArrowheads="1"/>
          </p:cNvSpPr>
          <p:nvPr/>
        </p:nvSpPr>
        <p:spPr bwMode="auto">
          <a:xfrm>
            <a:off x="-2840391" y="5385551"/>
            <a:ext cx="1707543" cy="904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nSpc>
                <a:spcPct val="107000"/>
              </a:lnSpc>
              <a:spcAft>
                <a:spcPts val="600"/>
              </a:spcAft>
            </a:pPr>
            <a:r>
              <a:rPr lang="es-MX" altLang="es-MX" sz="1000" dirty="0">
                <a:latin typeface="Montserrat" panose="00000500000000000000" pitchFamily="2" charset="0"/>
              </a:rPr>
              <a:t>No ofrezco, prometo o entrego favores, donativos, cortesías o privilegios de cualquier naturaleza</a:t>
            </a:r>
          </a:p>
        </p:txBody>
      </p:sp>
      <p:sp>
        <p:nvSpPr>
          <p:cNvPr id="28" name="12 Rectángulo"/>
          <p:cNvSpPr>
            <a:spLocks noChangeArrowheads="1"/>
          </p:cNvSpPr>
          <p:nvPr/>
        </p:nvSpPr>
        <p:spPr bwMode="auto">
          <a:xfrm>
            <a:off x="-3858769" y="4424766"/>
            <a:ext cx="1851842" cy="739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nSpc>
                <a:spcPct val="107000"/>
              </a:lnSpc>
              <a:spcAft>
                <a:spcPts val="600"/>
              </a:spcAft>
            </a:pPr>
            <a:r>
              <a:rPr lang="es-MX" altLang="es-MX" sz="1000" dirty="0">
                <a:latin typeface="Montserrat" panose="00000500000000000000" pitchFamily="2" charset="0"/>
              </a:rPr>
              <a:t>Cumplo con lo que digo y realizo, entrego mis servicios con la calidad y precio ofrecido</a:t>
            </a:r>
          </a:p>
        </p:txBody>
      </p:sp>
      <p:sp>
        <p:nvSpPr>
          <p:cNvPr id="29" name="12 Rectángulo"/>
          <p:cNvSpPr>
            <a:spLocks noChangeArrowheads="1"/>
          </p:cNvSpPr>
          <p:nvPr/>
        </p:nvSpPr>
        <p:spPr bwMode="auto">
          <a:xfrm>
            <a:off x="-4129300" y="3314311"/>
            <a:ext cx="1851842" cy="904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nSpc>
                <a:spcPct val="107000"/>
              </a:lnSpc>
              <a:spcAft>
                <a:spcPts val="600"/>
              </a:spcAft>
            </a:pPr>
            <a:r>
              <a:rPr lang="es-MX" altLang="es-MX" sz="1000" dirty="0">
                <a:latin typeface="Montserrat" panose="00000500000000000000" pitchFamily="2" charset="0"/>
              </a:rPr>
              <a:t>No incurro en conductas que sean contrarias a la libre competencia o tendientes a distorsionar las licitaciones</a:t>
            </a:r>
          </a:p>
        </p:txBody>
      </p:sp>
      <p:sp>
        <p:nvSpPr>
          <p:cNvPr id="30" name="12 Rectángulo"/>
          <p:cNvSpPr>
            <a:spLocks noChangeArrowheads="1"/>
          </p:cNvSpPr>
          <p:nvPr/>
        </p:nvSpPr>
        <p:spPr bwMode="auto">
          <a:xfrm>
            <a:off x="-3901420" y="2258234"/>
            <a:ext cx="1851842" cy="869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nSpc>
                <a:spcPct val="107000"/>
              </a:lnSpc>
              <a:spcAft>
                <a:spcPts val="600"/>
              </a:spcAft>
            </a:pPr>
            <a:r>
              <a:rPr lang="es-MX" altLang="es-MX" sz="1200" dirty="0">
                <a:latin typeface="Montserrat" panose="00000500000000000000" pitchFamily="2" charset="0"/>
              </a:rPr>
              <a:t>Soy una persona íntegra y actúo conforme con principios y valores</a:t>
            </a:r>
          </a:p>
        </p:txBody>
      </p:sp>
      <p:sp>
        <p:nvSpPr>
          <p:cNvPr id="31" name="12 Rectángulo"/>
          <p:cNvSpPr>
            <a:spLocks noChangeArrowheads="1"/>
          </p:cNvSpPr>
          <p:nvPr/>
        </p:nvSpPr>
        <p:spPr bwMode="auto">
          <a:xfrm>
            <a:off x="-2800793" y="1311591"/>
            <a:ext cx="1851842" cy="67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nSpc>
                <a:spcPct val="107000"/>
              </a:lnSpc>
              <a:spcAft>
                <a:spcPts val="600"/>
              </a:spcAft>
            </a:pPr>
            <a:r>
              <a:rPr lang="es-MX" altLang="es-MX" sz="1200" dirty="0">
                <a:latin typeface="Montserrat" panose="00000500000000000000" pitchFamily="2" charset="0"/>
              </a:rPr>
              <a:t>Asumo un rol activo en la lucha contra la corrupción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9734550" y="283174"/>
            <a:ext cx="2457450" cy="602651"/>
          </a:xfrm>
          <a:prstGeom prst="rect">
            <a:avLst/>
          </a:prstGeom>
          <a:solidFill>
            <a:srgbClr val="FBB4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p:cNvSpPr txBox="1"/>
          <p:nvPr/>
        </p:nvSpPr>
        <p:spPr>
          <a:xfrm>
            <a:off x="10042804" y="338277"/>
            <a:ext cx="1879041" cy="492443"/>
          </a:xfrm>
          <a:prstGeom prst="rect">
            <a:avLst/>
          </a:prstGeom>
          <a:noFill/>
        </p:spPr>
        <p:txBody>
          <a:bodyPr wrap="none" rtlCol="0">
            <a:spAutoFit/>
          </a:bodyPr>
          <a:lstStyle/>
          <a:p>
            <a:pPr algn="ctr"/>
            <a:r>
              <a:rPr lang="es-MX" sz="1400" dirty="0">
                <a:solidFill>
                  <a:schemeClr val="bg1"/>
                </a:solidFill>
                <a:latin typeface="Montserrat Black" panose="00000A00000000000000" pitchFamily="2" charset="0"/>
              </a:rPr>
              <a:t>EXCELENCIA</a:t>
            </a:r>
            <a:r>
              <a:rPr lang="es-MX" sz="1000" dirty="0">
                <a:solidFill>
                  <a:schemeClr val="bg1"/>
                </a:solidFill>
                <a:latin typeface="Montserrat Black" panose="00000A00000000000000" pitchFamily="2" charset="0"/>
              </a:rPr>
              <a:t> EN EL </a:t>
            </a:r>
          </a:p>
          <a:p>
            <a:pPr algn="ctr"/>
            <a:r>
              <a:rPr lang="es-MX" sz="1200" dirty="0">
                <a:solidFill>
                  <a:schemeClr val="bg1"/>
                </a:solidFill>
                <a:latin typeface="Montserrat Black" panose="00000A00000000000000" pitchFamily="2" charset="0"/>
              </a:rPr>
              <a:t>SERVICIO PÚBLICO</a:t>
            </a:r>
          </a:p>
        </p:txBody>
      </p:sp>
      <p:sp>
        <p:nvSpPr>
          <p:cNvPr id="5" name="CuadroTexto 4"/>
          <p:cNvSpPr txBox="1"/>
          <p:nvPr/>
        </p:nvSpPr>
        <p:spPr>
          <a:xfrm>
            <a:off x="943175" y="424160"/>
            <a:ext cx="4373313" cy="461665"/>
          </a:xfrm>
          <a:prstGeom prst="rect">
            <a:avLst/>
          </a:prstGeom>
          <a:noFill/>
        </p:spPr>
        <p:txBody>
          <a:bodyPr wrap="none" rtlCol="0">
            <a:spAutoFit/>
          </a:bodyPr>
          <a:lstStyle/>
          <a:p>
            <a:r>
              <a:rPr lang="es-MX" sz="2400" dirty="0">
                <a:solidFill>
                  <a:schemeClr val="bg1">
                    <a:lumMod val="75000"/>
                  </a:schemeClr>
                </a:solidFill>
                <a:latin typeface="Montserrat Black" panose="00000A00000000000000" pitchFamily="2" charset="0"/>
              </a:rPr>
              <a:t>Criterios de Acreditación</a:t>
            </a:r>
          </a:p>
        </p:txBody>
      </p:sp>
      <p:pic>
        <p:nvPicPr>
          <p:cNvPr id="11" name="Imagen 10" descr="Un grupo de personas sentadas&#10;&#10;Descripción generada automáticamente"/>
          <p:cNvPicPr>
            <a:picLocks noChangeAspect="1"/>
          </p:cNvPicPr>
          <p:nvPr/>
        </p:nvPicPr>
        <p:blipFill rotWithShape="1">
          <a:blip r:embed="rId3" cstate="print">
            <a:extLst>
              <a:ext uri="{28A0092B-C50C-407E-A947-70E740481C1C}">
                <a14:useLocalDpi xmlns:a14="http://schemas.microsoft.com/office/drawing/2010/main" val="0"/>
              </a:ext>
            </a:extLst>
          </a:blip>
          <a:srcRect t="14085"/>
          <a:stretch>
            <a:fillRect/>
          </a:stretch>
        </p:blipFill>
        <p:spPr>
          <a:xfrm>
            <a:off x="-11450322" y="3899939"/>
            <a:ext cx="4343400" cy="2487741"/>
          </a:xfrm>
          <a:prstGeom prst="rect">
            <a:avLst/>
          </a:prstGeom>
        </p:spPr>
      </p:pic>
      <p:pic>
        <p:nvPicPr>
          <p:cNvPr id="15" name="Imagen 14" descr="Un grupo de personas sentadas&#10;&#10;Descripción generada automáticamente"/>
          <p:cNvPicPr>
            <a:picLocks noChangeAspect="1"/>
          </p:cNvPicPr>
          <p:nvPr/>
        </p:nvPicPr>
        <p:blipFill rotWithShape="1">
          <a:blip r:embed="rId4" cstate="print">
            <a:extLst>
              <a:ext uri="{28A0092B-C50C-407E-A947-70E740481C1C}">
                <a14:useLocalDpi xmlns:a14="http://schemas.microsoft.com/office/drawing/2010/main" val="0"/>
              </a:ext>
            </a:extLst>
          </a:blip>
          <a:srcRect b="13707"/>
          <a:stretch>
            <a:fillRect/>
          </a:stretch>
        </p:blipFill>
        <p:spPr>
          <a:xfrm>
            <a:off x="-11431272" y="1231762"/>
            <a:ext cx="4324350" cy="2487740"/>
          </a:xfrm>
          <a:prstGeom prst="rect">
            <a:avLst/>
          </a:prstGeom>
        </p:spPr>
      </p:pic>
      <p:pic>
        <p:nvPicPr>
          <p:cNvPr id="13" name="Imagen 12" descr="Una persona con un micrófono en la mano&#10;&#10;Descripción generada automáticamente con confianza baja"/>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23753" y="2304773"/>
            <a:ext cx="2677656" cy="1785104"/>
          </a:xfrm>
          <a:prstGeom prst="rect">
            <a:avLst/>
          </a:prstGeom>
        </p:spPr>
      </p:pic>
      <p:pic>
        <p:nvPicPr>
          <p:cNvPr id="14" name="Imagen 13" descr="Forma, Cuadrado&#10;&#10;Descripción generada automáticament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37577" y="720185"/>
            <a:ext cx="3970480" cy="5955720"/>
          </a:xfrm>
          <a:prstGeom prst="rect">
            <a:avLst/>
          </a:prstGeom>
        </p:spPr>
      </p:pic>
      <p:sp>
        <p:nvSpPr>
          <p:cNvPr id="17" name="CuadroTexto 16"/>
          <p:cNvSpPr txBox="1"/>
          <p:nvPr/>
        </p:nvSpPr>
        <p:spPr>
          <a:xfrm>
            <a:off x="-8717517" y="1837836"/>
            <a:ext cx="3362412" cy="4124206"/>
          </a:xfrm>
          <a:prstGeom prst="rect">
            <a:avLst/>
          </a:prstGeom>
          <a:noFill/>
        </p:spPr>
        <p:txBody>
          <a:bodyPr wrap="square" rtlCol="0">
            <a:spAutoFit/>
          </a:bodyPr>
          <a:lstStyle/>
          <a:p>
            <a:pPr algn="r"/>
            <a:r>
              <a:rPr lang="es-MX" sz="1800" b="1" dirty="0">
                <a:latin typeface="Montserrat" panose="00000500000000000000" pitchFamily="2" charset="0"/>
              </a:rPr>
              <a:t>         Ley General de Responsabilidades  Administrativas</a:t>
            </a:r>
          </a:p>
          <a:p>
            <a:pPr algn="ctr"/>
            <a:endParaRPr lang="es-MX" sz="1800" b="1" dirty="0">
              <a:latin typeface="Montserrat" panose="00000500000000000000" pitchFamily="2" charset="0"/>
            </a:endParaRPr>
          </a:p>
          <a:p>
            <a:pPr algn="ctr"/>
            <a:r>
              <a:rPr lang="es-MX" sz="1800" dirty="0">
                <a:highlight>
                  <a:srgbClr val="FBB430"/>
                </a:highlight>
                <a:latin typeface="Montserrat" panose="00000500000000000000" pitchFamily="2" charset="0"/>
              </a:rPr>
              <a:t>Art. 25  De la integridad de las Personas Morales</a:t>
            </a:r>
          </a:p>
          <a:p>
            <a:pPr algn="ctr"/>
            <a:endParaRPr lang="es-MX" sz="1800" dirty="0">
              <a:latin typeface="Montserrat" panose="00000500000000000000" pitchFamily="2" charset="0"/>
            </a:endParaRPr>
          </a:p>
          <a:p>
            <a:pPr algn="ctr"/>
            <a:r>
              <a:rPr lang="es-MX" sz="1800" dirty="0">
                <a:latin typeface="Montserrat" panose="00000500000000000000" pitchFamily="2" charset="0"/>
              </a:rPr>
              <a:t>En la determinación de la responsabilidad de las  personas morales a que se </a:t>
            </a:r>
            <a:r>
              <a:rPr lang="es-MX" sz="1800" dirty="0" err="1">
                <a:latin typeface="Montserrat" panose="00000500000000000000" pitchFamily="2" charset="0"/>
              </a:rPr>
              <a:t>reﬁere</a:t>
            </a:r>
            <a:r>
              <a:rPr lang="es-MX" sz="1800" dirty="0">
                <a:latin typeface="Montserrat" panose="00000500000000000000" pitchFamily="2" charset="0"/>
              </a:rPr>
              <a:t> la presente Ley, se  valorará si cuentan con una política de integridad.</a:t>
            </a:r>
          </a:p>
          <a:p>
            <a:pPr algn="just"/>
            <a:endParaRPr lang="es-MX" sz="1400" dirty="0">
              <a:latin typeface="Montserrat" panose="00000500000000000000" pitchFamily="2" charset="0"/>
            </a:endParaRPr>
          </a:p>
          <a:p>
            <a:pPr algn="ctr"/>
            <a:endParaRPr lang="es-MX" sz="1400" dirty="0">
              <a:highlight>
                <a:srgbClr val="FBB430"/>
              </a:highlight>
              <a:latin typeface="Montserrat" panose="00000500000000000000" pitchFamily="2" charset="0"/>
            </a:endParaRPr>
          </a:p>
        </p:txBody>
      </p:sp>
      <p:pic>
        <p:nvPicPr>
          <p:cNvPr id="18" name="Imagen 17" descr="Forma, Cuadrado&#10;&#10;Descripción generada automáticamente"/>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500254" y="830720"/>
            <a:ext cx="3970480" cy="5955720"/>
          </a:xfrm>
          <a:prstGeom prst="rect">
            <a:avLst/>
          </a:prstGeom>
        </p:spPr>
      </p:pic>
      <p:sp>
        <p:nvSpPr>
          <p:cNvPr id="19" name="CuadroTexto 18"/>
          <p:cNvSpPr txBox="1"/>
          <p:nvPr/>
        </p:nvSpPr>
        <p:spPr>
          <a:xfrm>
            <a:off x="12804288" y="2031393"/>
            <a:ext cx="3349277" cy="4555093"/>
          </a:xfrm>
          <a:prstGeom prst="rect">
            <a:avLst/>
          </a:prstGeom>
          <a:noFill/>
        </p:spPr>
        <p:txBody>
          <a:bodyPr wrap="square" rtlCol="0">
            <a:spAutoFit/>
          </a:bodyPr>
          <a:lstStyle/>
          <a:p>
            <a:pPr algn="r"/>
            <a:r>
              <a:rPr lang="es-MX" sz="1800" b="1" dirty="0">
                <a:latin typeface="Montserrat" panose="00000500000000000000" pitchFamily="2" charset="0"/>
              </a:rPr>
              <a:t>Tratado entre </a:t>
            </a:r>
          </a:p>
          <a:p>
            <a:pPr algn="r"/>
            <a:r>
              <a:rPr lang="es-MX" sz="1800" b="1" dirty="0">
                <a:latin typeface="Montserrat" panose="00000500000000000000" pitchFamily="2" charset="0"/>
              </a:rPr>
              <a:t>México, Estados  Unidos </a:t>
            </a:r>
          </a:p>
          <a:p>
            <a:pPr algn="r"/>
            <a:r>
              <a:rPr lang="es-MX" sz="1800" b="1" dirty="0">
                <a:latin typeface="Montserrat" panose="00000500000000000000" pitchFamily="2" charset="0"/>
              </a:rPr>
              <a:t>y Canadá TMEC</a:t>
            </a:r>
          </a:p>
          <a:p>
            <a:pPr algn="ctr"/>
            <a:endParaRPr lang="es-MX" sz="1800" b="1" dirty="0">
              <a:latin typeface="Montserrat" panose="00000500000000000000" pitchFamily="2" charset="0"/>
            </a:endParaRPr>
          </a:p>
          <a:p>
            <a:pPr algn="ctr"/>
            <a:r>
              <a:rPr lang="es-MX" sz="1800" dirty="0">
                <a:highlight>
                  <a:srgbClr val="FBB430"/>
                </a:highlight>
                <a:latin typeface="Montserrat" panose="00000500000000000000" pitchFamily="2" charset="0"/>
              </a:rPr>
              <a:t>Capítulo 27</a:t>
            </a:r>
          </a:p>
          <a:p>
            <a:pPr algn="ctr"/>
            <a:endParaRPr lang="es-MX" sz="1800" dirty="0">
              <a:latin typeface="Montserrat" panose="00000500000000000000" pitchFamily="2" charset="0"/>
            </a:endParaRPr>
          </a:p>
          <a:p>
            <a:pPr algn="just"/>
            <a:r>
              <a:rPr lang="es-MX" sz="1400" dirty="0">
                <a:latin typeface="Montserrat" panose="00000500000000000000" pitchFamily="2" charset="0"/>
              </a:rPr>
              <a:t>Cada parte adoptará las medidas apropiadas, dentro de  sus medios y de conformidad con los principios  fundamentales de su sistema legal, para promover la participación de individuos y grupos fuera del sector público, como empresas, sociedad civil, organizaciones no gubernamentales y organizaciones  comunitarias, en prevenir y combatir la corrupción.</a:t>
            </a:r>
          </a:p>
          <a:p>
            <a:pPr algn="just"/>
            <a:endParaRPr lang="es-MX" sz="1400" dirty="0">
              <a:latin typeface="Montserrat" panose="00000500000000000000" pitchFamily="2" charset="0"/>
            </a:endParaRPr>
          </a:p>
          <a:p>
            <a:pPr algn="ctr"/>
            <a:endParaRPr lang="es-MX" sz="1400" dirty="0">
              <a:highlight>
                <a:srgbClr val="FBB430"/>
              </a:highlight>
              <a:latin typeface="Montserrat" panose="00000500000000000000" pitchFamily="2" charset="0"/>
            </a:endParaRPr>
          </a:p>
        </p:txBody>
      </p:sp>
      <p:sp>
        <p:nvSpPr>
          <p:cNvPr id="8" name="CuadroTexto 7"/>
          <p:cNvSpPr txBox="1"/>
          <p:nvPr/>
        </p:nvSpPr>
        <p:spPr>
          <a:xfrm>
            <a:off x="4631884" y="3197325"/>
            <a:ext cx="2928232" cy="1323439"/>
          </a:xfrm>
          <a:prstGeom prst="rect">
            <a:avLst/>
          </a:prstGeom>
          <a:noFill/>
        </p:spPr>
        <p:txBody>
          <a:bodyPr wrap="square" rtlCol="0">
            <a:spAutoFit/>
          </a:bodyPr>
          <a:lstStyle/>
          <a:p>
            <a:pPr algn="ctr"/>
            <a:r>
              <a:rPr lang="es-MX" sz="2000" dirty="0">
                <a:solidFill>
                  <a:schemeClr val="tx1">
                    <a:lumMod val="75000"/>
                    <a:lumOff val="25000"/>
                  </a:schemeClr>
                </a:solidFill>
                <a:latin typeface="Montserrat Black" panose="00000A00000000000000" pitchFamily="2" charset="0"/>
              </a:rPr>
              <a:t>Decálogo de Probidad en las Contrataciones y Compras Públicas</a:t>
            </a:r>
          </a:p>
        </p:txBody>
      </p:sp>
      <p:pic>
        <p:nvPicPr>
          <p:cNvPr id="12" name="Imagen 11" descr="Icono&#10;&#10;Descripción generada automáticamente"/>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223113" y="1351142"/>
            <a:ext cx="7745773" cy="5091991"/>
          </a:xfrm>
          <a:prstGeom prst="rect">
            <a:avLst/>
          </a:prstGeom>
        </p:spPr>
      </p:pic>
      <p:sp>
        <p:nvSpPr>
          <p:cNvPr id="16" name="12 Rectángulo"/>
          <p:cNvSpPr>
            <a:spLocks noChangeArrowheads="1"/>
          </p:cNvSpPr>
          <p:nvPr/>
        </p:nvSpPr>
        <p:spPr bwMode="auto">
          <a:xfrm>
            <a:off x="7028329" y="1468281"/>
            <a:ext cx="1608124" cy="67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nSpc>
                <a:spcPct val="107000"/>
              </a:lnSpc>
              <a:spcAft>
                <a:spcPts val="600"/>
              </a:spcAft>
            </a:pPr>
            <a:r>
              <a:rPr lang="es-MX" altLang="es-MX" sz="1200" dirty="0">
                <a:latin typeface="Montserrat" panose="00000500000000000000" pitchFamily="2" charset="0"/>
              </a:rPr>
              <a:t>Doy un trato digno a todas las personas</a:t>
            </a:r>
          </a:p>
        </p:txBody>
      </p:sp>
      <p:sp>
        <p:nvSpPr>
          <p:cNvPr id="20" name="12 Rectángulo"/>
          <p:cNvSpPr>
            <a:spLocks noChangeArrowheads="1"/>
          </p:cNvSpPr>
          <p:nvPr/>
        </p:nvSpPr>
        <p:spPr bwMode="auto">
          <a:xfrm>
            <a:off x="7980192" y="2363134"/>
            <a:ext cx="1835041"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r>
              <a:rPr lang="es-MX" altLang="es-MX" sz="1000" dirty="0">
                <a:latin typeface="Montserrat" panose="00000500000000000000" pitchFamily="2" charset="0"/>
              </a:rPr>
              <a:t>Cumplo con los compromisos establecidos en las respectivas bases de licitación y contratación</a:t>
            </a:r>
          </a:p>
        </p:txBody>
      </p:sp>
      <p:sp>
        <p:nvSpPr>
          <p:cNvPr id="22" name="12 Rectángulo"/>
          <p:cNvSpPr>
            <a:spLocks noChangeArrowheads="1"/>
          </p:cNvSpPr>
          <p:nvPr/>
        </p:nvSpPr>
        <p:spPr bwMode="auto">
          <a:xfrm>
            <a:off x="8254107" y="3534252"/>
            <a:ext cx="1707543" cy="739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nSpc>
                <a:spcPct val="107000"/>
              </a:lnSpc>
              <a:spcAft>
                <a:spcPts val="600"/>
              </a:spcAft>
            </a:pPr>
            <a:r>
              <a:rPr lang="es-MX" altLang="es-MX" sz="1000" dirty="0">
                <a:latin typeface="Montserrat" panose="00000500000000000000" pitchFamily="2" charset="0"/>
              </a:rPr>
              <a:t>Construyo una política efectiva por la integridad y el combate a la corrupción</a:t>
            </a:r>
          </a:p>
        </p:txBody>
      </p:sp>
      <p:sp>
        <p:nvSpPr>
          <p:cNvPr id="23" name="12 Rectángulo"/>
          <p:cNvSpPr>
            <a:spLocks noChangeArrowheads="1"/>
          </p:cNvSpPr>
          <p:nvPr/>
        </p:nvSpPr>
        <p:spPr bwMode="auto">
          <a:xfrm>
            <a:off x="7982182" y="4751693"/>
            <a:ext cx="1707543" cy="474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nSpc>
                <a:spcPct val="107000"/>
              </a:lnSpc>
              <a:spcAft>
                <a:spcPts val="600"/>
              </a:spcAft>
            </a:pPr>
            <a:r>
              <a:rPr lang="es-MX" altLang="es-MX" sz="1200" dirty="0">
                <a:latin typeface="Montserrat" panose="00000500000000000000" pitchFamily="2" charset="0"/>
              </a:rPr>
              <a:t>Evito todo conflicto de interés</a:t>
            </a:r>
          </a:p>
        </p:txBody>
      </p:sp>
      <p:sp>
        <p:nvSpPr>
          <p:cNvPr id="2" name="12 Rectángulo"/>
          <p:cNvSpPr>
            <a:spLocks noChangeArrowheads="1"/>
          </p:cNvSpPr>
          <p:nvPr/>
        </p:nvSpPr>
        <p:spPr bwMode="auto">
          <a:xfrm>
            <a:off x="6978619" y="5555751"/>
            <a:ext cx="1707543" cy="904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nSpc>
                <a:spcPct val="107000"/>
              </a:lnSpc>
              <a:spcAft>
                <a:spcPts val="600"/>
              </a:spcAft>
            </a:pPr>
            <a:r>
              <a:rPr lang="es-MX" altLang="es-MX" sz="1000" dirty="0">
                <a:latin typeface="Montserrat" panose="00000500000000000000" pitchFamily="2" charset="0"/>
              </a:rPr>
              <a:t>Me abstengo de ejercer presión indebida a las personas servidoras públicas de la entidad licitante</a:t>
            </a:r>
          </a:p>
        </p:txBody>
      </p:sp>
      <p:sp>
        <p:nvSpPr>
          <p:cNvPr id="7" name="12 Rectángulo"/>
          <p:cNvSpPr>
            <a:spLocks noChangeArrowheads="1"/>
          </p:cNvSpPr>
          <p:nvPr/>
        </p:nvSpPr>
        <p:spPr bwMode="auto">
          <a:xfrm>
            <a:off x="3519259" y="5533358"/>
            <a:ext cx="1707543" cy="904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nSpc>
                <a:spcPct val="107000"/>
              </a:lnSpc>
              <a:spcAft>
                <a:spcPts val="600"/>
              </a:spcAft>
            </a:pPr>
            <a:r>
              <a:rPr lang="es-MX" altLang="es-MX" sz="1000" dirty="0">
                <a:latin typeface="Montserrat" panose="00000500000000000000" pitchFamily="2" charset="0"/>
              </a:rPr>
              <a:t>No ofrezco, prometo o entrego favores, donativos, cortesías o privilegios de cualquier naturaleza</a:t>
            </a:r>
          </a:p>
        </p:txBody>
      </p:sp>
      <p:sp>
        <p:nvSpPr>
          <p:cNvPr id="9" name="12 Rectángulo"/>
          <p:cNvSpPr>
            <a:spLocks noChangeArrowheads="1"/>
          </p:cNvSpPr>
          <p:nvPr/>
        </p:nvSpPr>
        <p:spPr bwMode="auto">
          <a:xfrm>
            <a:off x="2500881" y="4572573"/>
            <a:ext cx="1851842" cy="739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nSpc>
                <a:spcPct val="107000"/>
              </a:lnSpc>
              <a:spcAft>
                <a:spcPts val="600"/>
              </a:spcAft>
            </a:pPr>
            <a:r>
              <a:rPr lang="es-MX" altLang="es-MX" sz="1000" dirty="0">
                <a:latin typeface="Montserrat" panose="00000500000000000000" pitchFamily="2" charset="0"/>
              </a:rPr>
              <a:t>Cumplo con lo que digo y realizo, entrego mis servicios con la calidad y precio ofrecido</a:t>
            </a:r>
          </a:p>
        </p:txBody>
      </p:sp>
      <p:sp>
        <p:nvSpPr>
          <p:cNvPr id="10" name="12 Rectángulo"/>
          <p:cNvSpPr>
            <a:spLocks noChangeArrowheads="1"/>
          </p:cNvSpPr>
          <p:nvPr/>
        </p:nvSpPr>
        <p:spPr bwMode="auto">
          <a:xfrm>
            <a:off x="2230350" y="3462118"/>
            <a:ext cx="1851842" cy="904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nSpc>
                <a:spcPct val="107000"/>
              </a:lnSpc>
              <a:spcAft>
                <a:spcPts val="600"/>
              </a:spcAft>
            </a:pPr>
            <a:r>
              <a:rPr lang="es-MX" altLang="es-MX" sz="1000" dirty="0">
                <a:latin typeface="Montserrat" panose="00000500000000000000" pitchFamily="2" charset="0"/>
              </a:rPr>
              <a:t>No incurro en conductas que sean contrarias a la libre competencia o tendientes a distorsionar las licitaciones</a:t>
            </a:r>
          </a:p>
        </p:txBody>
      </p:sp>
      <p:sp>
        <p:nvSpPr>
          <p:cNvPr id="21" name="12 Rectángulo"/>
          <p:cNvSpPr>
            <a:spLocks noChangeArrowheads="1"/>
          </p:cNvSpPr>
          <p:nvPr/>
        </p:nvSpPr>
        <p:spPr bwMode="auto">
          <a:xfrm>
            <a:off x="2458230" y="2406041"/>
            <a:ext cx="1851842" cy="869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nSpc>
                <a:spcPct val="107000"/>
              </a:lnSpc>
              <a:spcAft>
                <a:spcPts val="600"/>
              </a:spcAft>
            </a:pPr>
            <a:r>
              <a:rPr lang="es-MX" altLang="es-MX" sz="1200" dirty="0">
                <a:latin typeface="Montserrat" panose="00000500000000000000" pitchFamily="2" charset="0"/>
              </a:rPr>
              <a:t>Soy una persona íntegra y actúo conforme con principios y valores</a:t>
            </a:r>
          </a:p>
        </p:txBody>
      </p:sp>
      <p:sp>
        <p:nvSpPr>
          <p:cNvPr id="24" name="12 Rectángulo"/>
          <p:cNvSpPr>
            <a:spLocks noChangeArrowheads="1"/>
          </p:cNvSpPr>
          <p:nvPr/>
        </p:nvSpPr>
        <p:spPr bwMode="auto">
          <a:xfrm>
            <a:off x="3558857" y="1459398"/>
            <a:ext cx="1851842" cy="67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nSpc>
                <a:spcPct val="107000"/>
              </a:lnSpc>
              <a:spcAft>
                <a:spcPts val="600"/>
              </a:spcAft>
            </a:pPr>
            <a:r>
              <a:rPr lang="es-MX" altLang="es-MX" sz="1200" dirty="0">
                <a:latin typeface="Montserrat" panose="00000500000000000000" pitchFamily="2" charset="0"/>
              </a:rPr>
              <a:t>Asumo un rol activo en la lucha contra la corrupción</a:t>
            </a:r>
          </a:p>
        </p:txBody>
      </p:sp>
      <p:sp>
        <p:nvSpPr>
          <p:cNvPr id="25" name="Rectángulo 24"/>
          <p:cNvSpPr/>
          <p:nvPr/>
        </p:nvSpPr>
        <p:spPr>
          <a:xfrm>
            <a:off x="14743882" y="2373914"/>
            <a:ext cx="6096000" cy="2938605"/>
          </a:xfrm>
          <a:prstGeom prst="rect">
            <a:avLst/>
          </a:prstGeom>
          <a:solidFill>
            <a:srgbClr val="FFC000">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Rectángulo 25"/>
          <p:cNvSpPr/>
          <p:nvPr/>
        </p:nvSpPr>
        <p:spPr>
          <a:xfrm>
            <a:off x="6058221" y="1538911"/>
            <a:ext cx="5133804" cy="4686437"/>
          </a:xfrm>
          <a:prstGeom prst="rect">
            <a:avLst/>
          </a:prstGeom>
          <a:solidFill>
            <a:srgbClr val="FFC000">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Rectángulo 5"/>
          <p:cNvSpPr/>
          <p:nvPr/>
        </p:nvSpPr>
        <p:spPr>
          <a:xfrm>
            <a:off x="9734550" y="283174"/>
            <a:ext cx="2457450" cy="602651"/>
          </a:xfrm>
          <a:prstGeom prst="rect">
            <a:avLst/>
          </a:prstGeom>
          <a:solidFill>
            <a:srgbClr val="FBB4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p:cNvSpPr txBox="1"/>
          <p:nvPr/>
        </p:nvSpPr>
        <p:spPr>
          <a:xfrm>
            <a:off x="10042804" y="338277"/>
            <a:ext cx="1879041" cy="492443"/>
          </a:xfrm>
          <a:prstGeom prst="rect">
            <a:avLst/>
          </a:prstGeom>
          <a:noFill/>
        </p:spPr>
        <p:txBody>
          <a:bodyPr wrap="none" rtlCol="0">
            <a:spAutoFit/>
          </a:bodyPr>
          <a:lstStyle/>
          <a:p>
            <a:pPr algn="ctr"/>
            <a:r>
              <a:rPr lang="es-MX" sz="1400" dirty="0">
                <a:solidFill>
                  <a:schemeClr val="bg1"/>
                </a:solidFill>
                <a:latin typeface="Montserrat Black" panose="00000A00000000000000" pitchFamily="2" charset="0"/>
              </a:rPr>
              <a:t>EXCELENCIA</a:t>
            </a:r>
            <a:r>
              <a:rPr lang="es-MX" sz="1000" dirty="0">
                <a:solidFill>
                  <a:schemeClr val="bg1"/>
                </a:solidFill>
                <a:latin typeface="Montserrat Black" panose="00000A00000000000000" pitchFamily="2" charset="0"/>
              </a:rPr>
              <a:t> EN EL </a:t>
            </a:r>
          </a:p>
          <a:p>
            <a:pPr algn="ctr"/>
            <a:r>
              <a:rPr lang="es-MX" sz="1200" dirty="0">
                <a:solidFill>
                  <a:schemeClr val="bg1"/>
                </a:solidFill>
                <a:latin typeface="Montserrat Black" panose="00000A00000000000000" pitchFamily="2" charset="0"/>
              </a:rPr>
              <a:t>SERVICIO PÚBLICO</a:t>
            </a:r>
          </a:p>
        </p:txBody>
      </p:sp>
      <p:sp>
        <p:nvSpPr>
          <p:cNvPr id="5" name="CuadroTexto 4"/>
          <p:cNvSpPr txBox="1"/>
          <p:nvPr/>
        </p:nvSpPr>
        <p:spPr>
          <a:xfrm>
            <a:off x="943175" y="424160"/>
            <a:ext cx="4373313" cy="461665"/>
          </a:xfrm>
          <a:prstGeom prst="rect">
            <a:avLst/>
          </a:prstGeom>
          <a:noFill/>
        </p:spPr>
        <p:txBody>
          <a:bodyPr wrap="none" rtlCol="0">
            <a:spAutoFit/>
          </a:bodyPr>
          <a:lstStyle/>
          <a:p>
            <a:r>
              <a:rPr lang="es-MX" sz="2400" dirty="0">
                <a:solidFill>
                  <a:schemeClr val="bg1">
                    <a:lumMod val="75000"/>
                  </a:schemeClr>
                </a:solidFill>
                <a:latin typeface="Montserrat Black" panose="00000A00000000000000" pitchFamily="2" charset="0"/>
              </a:rPr>
              <a:t>Criterios de Acreditación</a:t>
            </a:r>
          </a:p>
        </p:txBody>
      </p:sp>
      <p:pic>
        <p:nvPicPr>
          <p:cNvPr id="14" name="Imagen 13" descr="Forma, Cuadrado&#10;&#10;Descripción generada automáticament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975" y="718380"/>
            <a:ext cx="3970480" cy="5955720"/>
          </a:xfrm>
          <a:prstGeom prst="rect">
            <a:avLst/>
          </a:prstGeom>
        </p:spPr>
      </p:pic>
      <p:sp>
        <p:nvSpPr>
          <p:cNvPr id="17" name="CuadroTexto 16"/>
          <p:cNvSpPr txBox="1"/>
          <p:nvPr/>
        </p:nvSpPr>
        <p:spPr>
          <a:xfrm>
            <a:off x="1220035" y="1836031"/>
            <a:ext cx="3362412" cy="4116512"/>
          </a:xfrm>
          <a:prstGeom prst="rect">
            <a:avLst/>
          </a:prstGeom>
          <a:noFill/>
        </p:spPr>
        <p:txBody>
          <a:bodyPr wrap="square" rtlCol="0">
            <a:spAutoFit/>
          </a:bodyPr>
          <a:lstStyle/>
          <a:p>
            <a:pPr algn="r"/>
            <a:r>
              <a:rPr lang="es-MX" sz="1800" b="1" dirty="0">
                <a:latin typeface="Montserrat" panose="00000500000000000000" pitchFamily="2" charset="0"/>
              </a:rPr>
              <a:t>         Ley General de Responsabilidades  Administrativas</a:t>
            </a:r>
          </a:p>
          <a:p>
            <a:pPr algn="ctr"/>
            <a:endParaRPr lang="es-MX" sz="1800" b="1" dirty="0">
              <a:latin typeface="Montserrat" panose="00000500000000000000" pitchFamily="2" charset="0"/>
            </a:endParaRPr>
          </a:p>
          <a:p>
            <a:pPr algn="ctr"/>
            <a:r>
              <a:rPr lang="es-MX" sz="1800" dirty="0">
                <a:highlight>
                  <a:srgbClr val="FBB430"/>
                </a:highlight>
                <a:latin typeface="Montserrat" panose="00000500000000000000" pitchFamily="2" charset="0"/>
              </a:rPr>
              <a:t>Art. 25  De la integridad de las Personas Morales</a:t>
            </a:r>
          </a:p>
          <a:p>
            <a:pPr algn="ctr"/>
            <a:endParaRPr lang="es-MX" sz="1800" dirty="0">
              <a:latin typeface="Montserrat" panose="00000500000000000000" pitchFamily="2" charset="0"/>
            </a:endParaRPr>
          </a:p>
          <a:p>
            <a:pPr algn="just"/>
            <a:r>
              <a:rPr lang="es-MX" sz="1350" dirty="0">
                <a:latin typeface="Montserrat" panose="00000500000000000000" pitchFamily="2" charset="0"/>
              </a:rPr>
              <a:t>En la determinación de la responsabilidad de las personas morales a que se refiere la presente Ley, se valorará si cuentan con una política de integridad. Para los efectos de esta Ley, se considerará una política de integridad aquella que cuenta con, al menos, los siguientes elementos: </a:t>
            </a:r>
          </a:p>
          <a:p>
            <a:pPr algn="ctr"/>
            <a:endParaRPr lang="es-MX" sz="1400" dirty="0">
              <a:highlight>
                <a:srgbClr val="FBB430"/>
              </a:highlight>
              <a:latin typeface="Montserrat" panose="00000500000000000000" pitchFamily="2" charset="0"/>
            </a:endParaRPr>
          </a:p>
        </p:txBody>
      </p:sp>
      <p:pic>
        <p:nvPicPr>
          <p:cNvPr id="18" name="Imagen 17" descr="Forma, Cuadrado&#10;&#10;Descripción generada automáticament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00254" y="830720"/>
            <a:ext cx="3970480" cy="5955720"/>
          </a:xfrm>
          <a:prstGeom prst="rect">
            <a:avLst/>
          </a:prstGeom>
        </p:spPr>
      </p:pic>
      <p:sp>
        <p:nvSpPr>
          <p:cNvPr id="19" name="CuadroTexto 18"/>
          <p:cNvSpPr txBox="1"/>
          <p:nvPr/>
        </p:nvSpPr>
        <p:spPr>
          <a:xfrm>
            <a:off x="6176212" y="1802640"/>
            <a:ext cx="4854125" cy="4185761"/>
          </a:xfrm>
          <a:prstGeom prst="rect">
            <a:avLst/>
          </a:prstGeom>
          <a:noFill/>
        </p:spPr>
        <p:txBody>
          <a:bodyPr wrap="square" rtlCol="0">
            <a:spAutoFit/>
          </a:bodyPr>
          <a:lstStyle/>
          <a:p>
            <a:pPr marL="400050" indent="-400050" algn="just">
              <a:buFont typeface="+mj-lt"/>
              <a:buAutoNum type="romanUcPeriod"/>
            </a:pPr>
            <a:r>
              <a:rPr lang="es-MX" sz="1400" dirty="0">
                <a:latin typeface="Montserrat" panose="00000500000000000000" pitchFamily="2" charset="0"/>
              </a:rPr>
              <a:t>Un manual de organización y procedimientos</a:t>
            </a:r>
          </a:p>
          <a:p>
            <a:pPr marL="400050" indent="-400050" algn="just">
              <a:buFont typeface="+mj-lt"/>
              <a:buAutoNum type="romanUcPeriod"/>
            </a:pPr>
            <a:endParaRPr lang="es-MX" sz="1400" dirty="0">
              <a:latin typeface="Montserrat" panose="00000500000000000000" pitchFamily="2" charset="0"/>
            </a:endParaRPr>
          </a:p>
          <a:p>
            <a:pPr marL="400050" indent="-400050" algn="just">
              <a:buFont typeface="+mj-lt"/>
              <a:buAutoNum type="romanUcPeriod"/>
            </a:pPr>
            <a:r>
              <a:rPr lang="es-MX" sz="1400" dirty="0">
                <a:latin typeface="Montserrat" panose="00000500000000000000" pitchFamily="2" charset="0"/>
              </a:rPr>
              <a:t>Un código de conducta</a:t>
            </a:r>
          </a:p>
          <a:p>
            <a:pPr marL="400050" indent="-400050" algn="just">
              <a:buFont typeface="+mj-lt"/>
              <a:buAutoNum type="romanUcPeriod"/>
            </a:pPr>
            <a:endParaRPr lang="es-MX" sz="1400" dirty="0">
              <a:latin typeface="Montserrat" panose="00000500000000000000" pitchFamily="2" charset="0"/>
            </a:endParaRPr>
          </a:p>
          <a:p>
            <a:pPr marL="400050" indent="-400050" algn="just">
              <a:buFont typeface="+mj-lt"/>
              <a:buAutoNum type="romanUcPeriod"/>
            </a:pPr>
            <a:r>
              <a:rPr lang="es-MX" sz="1400" dirty="0">
                <a:latin typeface="Montserrat" panose="00000500000000000000" pitchFamily="2" charset="0"/>
              </a:rPr>
              <a:t>Sistemas adecuados y eficaces de control, vigilancia y auditoría</a:t>
            </a:r>
          </a:p>
          <a:p>
            <a:pPr marL="400050" indent="-400050" algn="just">
              <a:buFont typeface="+mj-lt"/>
              <a:buAutoNum type="romanUcPeriod"/>
            </a:pPr>
            <a:endParaRPr lang="es-MX" sz="1400" dirty="0">
              <a:latin typeface="Montserrat" panose="00000500000000000000" pitchFamily="2" charset="0"/>
            </a:endParaRPr>
          </a:p>
          <a:p>
            <a:pPr marL="400050" indent="-400050" algn="just">
              <a:buFont typeface="+mj-lt"/>
              <a:buAutoNum type="romanUcPeriod"/>
            </a:pPr>
            <a:r>
              <a:rPr lang="es-MX" sz="1400" dirty="0">
                <a:latin typeface="Montserrat" panose="00000500000000000000" pitchFamily="2" charset="0"/>
              </a:rPr>
              <a:t>Sistemas adecuados de denuncia</a:t>
            </a:r>
          </a:p>
          <a:p>
            <a:pPr marL="400050" indent="-400050" algn="just">
              <a:buFont typeface="+mj-lt"/>
              <a:buAutoNum type="romanUcPeriod"/>
            </a:pPr>
            <a:endParaRPr lang="es-MX" sz="1400" dirty="0">
              <a:latin typeface="Montserrat" panose="00000500000000000000" pitchFamily="2" charset="0"/>
            </a:endParaRPr>
          </a:p>
          <a:p>
            <a:pPr marL="400050" indent="-400050" algn="just">
              <a:buFont typeface="+mj-lt"/>
              <a:buAutoNum type="romanUcPeriod"/>
            </a:pPr>
            <a:r>
              <a:rPr lang="es-MX" sz="1400" dirty="0">
                <a:latin typeface="Montserrat" panose="00000500000000000000" pitchFamily="2" charset="0"/>
              </a:rPr>
              <a:t>Sistemas y procesos adecuados de entrenamiento y capacitación</a:t>
            </a:r>
          </a:p>
          <a:p>
            <a:pPr marL="400050" indent="-400050" algn="just">
              <a:buFont typeface="+mj-lt"/>
              <a:buAutoNum type="romanUcPeriod"/>
            </a:pPr>
            <a:endParaRPr lang="es-MX" sz="1400" dirty="0">
              <a:latin typeface="Montserrat" panose="00000500000000000000" pitchFamily="2" charset="0"/>
            </a:endParaRPr>
          </a:p>
          <a:p>
            <a:pPr marL="400050" indent="-400050" algn="just">
              <a:buFont typeface="+mj-lt"/>
              <a:buAutoNum type="romanUcPeriod"/>
            </a:pPr>
            <a:r>
              <a:rPr lang="es-MX" sz="1400" dirty="0">
                <a:latin typeface="Montserrat" panose="00000500000000000000" pitchFamily="2" charset="0"/>
              </a:rPr>
              <a:t>Políticas de recursos humanos tendientes a evitar la incorporación de personas que puedan generar un riesgo a la integridad de la corporación</a:t>
            </a:r>
          </a:p>
          <a:p>
            <a:pPr marL="400050" indent="-400050" algn="just">
              <a:buFont typeface="+mj-lt"/>
              <a:buAutoNum type="romanUcPeriod"/>
            </a:pPr>
            <a:endParaRPr lang="es-MX" sz="1400" dirty="0">
              <a:latin typeface="Montserrat" panose="00000500000000000000" pitchFamily="2" charset="0"/>
            </a:endParaRPr>
          </a:p>
          <a:p>
            <a:pPr marL="400050" indent="-400050" algn="just">
              <a:buFont typeface="+mj-lt"/>
              <a:buAutoNum type="romanUcPeriod"/>
            </a:pPr>
            <a:r>
              <a:rPr lang="es-MX" sz="1400" dirty="0">
                <a:latin typeface="Montserrat" panose="00000500000000000000" pitchFamily="2" charset="0"/>
              </a:rPr>
              <a:t>Mecanismos que aseguren en todo momento la transparencia y publicidad de sus intereses.</a:t>
            </a:r>
          </a:p>
        </p:txBody>
      </p:sp>
      <p:sp>
        <p:nvSpPr>
          <p:cNvPr id="8" name="CuadroTexto 7"/>
          <p:cNvSpPr txBox="1"/>
          <p:nvPr/>
        </p:nvSpPr>
        <p:spPr>
          <a:xfrm>
            <a:off x="4904259" y="9228474"/>
            <a:ext cx="2928232" cy="1323439"/>
          </a:xfrm>
          <a:prstGeom prst="rect">
            <a:avLst/>
          </a:prstGeom>
          <a:noFill/>
        </p:spPr>
        <p:txBody>
          <a:bodyPr wrap="square" rtlCol="0">
            <a:spAutoFit/>
          </a:bodyPr>
          <a:lstStyle/>
          <a:p>
            <a:pPr algn="ctr"/>
            <a:r>
              <a:rPr lang="es-MX" sz="2000" dirty="0">
                <a:solidFill>
                  <a:schemeClr val="tx1">
                    <a:lumMod val="75000"/>
                    <a:lumOff val="25000"/>
                  </a:schemeClr>
                </a:solidFill>
                <a:latin typeface="Montserrat Black" panose="00000A00000000000000" pitchFamily="2" charset="0"/>
              </a:rPr>
              <a:t>Decálogo de Probidad en las Contrataciones y Compras Públicas</a:t>
            </a:r>
          </a:p>
        </p:txBody>
      </p:sp>
      <p:pic>
        <p:nvPicPr>
          <p:cNvPr id="12" name="Imagen 11" descr="Icono&#10;&#10;Descripción generada automáticament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5488" y="7382291"/>
            <a:ext cx="7745773" cy="5091991"/>
          </a:xfrm>
          <a:prstGeom prst="rect">
            <a:avLst/>
          </a:prstGeom>
        </p:spPr>
      </p:pic>
      <p:sp>
        <p:nvSpPr>
          <p:cNvPr id="16" name="12 Rectángulo"/>
          <p:cNvSpPr>
            <a:spLocks noChangeArrowheads="1"/>
          </p:cNvSpPr>
          <p:nvPr/>
        </p:nvSpPr>
        <p:spPr bwMode="auto">
          <a:xfrm>
            <a:off x="7300704" y="7499430"/>
            <a:ext cx="1608124" cy="67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nSpc>
                <a:spcPct val="107000"/>
              </a:lnSpc>
              <a:spcAft>
                <a:spcPts val="600"/>
              </a:spcAft>
            </a:pPr>
            <a:r>
              <a:rPr lang="es-MX" altLang="es-MX" sz="1200" dirty="0">
                <a:latin typeface="Montserrat" panose="00000500000000000000" pitchFamily="2" charset="0"/>
              </a:rPr>
              <a:t>Doy un trato digno a todas las personas</a:t>
            </a:r>
          </a:p>
        </p:txBody>
      </p:sp>
      <p:sp>
        <p:nvSpPr>
          <p:cNvPr id="20" name="12 Rectángulo"/>
          <p:cNvSpPr>
            <a:spLocks noChangeArrowheads="1"/>
          </p:cNvSpPr>
          <p:nvPr/>
        </p:nvSpPr>
        <p:spPr bwMode="auto">
          <a:xfrm>
            <a:off x="8252567" y="8394283"/>
            <a:ext cx="1835041"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r>
              <a:rPr lang="es-MX" altLang="es-MX" sz="1000" dirty="0">
                <a:latin typeface="Montserrat" panose="00000500000000000000" pitchFamily="2" charset="0"/>
              </a:rPr>
              <a:t>Cumplo con los compromisos establecidos en las respectivas bases de licitación y contratación</a:t>
            </a:r>
          </a:p>
        </p:txBody>
      </p:sp>
      <p:sp>
        <p:nvSpPr>
          <p:cNvPr id="22" name="12 Rectángulo"/>
          <p:cNvSpPr>
            <a:spLocks noChangeArrowheads="1"/>
          </p:cNvSpPr>
          <p:nvPr/>
        </p:nvSpPr>
        <p:spPr bwMode="auto">
          <a:xfrm>
            <a:off x="8526482" y="9565401"/>
            <a:ext cx="1707543" cy="739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nSpc>
                <a:spcPct val="107000"/>
              </a:lnSpc>
              <a:spcAft>
                <a:spcPts val="600"/>
              </a:spcAft>
            </a:pPr>
            <a:r>
              <a:rPr lang="es-MX" altLang="es-MX" sz="1000" dirty="0">
                <a:latin typeface="Montserrat" panose="00000500000000000000" pitchFamily="2" charset="0"/>
              </a:rPr>
              <a:t>Construyo una política efectiva por la integridad y el combate a la corrupción</a:t>
            </a:r>
          </a:p>
        </p:txBody>
      </p:sp>
      <p:sp>
        <p:nvSpPr>
          <p:cNvPr id="23" name="12 Rectángulo"/>
          <p:cNvSpPr>
            <a:spLocks noChangeArrowheads="1"/>
          </p:cNvSpPr>
          <p:nvPr/>
        </p:nvSpPr>
        <p:spPr bwMode="auto">
          <a:xfrm>
            <a:off x="8254557" y="10782842"/>
            <a:ext cx="1707543" cy="474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nSpc>
                <a:spcPct val="107000"/>
              </a:lnSpc>
              <a:spcAft>
                <a:spcPts val="600"/>
              </a:spcAft>
            </a:pPr>
            <a:r>
              <a:rPr lang="es-MX" altLang="es-MX" sz="1200" dirty="0">
                <a:latin typeface="Montserrat" panose="00000500000000000000" pitchFamily="2" charset="0"/>
              </a:rPr>
              <a:t>Evito todo conflicto de interés</a:t>
            </a:r>
          </a:p>
        </p:txBody>
      </p:sp>
      <p:sp>
        <p:nvSpPr>
          <p:cNvPr id="2" name="12 Rectángulo"/>
          <p:cNvSpPr>
            <a:spLocks noChangeArrowheads="1"/>
          </p:cNvSpPr>
          <p:nvPr/>
        </p:nvSpPr>
        <p:spPr bwMode="auto">
          <a:xfrm>
            <a:off x="7250994" y="11586900"/>
            <a:ext cx="1707543" cy="904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nSpc>
                <a:spcPct val="107000"/>
              </a:lnSpc>
              <a:spcAft>
                <a:spcPts val="600"/>
              </a:spcAft>
            </a:pPr>
            <a:r>
              <a:rPr lang="es-MX" altLang="es-MX" sz="1000" dirty="0">
                <a:latin typeface="Montserrat" panose="00000500000000000000" pitchFamily="2" charset="0"/>
              </a:rPr>
              <a:t>Me abstengo de ejercer presión indebida a las personas servidoras públicas de la entidad licitante</a:t>
            </a:r>
          </a:p>
        </p:txBody>
      </p:sp>
      <p:sp>
        <p:nvSpPr>
          <p:cNvPr id="7" name="12 Rectángulo"/>
          <p:cNvSpPr>
            <a:spLocks noChangeArrowheads="1"/>
          </p:cNvSpPr>
          <p:nvPr/>
        </p:nvSpPr>
        <p:spPr bwMode="auto">
          <a:xfrm>
            <a:off x="3791634" y="11564507"/>
            <a:ext cx="1707543" cy="904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nSpc>
                <a:spcPct val="107000"/>
              </a:lnSpc>
              <a:spcAft>
                <a:spcPts val="600"/>
              </a:spcAft>
            </a:pPr>
            <a:r>
              <a:rPr lang="es-MX" altLang="es-MX" sz="1000" dirty="0">
                <a:latin typeface="Montserrat" panose="00000500000000000000" pitchFamily="2" charset="0"/>
              </a:rPr>
              <a:t>No ofrezco, prometo o entrego favores, donativos, cortesías o privilegios de cualquier naturaleza</a:t>
            </a:r>
          </a:p>
        </p:txBody>
      </p:sp>
      <p:sp>
        <p:nvSpPr>
          <p:cNvPr id="9" name="12 Rectángulo"/>
          <p:cNvSpPr>
            <a:spLocks noChangeArrowheads="1"/>
          </p:cNvSpPr>
          <p:nvPr/>
        </p:nvSpPr>
        <p:spPr bwMode="auto">
          <a:xfrm>
            <a:off x="2773256" y="10603722"/>
            <a:ext cx="1851842" cy="739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nSpc>
                <a:spcPct val="107000"/>
              </a:lnSpc>
              <a:spcAft>
                <a:spcPts val="600"/>
              </a:spcAft>
            </a:pPr>
            <a:r>
              <a:rPr lang="es-MX" altLang="es-MX" sz="1000" dirty="0">
                <a:latin typeface="Montserrat" panose="00000500000000000000" pitchFamily="2" charset="0"/>
              </a:rPr>
              <a:t>Cumplo con lo que digo y realizo, entrego mis servicios con la calidad y precio ofrecido</a:t>
            </a:r>
          </a:p>
        </p:txBody>
      </p:sp>
      <p:sp>
        <p:nvSpPr>
          <p:cNvPr id="10" name="12 Rectángulo"/>
          <p:cNvSpPr>
            <a:spLocks noChangeArrowheads="1"/>
          </p:cNvSpPr>
          <p:nvPr/>
        </p:nvSpPr>
        <p:spPr bwMode="auto">
          <a:xfrm>
            <a:off x="2502725" y="9493267"/>
            <a:ext cx="1851842" cy="904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nSpc>
                <a:spcPct val="107000"/>
              </a:lnSpc>
              <a:spcAft>
                <a:spcPts val="600"/>
              </a:spcAft>
            </a:pPr>
            <a:r>
              <a:rPr lang="es-MX" altLang="es-MX" sz="1000" dirty="0">
                <a:latin typeface="Montserrat" panose="00000500000000000000" pitchFamily="2" charset="0"/>
              </a:rPr>
              <a:t>No incurro en conductas que sean contrarias a la libre competencia o tendientes a distorsionar las licitaciones</a:t>
            </a:r>
          </a:p>
        </p:txBody>
      </p:sp>
      <p:sp>
        <p:nvSpPr>
          <p:cNvPr id="21" name="12 Rectángulo"/>
          <p:cNvSpPr>
            <a:spLocks noChangeArrowheads="1"/>
          </p:cNvSpPr>
          <p:nvPr/>
        </p:nvSpPr>
        <p:spPr bwMode="auto">
          <a:xfrm>
            <a:off x="2730605" y="8437190"/>
            <a:ext cx="1851842" cy="869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nSpc>
                <a:spcPct val="107000"/>
              </a:lnSpc>
              <a:spcAft>
                <a:spcPts val="600"/>
              </a:spcAft>
            </a:pPr>
            <a:r>
              <a:rPr lang="es-MX" altLang="es-MX" sz="1200" dirty="0">
                <a:latin typeface="Montserrat" panose="00000500000000000000" pitchFamily="2" charset="0"/>
              </a:rPr>
              <a:t>Soy una persona íntegra y actúo conforme con principios y valores</a:t>
            </a:r>
          </a:p>
        </p:txBody>
      </p:sp>
      <p:sp>
        <p:nvSpPr>
          <p:cNvPr id="24" name="12 Rectángulo"/>
          <p:cNvSpPr>
            <a:spLocks noChangeArrowheads="1"/>
          </p:cNvSpPr>
          <p:nvPr/>
        </p:nvSpPr>
        <p:spPr bwMode="auto">
          <a:xfrm>
            <a:off x="3831232" y="7490547"/>
            <a:ext cx="1851842" cy="67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nSpc>
                <a:spcPct val="107000"/>
              </a:lnSpc>
              <a:spcAft>
                <a:spcPts val="600"/>
              </a:spcAft>
            </a:pPr>
            <a:r>
              <a:rPr lang="es-MX" altLang="es-MX" sz="1200" dirty="0">
                <a:latin typeface="Montserrat" panose="00000500000000000000" pitchFamily="2" charset="0"/>
              </a:rPr>
              <a:t>Asumo un rol activo en la lucha contra la corrupción</a:t>
            </a:r>
          </a:p>
        </p:txBody>
      </p:sp>
      <p:pic>
        <p:nvPicPr>
          <p:cNvPr id="25" name="Gráfico 24" descr="Atrás con relleno sólido"/>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flipV="1">
            <a:off x="5041977" y="3181236"/>
            <a:ext cx="914400" cy="9144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Rectángulo 25"/>
          <p:cNvSpPr/>
          <p:nvPr/>
        </p:nvSpPr>
        <p:spPr>
          <a:xfrm>
            <a:off x="5027254" y="1419773"/>
            <a:ext cx="6202549" cy="2009227"/>
          </a:xfrm>
          <a:prstGeom prst="rect">
            <a:avLst/>
          </a:prstGeom>
          <a:solidFill>
            <a:srgbClr val="FFC000">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Rectángulo 5"/>
          <p:cNvSpPr/>
          <p:nvPr/>
        </p:nvSpPr>
        <p:spPr>
          <a:xfrm>
            <a:off x="9734550" y="283174"/>
            <a:ext cx="2457450" cy="602651"/>
          </a:xfrm>
          <a:prstGeom prst="rect">
            <a:avLst/>
          </a:prstGeom>
          <a:solidFill>
            <a:srgbClr val="FBB4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p:cNvSpPr txBox="1"/>
          <p:nvPr/>
        </p:nvSpPr>
        <p:spPr>
          <a:xfrm>
            <a:off x="10042804" y="338277"/>
            <a:ext cx="1879041" cy="492443"/>
          </a:xfrm>
          <a:prstGeom prst="rect">
            <a:avLst/>
          </a:prstGeom>
          <a:noFill/>
        </p:spPr>
        <p:txBody>
          <a:bodyPr wrap="none" rtlCol="0">
            <a:spAutoFit/>
          </a:bodyPr>
          <a:lstStyle/>
          <a:p>
            <a:pPr algn="ctr"/>
            <a:r>
              <a:rPr lang="es-MX" sz="1400" dirty="0">
                <a:solidFill>
                  <a:schemeClr val="bg1"/>
                </a:solidFill>
                <a:latin typeface="Montserrat Black" panose="00000A00000000000000" pitchFamily="2" charset="0"/>
              </a:rPr>
              <a:t>EXCELENCIA</a:t>
            </a:r>
            <a:r>
              <a:rPr lang="es-MX" sz="1000" dirty="0">
                <a:solidFill>
                  <a:schemeClr val="bg1"/>
                </a:solidFill>
                <a:latin typeface="Montserrat Black" panose="00000A00000000000000" pitchFamily="2" charset="0"/>
              </a:rPr>
              <a:t> EN EL </a:t>
            </a:r>
          </a:p>
          <a:p>
            <a:pPr algn="ctr"/>
            <a:r>
              <a:rPr lang="es-MX" sz="1200" dirty="0">
                <a:solidFill>
                  <a:schemeClr val="bg1"/>
                </a:solidFill>
                <a:latin typeface="Montserrat Black" panose="00000A00000000000000" pitchFamily="2" charset="0"/>
              </a:rPr>
              <a:t>SERVICIO PÚBLICO</a:t>
            </a:r>
          </a:p>
        </p:txBody>
      </p:sp>
      <p:sp>
        <p:nvSpPr>
          <p:cNvPr id="5" name="CuadroTexto 4"/>
          <p:cNvSpPr txBox="1"/>
          <p:nvPr/>
        </p:nvSpPr>
        <p:spPr>
          <a:xfrm>
            <a:off x="943175" y="424160"/>
            <a:ext cx="4373313" cy="461665"/>
          </a:xfrm>
          <a:prstGeom prst="rect">
            <a:avLst/>
          </a:prstGeom>
          <a:noFill/>
        </p:spPr>
        <p:txBody>
          <a:bodyPr wrap="none" rtlCol="0">
            <a:spAutoFit/>
          </a:bodyPr>
          <a:lstStyle/>
          <a:p>
            <a:r>
              <a:rPr lang="es-MX" sz="2400" dirty="0">
                <a:solidFill>
                  <a:schemeClr val="bg1">
                    <a:lumMod val="75000"/>
                  </a:schemeClr>
                </a:solidFill>
                <a:latin typeface="Montserrat Black" panose="00000A00000000000000" pitchFamily="2" charset="0"/>
              </a:rPr>
              <a:t>Criterios de Acreditación</a:t>
            </a:r>
          </a:p>
        </p:txBody>
      </p:sp>
      <p:pic>
        <p:nvPicPr>
          <p:cNvPr id="14" name="Imagen 13" descr="Forma, Cuadrado&#10;&#10;Descripción generada automáticament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975" y="718380"/>
            <a:ext cx="3970480" cy="5955720"/>
          </a:xfrm>
          <a:prstGeom prst="rect">
            <a:avLst/>
          </a:prstGeom>
        </p:spPr>
      </p:pic>
      <p:sp>
        <p:nvSpPr>
          <p:cNvPr id="17" name="CuadroTexto 16"/>
          <p:cNvSpPr txBox="1"/>
          <p:nvPr/>
        </p:nvSpPr>
        <p:spPr>
          <a:xfrm>
            <a:off x="1220035" y="1836031"/>
            <a:ext cx="3362412" cy="3539430"/>
          </a:xfrm>
          <a:prstGeom prst="rect">
            <a:avLst/>
          </a:prstGeom>
          <a:noFill/>
        </p:spPr>
        <p:txBody>
          <a:bodyPr wrap="square" rtlCol="0">
            <a:spAutoFit/>
          </a:bodyPr>
          <a:lstStyle/>
          <a:p>
            <a:pPr algn="r"/>
            <a:r>
              <a:rPr lang="es-MX" sz="1800" b="1" dirty="0">
                <a:latin typeface="Montserrat" panose="00000500000000000000" pitchFamily="2" charset="0"/>
              </a:rPr>
              <a:t>         Ley General de Responsabilidades  Administrativas</a:t>
            </a:r>
          </a:p>
          <a:p>
            <a:pPr algn="ctr"/>
            <a:endParaRPr lang="es-MX" sz="1800" b="1" dirty="0">
              <a:latin typeface="Montserrat" panose="00000500000000000000" pitchFamily="2" charset="0"/>
            </a:endParaRPr>
          </a:p>
          <a:p>
            <a:pPr algn="ctr"/>
            <a:r>
              <a:rPr lang="es-MX" sz="1800" dirty="0">
                <a:highlight>
                  <a:srgbClr val="FBB430"/>
                </a:highlight>
                <a:latin typeface="Montserrat" panose="00000500000000000000" pitchFamily="2" charset="0"/>
              </a:rPr>
              <a:t>Art. </a:t>
            </a:r>
            <a:r>
              <a:rPr lang="es-MX" dirty="0">
                <a:highlight>
                  <a:srgbClr val="FBB430"/>
                </a:highlight>
                <a:latin typeface="Montserrat" panose="00000500000000000000" pitchFamily="2" charset="0"/>
              </a:rPr>
              <a:t>81</a:t>
            </a:r>
            <a:r>
              <a:rPr lang="es-MX" sz="1800" dirty="0">
                <a:highlight>
                  <a:srgbClr val="FBB430"/>
                </a:highlight>
                <a:latin typeface="Montserrat" panose="00000500000000000000" pitchFamily="2" charset="0"/>
              </a:rPr>
              <a:t>  Sanciones administrativas</a:t>
            </a:r>
          </a:p>
          <a:p>
            <a:pPr algn="ctr"/>
            <a:endParaRPr lang="es-MX" sz="1800" dirty="0">
              <a:latin typeface="Montserrat" panose="00000500000000000000" pitchFamily="2" charset="0"/>
            </a:endParaRPr>
          </a:p>
          <a:p>
            <a:pPr algn="just"/>
            <a:r>
              <a:rPr lang="es-MX" sz="1400" dirty="0">
                <a:latin typeface="Montserrat" panose="00000500000000000000" pitchFamily="2" charset="0"/>
              </a:rPr>
              <a:t>Las sanciones administrativas que deban imponerse por faltas de particulares por comisión de alguna de las conductas previstas en los Capítulos III y IV del Título Tercero de esta Ley, consistirán en: </a:t>
            </a:r>
          </a:p>
          <a:p>
            <a:pPr algn="ctr"/>
            <a:endParaRPr lang="es-MX" sz="1400" dirty="0">
              <a:highlight>
                <a:srgbClr val="FBB430"/>
              </a:highlight>
              <a:latin typeface="Montserrat" panose="00000500000000000000" pitchFamily="2" charset="0"/>
            </a:endParaRPr>
          </a:p>
        </p:txBody>
      </p:sp>
      <p:pic>
        <p:nvPicPr>
          <p:cNvPr id="18" name="Imagen 17" descr="Forma, Cuadrado&#10;&#10;Descripción generada automáticament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00254" y="830720"/>
            <a:ext cx="3970480" cy="5955720"/>
          </a:xfrm>
          <a:prstGeom prst="rect">
            <a:avLst/>
          </a:prstGeom>
        </p:spPr>
      </p:pic>
      <p:sp>
        <p:nvSpPr>
          <p:cNvPr id="19" name="CuadroTexto 18"/>
          <p:cNvSpPr txBox="1"/>
          <p:nvPr/>
        </p:nvSpPr>
        <p:spPr>
          <a:xfrm>
            <a:off x="5190516" y="1528320"/>
            <a:ext cx="5839822" cy="1815882"/>
          </a:xfrm>
          <a:prstGeom prst="rect">
            <a:avLst/>
          </a:prstGeom>
          <a:noFill/>
        </p:spPr>
        <p:txBody>
          <a:bodyPr wrap="square" rtlCol="0">
            <a:spAutoFit/>
          </a:bodyPr>
          <a:lstStyle/>
          <a:p>
            <a:pPr marL="400050" indent="-400050" algn="just">
              <a:buFont typeface="+mj-lt"/>
              <a:buAutoNum type="romanUcPeriod"/>
            </a:pPr>
            <a:r>
              <a:rPr lang="es-MX" sz="1400" b="1" i="1" dirty="0">
                <a:latin typeface="Montserrat" panose="00000500000000000000" pitchFamily="2" charset="0"/>
              </a:rPr>
              <a:t>Tratándose de personas físicas:</a:t>
            </a:r>
          </a:p>
          <a:p>
            <a:pPr marL="400050" indent="-400050" algn="just">
              <a:buFont typeface="+mj-lt"/>
              <a:buAutoNum type="romanUcPeriod"/>
            </a:pPr>
            <a:endParaRPr lang="es-MX" sz="1400" dirty="0">
              <a:latin typeface="Montserrat" panose="00000500000000000000" pitchFamily="2" charset="0"/>
            </a:endParaRPr>
          </a:p>
          <a:p>
            <a:pPr marL="400050" indent="-400050" algn="just">
              <a:buFont typeface="Wingdings" panose="05000000000000000000" pitchFamily="2" charset="2"/>
              <a:buChar char="§"/>
            </a:pPr>
            <a:r>
              <a:rPr lang="es-MX" sz="1400" dirty="0">
                <a:latin typeface="Montserrat" panose="00000500000000000000" pitchFamily="2" charset="0"/>
              </a:rPr>
              <a:t>Sanción económica</a:t>
            </a:r>
          </a:p>
          <a:p>
            <a:pPr marL="400050" indent="-400050" algn="just">
              <a:buFont typeface="Wingdings" panose="05000000000000000000" pitchFamily="2" charset="2"/>
              <a:buChar char="§"/>
            </a:pPr>
            <a:r>
              <a:rPr lang="es-MX" sz="1400" dirty="0">
                <a:latin typeface="Montserrat" panose="00000500000000000000" pitchFamily="2" charset="0"/>
              </a:rPr>
              <a:t> Inhabilitación temporal para participar en adquisiciones, arrendamientos, servicios u obras públicas</a:t>
            </a:r>
          </a:p>
          <a:p>
            <a:pPr marL="400050" indent="-400050" algn="just">
              <a:buFont typeface="Wingdings" panose="05000000000000000000" pitchFamily="2" charset="2"/>
              <a:buChar char="§"/>
            </a:pPr>
            <a:r>
              <a:rPr lang="es-MX" sz="1400" dirty="0">
                <a:latin typeface="Montserrat" panose="00000500000000000000" pitchFamily="2" charset="0"/>
              </a:rPr>
              <a:t> Indemnización por los daños y perjuicios ocasionados a la Hacienda Pública Federal, local o municipal, o al patrimonio de los entes públicos.</a:t>
            </a:r>
          </a:p>
        </p:txBody>
      </p:sp>
      <p:sp>
        <p:nvSpPr>
          <p:cNvPr id="8" name="CuadroTexto 7"/>
          <p:cNvSpPr txBox="1"/>
          <p:nvPr/>
        </p:nvSpPr>
        <p:spPr>
          <a:xfrm>
            <a:off x="4904259" y="9228474"/>
            <a:ext cx="2928232" cy="1323439"/>
          </a:xfrm>
          <a:prstGeom prst="rect">
            <a:avLst/>
          </a:prstGeom>
          <a:noFill/>
        </p:spPr>
        <p:txBody>
          <a:bodyPr wrap="square" rtlCol="0">
            <a:spAutoFit/>
          </a:bodyPr>
          <a:lstStyle/>
          <a:p>
            <a:pPr algn="ctr"/>
            <a:r>
              <a:rPr lang="es-MX" sz="2000" dirty="0">
                <a:solidFill>
                  <a:schemeClr val="tx1">
                    <a:lumMod val="75000"/>
                    <a:lumOff val="25000"/>
                  </a:schemeClr>
                </a:solidFill>
                <a:latin typeface="Montserrat Black" panose="00000A00000000000000" pitchFamily="2" charset="0"/>
              </a:rPr>
              <a:t>Decálogo de Probidad en las Contrataciones y Compras Públicas</a:t>
            </a:r>
          </a:p>
        </p:txBody>
      </p:sp>
      <p:pic>
        <p:nvPicPr>
          <p:cNvPr id="12" name="Imagen 11" descr="Icono&#10;&#10;Descripción generada automáticament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5488" y="7382291"/>
            <a:ext cx="7745773" cy="5091991"/>
          </a:xfrm>
          <a:prstGeom prst="rect">
            <a:avLst/>
          </a:prstGeom>
        </p:spPr>
      </p:pic>
      <p:sp>
        <p:nvSpPr>
          <p:cNvPr id="16" name="12 Rectángulo"/>
          <p:cNvSpPr>
            <a:spLocks noChangeArrowheads="1"/>
          </p:cNvSpPr>
          <p:nvPr/>
        </p:nvSpPr>
        <p:spPr bwMode="auto">
          <a:xfrm>
            <a:off x="7300704" y="7499430"/>
            <a:ext cx="1608124" cy="67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nSpc>
                <a:spcPct val="107000"/>
              </a:lnSpc>
              <a:spcAft>
                <a:spcPts val="600"/>
              </a:spcAft>
            </a:pPr>
            <a:r>
              <a:rPr lang="es-MX" altLang="es-MX" sz="1200" dirty="0">
                <a:latin typeface="Montserrat" panose="00000500000000000000" pitchFamily="2" charset="0"/>
              </a:rPr>
              <a:t>Doy un trato digno a todas las personas</a:t>
            </a:r>
          </a:p>
        </p:txBody>
      </p:sp>
      <p:sp>
        <p:nvSpPr>
          <p:cNvPr id="20" name="12 Rectángulo"/>
          <p:cNvSpPr>
            <a:spLocks noChangeArrowheads="1"/>
          </p:cNvSpPr>
          <p:nvPr/>
        </p:nvSpPr>
        <p:spPr bwMode="auto">
          <a:xfrm>
            <a:off x="8252567" y="8394283"/>
            <a:ext cx="1835041"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r>
              <a:rPr lang="es-MX" altLang="es-MX" sz="1000" dirty="0">
                <a:latin typeface="Montserrat" panose="00000500000000000000" pitchFamily="2" charset="0"/>
              </a:rPr>
              <a:t>Cumplo con los compromisos establecidos en las respectivas bases de licitación y contratación</a:t>
            </a:r>
          </a:p>
        </p:txBody>
      </p:sp>
      <p:sp>
        <p:nvSpPr>
          <p:cNvPr id="22" name="12 Rectángulo"/>
          <p:cNvSpPr>
            <a:spLocks noChangeArrowheads="1"/>
          </p:cNvSpPr>
          <p:nvPr/>
        </p:nvSpPr>
        <p:spPr bwMode="auto">
          <a:xfrm>
            <a:off x="8526482" y="9565401"/>
            <a:ext cx="1707543" cy="739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nSpc>
                <a:spcPct val="107000"/>
              </a:lnSpc>
              <a:spcAft>
                <a:spcPts val="600"/>
              </a:spcAft>
            </a:pPr>
            <a:r>
              <a:rPr lang="es-MX" altLang="es-MX" sz="1000" dirty="0">
                <a:latin typeface="Montserrat" panose="00000500000000000000" pitchFamily="2" charset="0"/>
              </a:rPr>
              <a:t>Construyo una política efectiva por la integridad y el combate a la corrupción</a:t>
            </a:r>
          </a:p>
        </p:txBody>
      </p:sp>
      <p:sp>
        <p:nvSpPr>
          <p:cNvPr id="23" name="12 Rectángulo"/>
          <p:cNvSpPr>
            <a:spLocks noChangeArrowheads="1"/>
          </p:cNvSpPr>
          <p:nvPr/>
        </p:nvSpPr>
        <p:spPr bwMode="auto">
          <a:xfrm>
            <a:off x="8254557" y="10782842"/>
            <a:ext cx="1707543" cy="474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nSpc>
                <a:spcPct val="107000"/>
              </a:lnSpc>
              <a:spcAft>
                <a:spcPts val="600"/>
              </a:spcAft>
            </a:pPr>
            <a:r>
              <a:rPr lang="es-MX" altLang="es-MX" sz="1200" dirty="0">
                <a:latin typeface="Montserrat" panose="00000500000000000000" pitchFamily="2" charset="0"/>
              </a:rPr>
              <a:t>Evito todo conflicto de interés</a:t>
            </a:r>
          </a:p>
        </p:txBody>
      </p:sp>
      <p:sp>
        <p:nvSpPr>
          <p:cNvPr id="2" name="12 Rectángulo"/>
          <p:cNvSpPr>
            <a:spLocks noChangeArrowheads="1"/>
          </p:cNvSpPr>
          <p:nvPr/>
        </p:nvSpPr>
        <p:spPr bwMode="auto">
          <a:xfrm>
            <a:off x="7250994" y="11586900"/>
            <a:ext cx="1707543" cy="904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nSpc>
                <a:spcPct val="107000"/>
              </a:lnSpc>
              <a:spcAft>
                <a:spcPts val="600"/>
              </a:spcAft>
            </a:pPr>
            <a:r>
              <a:rPr lang="es-MX" altLang="es-MX" sz="1000" dirty="0">
                <a:latin typeface="Montserrat" panose="00000500000000000000" pitchFamily="2" charset="0"/>
              </a:rPr>
              <a:t>Me abstengo de ejercer presión indebida a las personas servidoras públicas de la entidad licitante</a:t>
            </a:r>
          </a:p>
        </p:txBody>
      </p:sp>
      <p:sp>
        <p:nvSpPr>
          <p:cNvPr id="7" name="12 Rectángulo"/>
          <p:cNvSpPr>
            <a:spLocks noChangeArrowheads="1"/>
          </p:cNvSpPr>
          <p:nvPr/>
        </p:nvSpPr>
        <p:spPr bwMode="auto">
          <a:xfrm>
            <a:off x="3791634" y="11564507"/>
            <a:ext cx="1707543" cy="904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nSpc>
                <a:spcPct val="107000"/>
              </a:lnSpc>
              <a:spcAft>
                <a:spcPts val="600"/>
              </a:spcAft>
            </a:pPr>
            <a:r>
              <a:rPr lang="es-MX" altLang="es-MX" sz="1000" dirty="0">
                <a:latin typeface="Montserrat" panose="00000500000000000000" pitchFamily="2" charset="0"/>
              </a:rPr>
              <a:t>No ofrezco, prometo o entrego favores, donativos, cortesías o privilegios de cualquier naturaleza</a:t>
            </a:r>
          </a:p>
        </p:txBody>
      </p:sp>
      <p:sp>
        <p:nvSpPr>
          <p:cNvPr id="9" name="12 Rectángulo"/>
          <p:cNvSpPr>
            <a:spLocks noChangeArrowheads="1"/>
          </p:cNvSpPr>
          <p:nvPr/>
        </p:nvSpPr>
        <p:spPr bwMode="auto">
          <a:xfrm>
            <a:off x="2773256" y="10603722"/>
            <a:ext cx="1851842" cy="739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nSpc>
                <a:spcPct val="107000"/>
              </a:lnSpc>
              <a:spcAft>
                <a:spcPts val="600"/>
              </a:spcAft>
            </a:pPr>
            <a:r>
              <a:rPr lang="es-MX" altLang="es-MX" sz="1000" dirty="0">
                <a:latin typeface="Montserrat" panose="00000500000000000000" pitchFamily="2" charset="0"/>
              </a:rPr>
              <a:t>Cumplo con lo que digo y realizo, entrego mis servicios con la calidad y precio ofrecido</a:t>
            </a:r>
          </a:p>
        </p:txBody>
      </p:sp>
      <p:sp>
        <p:nvSpPr>
          <p:cNvPr id="10" name="12 Rectángulo"/>
          <p:cNvSpPr>
            <a:spLocks noChangeArrowheads="1"/>
          </p:cNvSpPr>
          <p:nvPr/>
        </p:nvSpPr>
        <p:spPr bwMode="auto">
          <a:xfrm>
            <a:off x="2502725" y="9493267"/>
            <a:ext cx="1851842" cy="904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nSpc>
                <a:spcPct val="107000"/>
              </a:lnSpc>
              <a:spcAft>
                <a:spcPts val="600"/>
              </a:spcAft>
            </a:pPr>
            <a:r>
              <a:rPr lang="es-MX" altLang="es-MX" sz="1000" dirty="0">
                <a:latin typeface="Montserrat" panose="00000500000000000000" pitchFamily="2" charset="0"/>
              </a:rPr>
              <a:t>No incurro en conductas que sean contrarias a la libre competencia o tendientes a distorsionar las licitaciones</a:t>
            </a:r>
          </a:p>
        </p:txBody>
      </p:sp>
      <p:sp>
        <p:nvSpPr>
          <p:cNvPr id="21" name="12 Rectángulo"/>
          <p:cNvSpPr>
            <a:spLocks noChangeArrowheads="1"/>
          </p:cNvSpPr>
          <p:nvPr/>
        </p:nvSpPr>
        <p:spPr bwMode="auto">
          <a:xfrm>
            <a:off x="2730605" y="8437190"/>
            <a:ext cx="1851842" cy="869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nSpc>
                <a:spcPct val="107000"/>
              </a:lnSpc>
              <a:spcAft>
                <a:spcPts val="600"/>
              </a:spcAft>
            </a:pPr>
            <a:r>
              <a:rPr lang="es-MX" altLang="es-MX" sz="1200" dirty="0">
                <a:latin typeface="Montserrat" panose="00000500000000000000" pitchFamily="2" charset="0"/>
              </a:rPr>
              <a:t>Soy una persona íntegra y actúo conforme con principios y valores</a:t>
            </a:r>
          </a:p>
        </p:txBody>
      </p:sp>
      <p:sp>
        <p:nvSpPr>
          <p:cNvPr id="24" name="12 Rectángulo"/>
          <p:cNvSpPr>
            <a:spLocks noChangeArrowheads="1"/>
          </p:cNvSpPr>
          <p:nvPr/>
        </p:nvSpPr>
        <p:spPr bwMode="auto">
          <a:xfrm>
            <a:off x="3831232" y="7490547"/>
            <a:ext cx="1851842" cy="671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nSpc>
                <a:spcPct val="107000"/>
              </a:lnSpc>
              <a:spcAft>
                <a:spcPts val="600"/>
              </a:spcAft>
            </a:pPr>
            <a:r>
              <a:rPr lang="es-MX" altLang="es-MX" sz="1200" dirty="0">
                <a:latin typeface="Montserrat" panose="00000500000000000000" pitchFamily="2" charset="0"/>
              </a:rPr>
              <a:t>Asumo un rol activo en la lucha contra la corrupción</a:t>
            </a:r>
          </a:p>
        </p:txBody>
      </p:sp>
      <p:sp>
        <p:nvSpPr>
          <p:cNvPr id="3" name="Rectángulo 2"/>
          <p:cNvSpPr/>
          <p:nvPr/>
        </p:nvSpPr>
        <p:spPr>
          <a:xfrm>
            <a:off x="5027254" y="3552052"/>
            <a:ext cx="6202548" cy="2650005"/>
          </a:xfrm>
          <a:prstGeom prst="rect">
            <a:avLst/>
          </a:prstGeom>
          <a:solidFill>
            <a:schemeClr val="bg1">
              <a:lumMod val="85000"/>
              <a:alpha val="4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CuadroTexto 10"/>
          <p:cNvSpPr txBox="1"/>
          <p:nvPr/>
        </p:nvSpPr>
        <p:spPr>
          <a:xfrm>
            <a:off x="5313766" y="3812670"/>
            <a:ext cx="5877601" cy="2246769"/>
          </a:xfrm>
          <a:prstGeom prst="rect">
            <a:avLst/>
          </a:prstGeom>
          <a:noFill/>
        </p:spPr>
        <p:txBody>
          <a:bodyPr wrap="square" rtlCol="0">
            <a:spAutoFit/>
          </a:bodyPr>
          <a:lstStyle/>
          <a:p>
            <a:pPr marL="400050" indent="-400050" algn="just">
              <a:buFont typeface="+mj-lt"/>
              <a:buAutoNum type="romanUcPeriod" startAt="2"/>
            </a:pPr>
            <a:r>
              <a:rPr lang="es-MX" sz="1400" b="1" i="1" dirty="0">
                <a:latin typeface="Montserrat" panose="00000500000000000000" pitchFamily="2" charset="0"/>
              </a:rPr>
              <a:t>Tratándose de personas morales</a:t>
            </a:r>
          </a:p>
          <a:p>
            <a:pPr marL="400050" indent="-400050" algn="just">
              <a:buFont typeface="+mj-lt"/>
              <a:buAutoNum type="romanUcPeriod" startAt="2"/>
            </a:pPr>
            <a:endParaRPr lang="es-MX" sz="1400" dirty="0">
              <a:latin typeface="Montserrat" panose="00000500000000000000" pitchFamily="2" charset="0"/>
            </a:endParaRPr>
          </a:p>
          <a:p>
            <a:pPr marL="400050" indent="-400050" algn="just">
              <a:buFont typeface="Wingdings" panose="05000000000000000000" pitchFamily="2" charset="2"/>
              <a:buChar char="§"/>
            </a:pPr>
            <a:r>
              <a:rPr lang="es-MX" sz="1400" dirty="0">
                <a:latin typeface="Montserrat" panose="00000500000000000000" pitchFamily="2" charset="0"/>
              </a:rPr>
              <a:t>Sanción económica</a:t>
            </a:r>
          </a:p>
          <a:p>
            <a:pPr marL="400050" indent="-400050" algn="just">
              <a:buFont typeface="Wingdings" panose="05000000000000000000" pitchFamily="2" charset="2"/>
              <a:buChar char="§"/>
            </a:pPr>
            <a:r>
              <a:rPr lang="es-MX" sz="1400" dirty="0">
                <a:latin typeface="Montserrat" panose="00000500000000000000" pitchFamily="2" charset="0"/>
              </a:rPr>
              <a:t> Inhabilitación temporal para participar en adquisiciones, arrendamientos, servicios u obras públicas</a:t>
            </a:r>
          </a:p>
          <a:p>
            <a:pPr marL="400050" indent="-400050" algn="just">
              <a:buFont typeface="Wingdings" panose="05000000000000000000" pitchFamily="2" charset="2"/>
              <a:buChar char="§"/>
            </a:pPr>
            <a:r>
              <a:rPr lang="es-MX" sz="1400" dirty="0">
                <a:latin typeface="Montserrat" panose="00000500000000000000" pitchFamily="2" charset="0"/>
              </a:rPr>
              <a:t> La suspensión de actividades</a:t>
            </a:r>
          </a:p>
          <a:p>
            <a:pPr marL="400050" indent="-400050" algn="just">
              <a:buFont typeface="Wingdings" panose="05000000000000000000" pitchFamily="2" charset="2"/>
              <a:buChar char="§"/>
            </a:pPr>
            <a:r>
              <a:rPr lang="es-MX" sz="1400" dirty="0">
                <a:latin typeface="Montserrat" panose="00000500000000000000" pitchFamily="2" charset="0"/>
              </a:rPr>
              <a:t> Disolución de la sociedad respectiva</a:t>
            </a:r>
          </a:p>
          <a:p>
            <a:pPr marL="400050" indent="-400050" algn="just">
              <a:buFont typeface="Wingdings" panose="05000000000000000000" pitchFamily="2" charset="2"/>
              <a:buChar char="§"/>
            </a:pPr>
            <a:r>
              <a:rPr lang="es-MX" sz="1400" dirty="0">
                <a:latin typeface="Montserrat" panose="00000500000000000000" pitchFamily="2" charset="0"/>
              </a:rPr>
              <a:t> Indemnización por los daños y perjuicios ocasionados a la Hacienda Pública Federal, local o municipal o al patrimonio de los entes públicos.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Rectángulo 25"/>
          <p:cNvSpPr/>
          <p:nvPr/>
        </p:nvSpPr>
        <p:spPr>
          <a:xfrm>
            <a:off x="5628708" y="1088240"/>
            <a:ext cx="6563293" cy="5453844"/>
          </a:xfrm>
          <a:prstGeom prst="rect">
            <a:avLst/>
          </a:prstGeom>
          <a:solidFill>
            <a:srgbClr val="FFC000">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Rectángulo 5"/>
          <p:cNvSpPr/>
          <p:nvPr/>
        </p:nvSpPr>
        <p:spPr>
          <a:xfrm>
            <a:off x="9734550" y="283174"/>
            <a:ext cx="2457450" cy="602651"/>
          </a:xfrm>
          <a:prstGeom prst="rect">
            <a:avLst/>
          </a:prstGeom>
          <a:solidFill>
            <a:srgbClr val="FBB4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p:cNvSpPr txBox="1"/>
          <p:nvPr/>
        </p:nvSpPr>
        <p:spPr>
          <a:xfrm>
            <a:off x="10042804" y="338277"/>
            <a:ext cx="1879041" cy="492443"/>
          </a:xfrm>
          <a:prstGeom prst="rect">
            <a:avLst/>
          </a:prstGeom>
          <a:noFill/>
        </p:spPr>
        <p:txBody>
          <a:bodyPr wrap="none" rtlCol="0">
            <a:spAutoFit/>
          </a:bodyPr>
          <a:lstStyle/>
          <a:p>
            <a:pPr algn="ctr"/>
            <a:r>
              <a:rPr lang="es-MX" sz="1400" dirty="0">
                <a:solidFill>
                  <a:schemeClr val="bg1"/>
                </a:solidFill>
                <a:latin typeface="Montserrat Black" panose="00000A00000000000000" pitchFamily="2" charset="0"/>
              </a:rPr>
              <a:t>EXCELENCIA</a:t>
            </a:r>
            <a:r>
              <a:rPr lang="es-MX" sz="1000" dirty="0">
                <a:solidFill>
                  <a:schemeClr val="bg1"/>
                </a:solidFill>
                <a:latin typeface="Montserrat Black" panose="00000A00000000000000" pitchFamily="2" charset="0"/>
              </a:rPr>
              <a:t> EN EL </a:t>
            </a:r>
          </a:p>
          <a:p>
            <a:pPr algn="ctr"/>
            <a:r>
              <a:rPr lang="es-MX" sz="1200" dirty="0">
                <a:solidFill>
                  <a:schemeClr val="bg1"/>
                </a:solidFill>
                <a:latin typeface="Montserrat Black" panose="00000A00000000000000" pitchFamily="2" charset="0"/>
              </a:rPr>
              <a:t>SERVICIO PÚBLICO</a:t>
            </a:r>
          </a:p>
        </p:txBody>
      </p:sp>
      <p:pic>
        <p:nvPicPr>
          <p:cNvPr id="14" name="Imagen 13" descr="Forma, Cuadrado&#10;&#10;Descripción generada automáticament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21576" y="424160"/>
            <a:ext cx="3970480" cy="5955720"/>
          </a:xfrm>
          <a:prstGeom prst="rect">
            <a:avLst/>
          </a:prstGeom>
        </p:spPr>
      </p:pic>
      <p:sp>
        <p:nvSpPr>
          <p:cNvPr id="17" name="CuadroTexto 16"/>
          <p:cNvSpPr txBox="1"/>
          <p:nvPr/>
        </p:nvSpPr>
        <p:spPr>
          <a:xfrm>
            <a:off x="-7001516" y="1541811"/>
            <a:ext cx="3362412" cy="3539430"/>
          </a:xfrm>
          <a:prstGeom prst="rect">
            <a:avLst/>
          </a:prstGeom>
          <a:noFill/>
        </p:spPr>
        <p:txBody>
          <a:bodyPr wrap="square" rtlCol="0">
            <a:spAutoFit/>
          </a:bodyPr>
          <a:lstStyle/>
          <a:p>
            <a:pPr algn="r"/>
            <a:r>
              <a:rPr lang="es-MX" sz="1800" b="1" dirty="0">
                <a:latin typeface="Montserrat" panose="00000500000000000000" pitchFamily="2" charset="0"/>
              </a:rPr>
              <a:t>         Ley General de Responsabilidades  Administrativas</a:t>
            </a:r>
          </a:p>
          <a:p>
            <a:pPr algn="ctr"/>
            <a:endParaRPr lang="es-MX" sz="1800" b="1" dirty="0">
              <a:latin typeface="Montserrat" panose="00000500000000000000" pitchFamily="2" charset="0"/>
            </a:endParaRPr>
          </a:p>
          <a:p>
            <a:pPr algn="ctr"/>
            <a:r>
              <a:rPr lang="es-MX" sz="1800" dirty="0">
                <a:highlight>
                  <a:srgbClr val="FBB430"/>
                </a:highlight>
                <a:latin typeface="Montserrat" panose="00000500000000000000" pitchFamily="2" charset="0"/>
              </a:rPr>
              <a:t>Art. </a:t>
            </a:r>
            <a:r>
              <a:rPr lang="es-MX" dirty="0">
                <a:highlight>
                  <a:srgbClr val="FBB430"/>
                </a:highlight>
                <a:latin typeface="Montserrat" panose="00000500000000000000" pitchFamily="2" charset="0"/>
              </a:rPr>
              <a:t>81</a:t>
            </a:r>
            <a:r>
              <a:rPr lang="es-MX" sz="1800" dirty="0">
                <a:highlight>
                  <a:srgbClr val="FBB430"/>
                </a:highlight>
                <a:latin typeface="Montserrat" panose="00000500000000000000" pitchFamily="2" charset="0"/>
              </a:rPr>
              <a:t>  Sanciones administrativas</a:t>
            </a:r>
          </a:p>
          <a:p>
            <a:pPr algn="ctr"/>
            <a:endParaRPr lang="es-MX" sz="1800" dirty="0">
              <a:latin typeface="Montserrat" panose="00000500000000000000" pitchFamily="2" charset="0"/>
            </a:endParaRPr>
          </a:p>
          <a:p>
            <a:pPr algn="just"/>
            <a:r>
              <a:rPr lang="es-MX" sz="1400" dirty="0">
                <a:latin typeface="Montserrat" panose="00000500000000000000" pitchFamily="2" charset="0"/>
              </a:rPr>
              <a:t>Las sanciones administrativas que deban imponerse por faltas de particulares por comisión de alguna de las conductas previstas en los Capítulos III y IV del Título Tercero de esta Ley, consistirán en: </a:t>
            </a:r>
          </a:p>
          <a:p>
            <a:pPr algn="ctr"/>
            <a:endParaRPr lang="es-MX" sz="1400" dirty="0">
              <a:highlight>
                <a:srgbClr val="FBB430"/>
              </a:highlight>
              <a:latin typeface="Montserrat" panose="00000500000000000000" pitchFamily="2" charset="0"/>
            </a:endParaRPr>
          </a:p>
        </p:txBody>
      </p:sp>
      <p:pic>
        <p:nvPicPr>
          <p:cNvPr id="18" name="Imagen 17" descr="Forma, Cuadrado&#10;&#10;Descripción generada automáticament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500254" y="830720"/>
            <a:ext cx="3970480" cy="5955720"/>
          </a:xfrm>
          <a:prstGeom prst="rect">
            <a:avLst/>
          </a:prstGeom>
        </p:spPr>
      </p:pic>
      <p:sp>
        <p:nvSpPr>
          <p:cNvPr id="19" name="CuadroTexto 18"/>
          <p:cNvSpPr txBox="1"/>
          <p:nvPr/>
        </p:nvSpPr>
        <p:spPr>
          <a:xfrm>
            <a:off x="5689600" y="1186665"/>
            <a:ext cx="6206745" cy="5293757"/>
          </a:xfrm>
          <a:prstGeom prst="rect">
            <a:avLst/>
          </a:prstGeom>
          <a:noFill/>
        </p:spPr>
        <p:txBody>
          <a:bodyPr wrap="square" rtlCol="0">
            <a:spAutoFit/>
          </a:bodyPr>
          <a:lstStyle/>
          <a:p>
            <a:pPr marL="285750" indent="-285750" algn="just">
              <a:buFont typeface="Arial" panose="020B0604020202020204" pitchFamily="34" charset="0"/>
              <a:buChar char="•"/>
            </a:pPr>
            <a:r>
              <a:rPr lang="es-MX" sz="1300" dirty="0">
                <a:latin typeface="Montserrat" panose="00000500000000000000" pitchFamily="2" charset="0"/>
              </a:rPr>
              <a:t>Incrementa el valor patrimonial y la rentabilidad de la empresa.</a:t>
            </a:r>
          </a:p>
          <a:p>
            <a:pPr marL="400050" indent="-400050" algn="just">
              <a:buFont typeface="Arial" panose="020B0604020202020204" pitchFamily="34" charset="0"/>
              <a:buChar char="•"/>
            </a:pPr>
            <a:endParaRPr lang="es-MX" sz="1300" dirty="0">
              <a:latin typeface="Montserrat" panose="00000500000000000000" pitchFamily="2" charset="0"/>
            </a:endParaRPr>
          </a:p>
          <a:p>
            <a:pPr marL="285750" indent="-285750" algn="just">
              <a:buFont typeface="Arial" panose="020B0604020202020204" pitchFamily="34" charset="0"/>
              <a:buChar char="•"/>
            </a:pPr>
            <a:r>
              <a:rPr lang="es-MX" sz="1300" dirty="0">
                <a:latin typeface="Montserrat" panose="00000500000000000000" pitchFamily="2" charset="0"/>
              </a:rPr>
              <a:t>Se maximiza la reputación de la marca</a:t>
            </a:r>
          </a:p>
          <a:p>
            <a:pPr marL="400050" indent="-400050" algn="just">
              <a:buFont typeface="Arial" panose="020B0604020202020204" pitchFamily="34" charset="0"/>
              <a:buChar char="•"/>
            </a:pPr>
            <a:endParaRPr lang="es-MX" sz="1300" dirty="0">
              <a:latin typeface="Montserrat" panose="00000500000000000000" pitchFamily="2" charset="0"/>
            </a:endParaRPr>
          </a:p>
          <a:p>
            <a:pPr marL="285750" indent="-285750" algn="just">
              <a:buFont typeface="Arial" panose="020B0604020202020204" pitchFamily="34" charset="0"/>
              <a:buChar char="•"/>
            </a:pPr>
            <a:r>
              <a:rPr lang="es-MX" sz="1300" dirty="0">
                <a:latin typeface="Montserrat" panose="00000500000000000000" pitchFamily="2" charset="0"/>
              </a:rPr>
              <a:t>Acceso a esquemas de </a:t>
            </a:r>
            <a:r>
              <a:rPr lang="es-MX" sz="1300" dirty="0" err="1">
                <a:latin typeface="Montserrat" panose="00000500000000000000" pitchFamily="2" charset="0"/>
              </a:rPr>
              <a:t>ﬁnanciamiento</a:t>
            </a:r>
            <a:r>
              <a:rPr lang="es-MX" sz="1300" dirty="0">
                <a:latin typeface="Montserrat" panose="00000500000000000000" pitchFamily="2" charset="0"/>
              </a:rPr>
              <a:t> nacional e internacional de primer nivel en condiciones  preferentes.</a:t>
            </a:r>
          </a:p>
          <a:p>
            <a:pPr marL="400050" indent="-400050" algn="just">
              <a:buFont typeface="Arial" panose="020B0604020202020204" pitchFamily="34" charset="0"/>
              <a:buChar char="•"/>
            </a:pPr>
            <a:endParaRPr lang="es-MX" sz="1300" dirty="0">
              <a:latin typeface="Montserrat" panose="00000500000000000000" pitchFamily="2" charset="0"/>
            </a:endParaRPr>
          </a:p>
          <a:p>
            <a:pPr marL="285750" indent="-285750" algn="just">
              <a:buFont typeface="Arial" panose="020B0604020202020204" pitchFamily="34" charset="0"/>
              <a:buChar char="•"/>
            </a:pPr>
            <a:r>
              <a:rPr lang="es-MX" sz="1300" dirty="0">
                <a:latin typeface="Montserrat" panose="00000500000000000000" pitchFamily="2" charset="0"/>
              </a:rPr>
              <a:t>Se generan relaciones de largo plazo y de alta </a:t>
            </a:r>
            <a:r>
              <a:rPr lang="es-MX" sz="1300" dirty="0" err="1">
                <a:latin typeface="Montserrat" panose="00000500000000000000" pitchFamily="2" charset="0"/>
              </a:rPr>
              <a:t>conﬁabilidad</a:t>
            </a:r>
            <a:r>
              <a:rPr lang="es-MX" sz="1300" dirty="0">
                <a:latin typeface="Montserrat" panose="00000500000000000000" pitchFamily="2" charset="0"/>
              </a:rPr>
              <a:t> con los clientes.</a:t>
            </a:r>
          </a:p>
          <a:p>
            <a:pPr marL="400050" indent="-400050" algn="just">
              <a:buFont typeface="Arial" panose="020B0604020202020204" pitchFamily="34" charset="0"/>
              <a:buChar char="•"/>
            </a:pPr>
            <a:endParaRPr lang="es-MX" sz="1300" dirty="0">
              <a:latin typeface="Montserrat" panose="00000500000000000000" pitchFamily="2" charset="0"/>
            </a:endParaRPr>
          </a:p>
          <a:p>
            <a:pPr marL="285750" indent="-285750" algn="just">
              <a:buFont typeface="Arial" panose="020B0604020202020204" pitchFamily="34" charset="0"/>
              <a:buChar char="•"/>
            </a:pPr>
            <a:r>
              <a:rPr lang="es-MX" sz="1300" dirty="0">
                <a:latin typeface="Montserrat" panose="00000500000000000000" pitchFamily="2" charset="0"/>
              </a:rPr>
              <a:t>Se desarrollan cadenas productivas con los proveedores de alto valor agregado.</a:t>
            </a:r>
          </a:p>
          <a:p>
            <a:pPr marL="400050" indent="-400050" algn="just">
              <a:buFont typeface="Arial" panose="020B0604020202020204" pitchFamily="34" charset="0"/>
              <a:buChar char="•"/>
            </a:pPr>
            <a:endParaRPr lang="es-MX" sz="1300" dirty="0">
              <a:latin typeface="Montserrat" panose="00000500000000000000" pitchFamily="2" charset="0"/>
            </a:endParaRPr>
          </a:p>
          <a:p>
            <a:pPr marL="285750" indent="-285750" algn="just">
              <a:buFont typeface="Arial" panose="020B0604020202020204" pitchFamily="34" charset="0"/>
              <a:buChar char="•"/>
            </a:pPr>
            <a:r>
              <a:rPr lang="es-MX" sz="1300" dirty="0">
                <a:latin typeface="Montserrat" panose="00000500000000000000" pitchFamily="2" charset="0"/>
              </a:rPr>
              <a:t>Se fortalece la relación con las autoridades</a:t>
            </a:r>
          </a:p>
          <a:p>
            <a:pPr marL="285750" indent="-285750" algn="just">
              <a:buFont typeface="Arial" panose="020B0604020202020204" pitchFamily="34" charset="0"/>
              <a:buChar char="•"/>
            </a:pPr>
            <a:endParaRPr lang="es-MX" sz="1300" dirty="0">
              <a:latin typeface="Montserrat" panose="00000500000000000000" pitchFamily="2" charset="0"/>
            </a:endParaRPr>
          </a:p>
          <a:p>
            <a:pPr marL="285750" indent="-285750" algn="just">
              <a:buFont typeface="Arial" panose="020B0604020202020204" pitchFamily="34" charset="0"/>
              <a:buChar char="•"/>
            </a:pPr>
            <a:r>
              <a:rPr lang="es-MX" sz="1300" dirty="0">
                <a:latin typeface="Montserrat" panose="00000500000000000000" pitchFamily="2" charset="0"/>
              </a:rPr>
              <a:t>Se genera un clima laboral de respeto, transparencia y compromiso de hacer las cosas correctamente.  </a:t>
            </a:r>
          </a:p>
          <a:p>
            <a:pPr marL="285750" indent="-285750" algn="just">
              <a:buFont typeface="Arial" panose="020B0604020202020204" pitchFamily="34" charset="0"/>
              <a:buChar char="•"/>
            </a:pPr>
            <a:endParaRPr lang="es-MX" sz="1300" dirty="0">
              <a:latin typeface="Montserrat" panose="00000500000000000000" pitchFamily="2" charset="0"/>
            </a:endParaRPr>
          </a:p>
          <a:p>
            <a:pPr marL="285750" indent="-285750" algn="just">
              <a:buFont typeface="Arial" panose="020B0604020202020204" pitchFamily="34" charset="0"/>
              <a:buChar char="•"/>
            </a:pPr>
            <a:r>
              <a:rPr lang="es-MX" sz="1300" dirty="0">
                <a:latin typeface="Montserrat" panose="00000500000000000000" pitchFamily="2" charset="0"/>
              </a:rPr>
              <a:t>Se controlan y mitigan los riesgos legales, </a:t>
            </a:r>
            <a:r>
              <a:rPr lang="es-MX" sz="1300" dirty="0" err="1">
                <a:latin typeface="Montserrat" panose="00000500000000000000" pitchFamily="2" charset="0"/>
              </a:rPr>
              <a:t>ﬁnancieros</a:t>
            </a:r>
            <a:r>
              <a:rPr lang="es-MX" sz="1300" dirty="0">
                <a:latin typeface="Montserrat" panose="00000500000000000000" pitchFamily="2" charset="0"/>
              </a:rPr>
              <a:t> y corporativos de la compañía.</a:t>
            </a:r>
          </a:p>
          <a:p>
            <a:pPr marL="285750" indent="-285750" algn="just">
              <a:buFont typeface="Arial" panose="020B0604020202020204" pitchFamily="34" charset="0"/>
              <a:buChar char="•"/>
            </a:pPr>
            <a:endParaRPr lang="es-MX" sz="1300" dirty="0">
              <a:latin typeface="Montserrat" panose="00000500000000000000" pitchFamily="2" charset="0"/>
            </a:endParaRPr>
          </a:p>
          <a:p>
            <a:pPr marL="285750" indent="-285750" algn="just">
              <a:buFont typeface="Arial" panose="020B0604020202020204" pitchFamily="34" charset="0"/>
              <a:buChar char="•"/>
            </a:pPr>
            <a:r>
              <a:rPr lang="es-MX" sz="1300" dirty="0">
                <a:latin typeface="Montserrat" panose="00000500000000000000" pitchFamily="2" charset="0"/>
              </a:rPr>
              <a:t>Se enfoca a la empresa hacia un modelo de gestión predictivo y preventivo.</a:t>
            </a:r>
          </a:p>
          <a:p>
            <a:pPr marL="285750" indent="-285750" algn="just">
              <a:buFont typeface="Arial" panose="020B0604020202020204" pitchFamily="34" charset="0"/>
              <a:buChar char="•"/>
            </a:pPr>
            <a:endParaRPr lang="es-MX" sz="1300" dirty="0">
              <a:latin typeface="Montserrat" panose="00000500000000000000" pitchFamily="2" charset="0"/>
            </a:endParaRPr>
          </a:p>
          <a:p>
            <a:pPr marL="285750" indent="-285750" algn="just">
              <a:buFont typeface="Arial" panose="020B0604020202020204" pitchFamily="34" charset="0"/>
              <a:buChar char="•"/>
            </a:pPr>
            <a:r>
              <a:rPr lang="es-MX" sz="1300" dirty="0">
                <a:latin typeface="Montserrat" panose="00000500000000000000" pitchFamily="2" charset="0"/>
              </a:rPr>
              <a:t>Resultados considerablemente más positivos en auditorías, inspecciones y </a:t>
            </a:r>
            <a:r>
              <a:rPr lang="es-MX" sz="1300" dirty="0" err="1">
                <a:latin typeface="Montserrat" panose="00000500000000000000" pitchFamily="2" charset="0"/>
              </a:rPr>
              <a:t>veriﬁcaciones</a:t>
            </a:r>
            <a:r>
              <a:rPr lang="es-MX" sz="1300" dirty="0">
                <a:latin typeface="Montserrat" panose="00000500000000000000" pitchFamily="2" charset="0"/>
              </a:rPr>
              <a:t>.</a:t>
            </a:r>
          </a:p>
        </p:txBody>
      </p:sp>
      <p:sp>
        <p:nvSpPr>
          <p:cNvPr id="3" name="Rectángulo 2"/>
          <p:cNvSpPr/>
          <p:nvPr/>
        </p:nvSpPr>
        <p:spPr>
          <a:xfrm>
            <a:off x="14320484" y="4034697"/>
            <a:ext cx="6202548" cy="2650005"/>
          </a:xfrm>
          <a:prstGeom prst="rect">
            <a:avLst/>
          </a:prstGeom>
          <a:solidFill>
            <a:schemeClr val="bg1">
              <a:lumMod val="85000"/>
              <a:alpha val="4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CuadroTexto 10"/>
          <p:cNvSpPr txBox="1"/>
          <p:nvPr/>
        </p:nvSpPr>
        <p:spPr>
          <a:xfrm>
            <a:off x="14606996" y="4295315"/>
            <a:ext cx="5877601" cy="2246769"/>
          </a:xfrm>
          <a:prstGeom prst="rect">
            <a:avLst/>
          </a:prstGeom>
          <a:noFill/>
        </p:spPr>
        <p:txBody>
          <a:bodyPr wrap="square" rtlCol="0">
            <a:spAutoFit/>
          </a:bodyPr>
          <a:lstStyle/>
          <a:p>
            <a:pPr marL="400050" indent="-400050" algn="just">
              <a:buFont typeface="+mj-lt"/>
              <a:buAutoNum type="romanUcPeriod" startAt="2"/>
            </a:pPr>
            <a:r>
              <a:rPr lang="es-MX" sz="1400" b="1" i="1" dirty="0">
                <a:latin typeface="Montserrat" panose="00000500000000000000" pitchFamily="2" charset="0"/>
              </a:rPr>
              <a:t>Tratándose de personas morales</a:t>
            </a:r>
          </a:p>
          <a:p>
            <a:pPr marL="400050" indent="-400050" algn="just">
              <a:buFont typeface="+mj-lt"/>
              <a:buAutoNum type="romanUcPeriod" startAt="2"/>
            </a:pPr>
            <a:endParaRPr lang="es-MX" sz="1400" dirty="0">
              <a:latin typeface="Montserrat" panose="00000500000000000000" pitchFamily="2" charset="0"/>
            </a:endParaRPr>
          </a:p>
          <a:p>
            <a:pPr marL="400050" indent="-400050" algn="just">
              <a:buFont typeface="Wingdings" panose="05000000000000000000" pitchFamily="2" charset="2"/>
              <a:buChar char="§"/>
            </a:pPr>
            <a:r>
              <a:rPr lang="es-MX" sz="1400" dirty="0">
                <a:latin typeface="Montserrat" panose="00000500000000000000" pitchFamily="2" charset="0"/>
              </a:rPr>
              <a:t>Sanción económica</a:t>
            </a:r>
          </a:p>
          <a:p>
            <a:pPr marL="400050" indent="-400050" algn="just">
              <a:buFont typeface="Wingdings" panose="05000000000000000000" pitchFamily="2" charset="2"/>
              <a:buChar char="§"/>
            </a:pPr>
            <a:r>
              <a:rPr lang="es-MX" sz="1400" dirty="0">
                <a:latin typeface="Montserrat" panose="00000500000000000000" pitchFamily="2" charset="0"/>
              </a:rPr>
              <a:t> Inhabilitación temporal para participar en adquisiciones, arrendamientos, servicios u obras públicas</a:t>
            </a:r>
          </a:p>
          <a:p>
            <a:pPr marL="400050" indent="-400050" algn="just">
              <a:buFont typeface="Wingdings" panose="05000000000000000000" pitchFamily="2" charset="2"/>
              <a:buChar char="§"/>
            </a:pPr>
            <a:r>
              <a:rPr lang="es-MX" sz="1400" dirty="0">
                <a:latin typeface="Montserrat" panose="00000500000000000000" pitchFamily="2" charset="0"/>
              </a:rPr>
              <a:t> La suspensión de actividades</a:t>
            </a:r>
          </a:p>
          <a:p>
            <a:pPr marL="400050" indent="-400050" algn="just">
              <a:buFont typeface="Wingdings" panose="05000000000000000000" pitchFamily="2" charset="2"/>
              <a:buChar char="§"/>
            </a:pPr>
            <a:r>
              <a:rPr lang="es-MX" sz="1400" dirty="0">
                <a:latin typeface="Montserrat" panose="00000500000000000000" pitchFamily="2" charset="0"/>
              </a:rPr>
              <a:t> Disolución de la sociedad respectiva</a:t>
            </a:r>
          </a:p>
          <a:p>
            <a:pPr marL="400050" indent="-400050" algn="just">
              <a:buFont typeface="Wingdings" panose="05000000000000000000" pitchFamily="2" charset="2"/>
              <a:buChar char="§"/>
            </a:pPr>
            <a:r>
              <a:rPr lang="es-MX" sz="1400" dirty="0">
                <a:latin typeface="Montserrat" panose="00000500000000000000" pitchFamily="2" charset="0"/>
              </a:rPr>
              <a:t> Indemnización por los daños y perjuicios ocasionados a la Hacienda Pública Federal, local o municipal o al patrimonio de los entes públicos.</a:t>
            </a:r>
          </a:p>
        </p:txBody>
      </p:sp>
      <p:pic>
        <p:nvPicPr>
          <p:cNvPr id="15" name="Imagen 14" descr="Imagen que contiene persona, corte, hombre, pastel&#10;&#10;Descripción generada automáticament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088240"/>
            <a:ext cx="5440680" cy="5440680"/>
          </a:xfrm>
          <a:prstGeom prst="rect">
            <a:avLst/>
          </a:prstGeom>
        </p:spPr>
      </p:pic>
      <p:sp>
        <p:nvSpPr>
          <p:cNvPr id="27" name="Elipse 26"/>
          <p:cNvSpPr/>
          <p:nvPr/>
        </p:nvSpPr>
        <p:spPr>
          <a:xfrm>
            <a:off x="1203960" y="2309992"/>
            <a:ext cx="2604518" cy="2484120"/>
          </a:xfrm>
          <a:prstGeom prst="ellipse">
            <a:avLst/>
          </a:prstGeom>
          <a:solidFill>
            <a:srgbClr val="FFC000">
              <a:alpha val="59000"/>
            </a:srgb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p:cNvSpPr txBox="1"/>
          <p:nvPr/>
        </p:nvSpPr>
        <p:spPr>
          <a:xfrm>
            <a:off x="1099405" y="2813388"/>
            <a:ext cx="2813628" cy="1477328"/>
          </a:xfrm>
          <a:prstGeom prst="rect">
            <a:avLst/>
          </a:prstGeom>
          <a:noFill/>
        </p:spPr>
        <p:txBody>
          <a:bodyPr wrap="square" rtlCol="0">
            <a:spAutoFit/>
          </a:bodyPr>
          <a:lstStyle/>
          <a:p>
            <a:pPr algn="ctr"/>
            <a:r>
              <a:rPr lang="es-MX" dirty="0" err="1">
                <a:solidFill>
                  <a:srgbClr val="404040"/>
                </a:solidFill>
                <a:latin typeface="Montserrat Black" panose="00000A00000000000000" pitchFamily="2" charset="0"/>
              </a:rPr>
              <a:t>Beneﬁcios</a:t>
            </a:r>
            <a:r>
              <a:rPr lang="es-MX" dirty="0">
                <a:solidFill>
                  <a:srgbClr val="404040"/>
                </a:solidFill>
                <a:latin typeface="Montserrat Black" panose="00000A00000000000000" pitchFamily="2" charset="0"/>
              </a:rPr>
              <a:t> </a:t>
            </a:r>
          </a:p>
          <a:p>
            <a:pPr algn="ctr"/>
            <a:r>
              <a:rPr lang="es-MX" dirty="0">
                <a:solidFill>
                  <a:srgbClr val="404040"/>
                </a:solidFill>
                <a:latin typeface="Montserrat Black" panose="00000A00000000000000" pitchFamily="2" charset="0"/>
              </a:rPr>
              <a:t>de una Cultura </a:t>
            </a:r>
          </a:p>
          <a:p>
            <a:pPr algn="ctr"/>
            <a:r>
              <a:rPr lang="es-MX" dirty="0">
                <a:solidFill>
                  <a:srgbClr val="404040"/>
                </a:solidFill>
                <a:latin typeface="Montserrat Black" panose="00000A00000000000000" pitchFamily="2" charset="0"/>
              </a:rPr>
              <a:t>de Integridad  Empresarial y Anticorrupción</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6" name="Rectángulo 25"/>
          <p:cNvSpPr/>
          <p:nvPr/>
        </p:nvSpPr>
        <p:spPr>
          <a:xfrm>
            <a:off x="-6774320" y="989760"/>
            <a:ext cx="6563293" cy="5453844"/>
          </a:xfrm>
          <a:prstGeom prst="rect">
            <a:avLst/>
          </a:prstGeom>
          <a:solidFill>
            <a:srgbClr val="FFC000">
              <a:alpha val="44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 name="Rectángulo 5"/>
          <p:cNvSpPr/>
          <p:nvPr/>
        </p:nvSpPr>
        <p:spPr>
          <a:xfrm>
            <a:off x="9734550" y="283174"/>
            <a:ext cx="2457450" cy="602651"/>
          </a:xfrm>
          <a:prstGeom prst="rect">
            <a:avLst/>
          </a:prstGeom>
          <a:solidFill>
            <a:srgbClr val="FBB4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p:cNvSpPr txBox="1"/>
          <p:nvPr/>
        </p:nvSpPr>
        <p:spPr>
          <a:xfrm>
            <a:off x="10042804" y="338277"/>
            <a:ext cx="1879041" cy="492443"/>
          </a:xfrm>
          <a:prstGeom prst="rect">
            <a:avLst/>
          </a:prstGeom>
          <a:noFill/>
        </p:spPr>
        <p:txBody>
          <a:bodyPr wrap="none" rtlCol="0">
            <a:spAutoFit/>
          </a:bodyPr>
          <a:lstStyle/>
          <a:p>
            <a:pPr algn="ctr"/>
            <a:r>
              <a:rPr lang="es-MX" sz="1400" dirty="0">
                <a:solidFill>
                  <a:schemeClr val="bg1"/>
                </a:solidFill>
                <a:latin typeface="Montserrat Black" panose="00000A00000000000000" pitchFamily="2" charset="0"/>
              </a:rPr>
              <a:t>EXCELENCIA</a:t>
            </a:r>
            <a:r>
              <a:rPr lang="es-MX" sz="1000" dirty="0">
                <a:solidFill>
                  <a:schemeClr val="bg1"/>
                </a:solidFill>
                <a:latin typeface="Montserrat Black" panose="00000A00000000000000" pitchFamily="2" charset="0"/>
              </a:rPr>
              <a:t> EN EL </a:t>
            </a:r>
          </a:p>
          <a:p>
            <a:pPr algn="ctr"/>
            <a:r>
              <a:rPr lang="es-MX" sz="1200" dirty="0">
                <a:solidFill>
                  <a:schemeClr val="bg1"/>
                </a:solidFill>
                <a:latin typeface="Montserrat Black" panose="00000A00000000000000" pitchFamily="2" charset="0"/>
              </a:rPr>
              <a:t>SERVICIO PÚBLICO</a:t>
            </a:r>
          </a:p>
        </p:txBody>
      </p:sp>
      <p:pic>
        <p:nvPicPr>
          <p:cNvPr id="18" name="Imagen 17" descr="Forma, Cuadrado&#10;&#10;Descripción generada automáticament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499191" y="867584"/>
            <a:ext cx="3970480" cy="5955720"/>
          </a:xfrm>
          <a:prstGeom prst="rect">
            <a:avLst/>
          </a:prstGeom>
        </p:spPr>
      </p:pic>
      <p:sp>
        <p:nvSpPr>
          <p:cNvPr id="19" name="CuadroTexto 18"/>
          <p:cNvSpPr txBox="1"/>
          <p:nvPr/>
        </p:nvSpPr>
        <p:spPr>
          <a:xfrm>
            <a:off x="576601" y="1015629"/>
            <a:ext cx="5568012" cy="5770811"/>
          </a:xfrm>
          <a:prstGeom prst="rect">
            <a:avLst/>
          </a:prstGeom>
          <a:noFill/>
        </p:spPr>
        <p:txBody>
          <a:bodyPr wrap="square" rtlCol="0">
            <a:spAutoFit/>
          </a:bodyPr>
          <a:lstStyle/>
          <a:p>
            <a:pPr marL="285750" indent="-285750" algn="just">
              <a:spcAft>
                <a:spcPts val="600"/>
              </a:spcAft>
              <a:buFont typeface="Arial" panose="020B0604020202020204" pitchFamily="34" charset="0"/>
              <a:buChar char="•"/>
            </a:pPr>
            <a:r>
              <a:rPr lang="es-MX" sz="1300" dirty="0">
                <a:latin typeface="Montserrat" panose="00000500000000000000" pitchFamily="2" charset="0"/>
              </a:rPr>
              <a:t>Constitución Política de los Estados Unidos Mexicanos.</a:t>
            </a:r>
          </a:p>
          <a:p>
            <a:pPr marL="285750" indent="-285750" algn="just">
              <a:spcAft>
                <a:spcPts val="600"/>
              </a:spcAft>
              <a:buFont typeface="Arial" panose="020B0604020202020204" pitchFamily="34" charset="0"/>
              <a:buChar char="•"/>
            </a:pPr>
            <a:r>
              <a:rPr lang="es-MX" sz="1300" dirty="0">
                <a:latin typeface="Montserrat" panose="00000500000000000000" pitchFamily="2" charset="0"/>
              </a:rPr>
              <a:t>Constitución Política del Estado Libre y Soberano de Quintana Roo</a:t>
            </a:r>
          </a:p>
          <a:p>
            <a:pPr marL="285750" indent="-285750" algn="just">
              <a:spcAft>
                <a:spcPts val="600"/>
              </a:spcAft>
              <a:buFont typeface="Arial" panose="020B0604020202020204" pitchFamily="34" charset="0"/>
              <a:buChar char="•"/>
            </a:pPr>
            <a:r>
              <a:rPr lang="es-MX" sz="1300" dirty="0">
                <a:latin typeface="Montserrat" panose="00000500000000000000" pitchFamily="2" charset="0"/>
              </a:rPr>
              <a:t>Pacto Internacional de Derechos Civiles y Políticos.</a:t>
            </a:r>
          </a:p>
          <a:p>
            <a:pPr marL="285750" indent="-285750" algn="just">
              <a:spcAft>
                <a:spcPts val="600"/>
              </a:spcAft>
              <a:buFont typeface="Arial" panose="020B0604020202020204" pitchFamily="34" charset="0"/>
              <a:buChar char="•"/>
            </a:pPr>
            <a:r>
              <a:rPr lang="es-MX" sz="1300" dirty="0">
                <a:latin typeface="Montserrat" panose="00000500000000000000" pitchFamily="2" charset="0"/>
              </a:rPr>
              <a:t>Convención Americana sobre Derechos Humanos.</a:t>
            </a:r>
          </a:p>
          <a:p>
            <a:pPr marL="285750" indent="-285750" algn="just">
              <a:spcAft>
                <a:spcPts val="600"/>
              </a:spcAft>
              <a:buFont typeface="Arial" panose="020B0604020202020204" pitchFamily="34" charset="0"/>
              <a:buChar char="•"/>
            </a:pPr>
            <a:r>
              <a:rPr lang="es-MX" sz="1300" dirty="0">
                <a:latin typeface="Montserrat" panose="00000500000000000000" pitchFamily="2" charset="0"/>
              </a:rPr>
              <a:t>Pacto Internacional de Derechos Económicos, Sociales y Culturales.</a:t>
            </a:r>
          </a:p>
          <a:p>
            <a:pPr marL="285750" indent="-285750" algn="just">
              <a:spcAft>
                <a:spcPts val="600"/>
              </a:spcAft>
              <a:buFont typeface="Arial" panose="020B0604020202020204" pitchFamily="34" charset="0"/>
              <a:buChar char="•"/>
            </a:pPr>
            <a:r>
              <a:rPr lang="es-MX" sz="1300" dirty="0">
                <a:latin typeface="Montserrat" panose="00000500000000000000" pitchFamily="2" charset="0"/>
              </a:rPr>
              <a:t>Ley General de Transparencia y Acceso a la Información Pública.</a:t>
            </a:r>
          </a:p>
          <a:p>
            <a:pPr marL="285750" indent="-285750" algn="just">
              <a:spcAft>
                <a:spcPts val="600"/>
              </a:spcAft>
              <a:buFont typeface="Arial" panose="020B0604020202020204" pitchFamily="34" charset="0"/>
              <a:buChar char="•"/>
            </a:pPr>
            <a:r>
              <a:rPr lang="es-MX" sz="1300" dirty="0">
                <a:latin typeface="Montserrat" panose="00000500000000000000" pitchFamily="2" charset="0"/>
              </a:rPr>
              <a:t>Ley de Transparencia y Acceso a la Información Pública para el Estado de Quintana Roo.</a:t>
            </a:r>
          </a:p>
          <a:p>
            <a:pPr marL="285750" indent="-285750" algn="just">
              <a:spcAft>
                <a:spcPts val="600"/>
              </a:spcAft>
              <a:buFont typeface="Arial" panose="020B0604020202020204" pitchFamily="34" charset="0"/>
              <a:buChar char="•"/>
            </a:pPr>
            <a:r>
              <a:rPr lang="es-MX" sz="1300" dirty="0">
                <a:latin typeface="Montserrat" panose="00000500000000000000" pitchFamily="2" charset="0"/>
              </a:rPr>
              <a:t>Ley General de Protección de Datos Personales en Posesión de Sujetos Obligados.</a:t>
            </a:r>
          </a:p>
          <a:p>
            <a:pPr marL="285750" indent="-285750" algn="just">
              <a:spcAft>
                <a:spcPts val="600"/>
              </a:spcAft>
              <a:buFont typeface="Arial" panose="020B0604020202020204" pitchFamily="34" charset="0"/>
              <a:buChar char="•"/>
            </a:pPr>
            <a:r>
              <a:rPr lang="es-MX" sz="1300" dirty="0">
                <a:latin typeface="Montserrat" panose="00000500000000000000" pitchFamily="2" charset="0"/>
              </a:rPr>
              <a:t>Ley de Protección de Datos Personales en Posesión de Sujetos Obligados para el Estado de Quintana Roo.</a:t>
            </a:r>
          </a:p>
          <a:p>
            <a:pPr marL="285750" indent="-285750" algn="just">
              <a:spcAft>
                <a:spcPts val="600"/>
              </a:spcAft>
              <a:buFont typeface="Arial" panose="020B0604020202020204" pitchFamily="34" charset="0"/>
              <a:buChar char="•"/>
            </a:pPr>
            <a:r>
              <a:rPr lang="es-MX" sz="1300" dirty="0">
                <a:latin typeface="Montserrat" panose="00000500000000000000" pitchFamily="2" charset="0"/>
              </a:rPr>
              <a:t>Ley de Mejora Regulatoria del Estado de Quintana Roo.</a:t>
            </a:r>
          </a:p>
          <a:p>
            <a:pPr marL="285750" indent="-285750" algn="just">
              <a:spcAft>
                <a:spcPts val="600"/>
              </a:spcAft>
              <a:buFont typeface="Arial" panose="020B0604020202020204" pitchFamily="34" charset="0"/>
              <a:buChar char="•"/>
            </a:pPr>
            <a:r>
              <a:rPr lang="es-MX" sz="1300" dirty="0">
                <a:latin typeface="Montserrat" panose="00000500000000000000" pitchFamily="2" charset="0"/>
              </a:rPr>
              <a:t>Ley Orgánica de la Administración Pública del Estado de Quintana Roo.</a:t>
            </a:r>
          </a:p>
          <a:p>
            <a:pPr marL="285750" indent="-285750" algn="just">
              <a:spcAft>
                <a:spcPts val="600"/>
              </a:spcAft>
              <a:buFont typeface="Arial" panose="020B0604020202020204" pitchFamily="34" charset="0"/>
              <a:buChar char="•"/>
            </a:pPr>
            <a:r>
              <a:rPr lang="es-MX" sz="1300" dirty="0">
                <a:latin typeface="Montserrat" panose="00000500000000000000" pitchFamily="2" charset="0"/>
              </a:rPr>
              <a:t>Reglamento Interior de la Secretaría de la Contraloría del Estado de Quintana Roo.</a:t>
            </a:r>
          </a:p>
          <a:p>
            <a:pPr marL="285750" indent="-285750" algn="just">
              <a:spcAft>
                <a:spcPts val="600"/>
              </a:spcAft>
              <a:buFont typeface="Arial" panose="020B0604020202020204" pitchFamily="34" charset="0"/>
              <a:buChar char="•"/>
            </a:pPr>
            <a:r>
              <a:rPr lang="es-MX" sz="1300" dirty="0">
                <a:latin typeface="Montserrat" panose="00000500000000000000" pitchFamily="2" charset="0"/>
              </a:rPr>
              <a:t>Ley General de protección Civil.</a:t>
            </a:r>
          </a:p>
          <a:p>
            <a:pPr marL="285750" indent="-285750" algn="just">
              <a:spcAft>
                <a:spcPts val="600"/>
              </a:spcAft>
              <a:buFont typeface="Arial" panose="020B0604020202020204" pitchFamily="34" charset="0"/>
              <a:buChar char="•"/>
            </a:pPr>
            <a:r>
              <a:rPr lang="es-MX" sz="1300" dirty="0">
                <a:latin typeface="Montserrat" panose="00000500000000000000" pitchFamily="2" charset="0"/>
              </a:rPr>
              <a:t>Reglamento de la Ley General de protección Civil.</a:t>
            </a:r>
          </a:p>
          <a:p>
            <a:pPr marL="285750" indent="-285750" algn="just">
              <a:spcAft>
                <a:spcPts val="600"/>
              </a:spcAft>
              <a:buFont typeface="Arial" panose="020B0604020202020204" pitchFamily="34" charset="0"/>
              <a:buChar char="•"/>
            </a:pPr>
            <a:endParaRPr lang="es-MX" sz="1300" dirty="0">
              <a:latin typeface="Montserrat" panose="00000500000000000000" pitchFamily="2" charset="0"/>
            </a:endParaRPr>
          </a:p>
        </p:txBody>
      </p:sp>
      <p:sp>
        <p:nvSpPr>
          <p:cNvPr id="3" name="Rectángulo 2"/>
          <p:cNvSpPr/>
          <p:nvPr/>
        </p:nvSpPr>
        <p:spPr>
          <a:xfrm>
            <a:off x="14320484" y="4034697"/>
            <a:ext cx="6202548" cy="2650005"/>
          </a:xfrm>
          <a:prstGeom prst="rect">
            <a:avLst/>
          </a:prstGeom>
          <a:solidFill>
            <a:schemeClr val="bg1">
              <a:lumMod val="85000"/>
              <a:alpha val="4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CuadroTexto 10"/>
          <p:cNvSpPr txBox="1"/>
          <p:nvPr/>
        </p:nvSpPr>
        <p:spPr>
          <a:xfrm>
            <a:off x="14606996" y="4295315"/>
            <a:ext cx="5877601" cy="2246769"/>
          </a:xfrm>
          <a:prstGeom prst="rect">
            <a:avLst/>
          </a:prstGeom>
          <a:noFill/>
        </p:spPr>
        <p:txBody>
          <a:bodyPr wrap="square" rtlCol="0">
            <a:spAutoFit/>
          </a:bodyPr>
          <a:lstStyle/>
          <a:p>
            <a:pPr marL="400050" indent="-400050" algn="just">
              <a:buFont typeface="+mj-lt"/>
              <a:buAutoNum type="romanUcPeriod" startAt="2"/>
            </a:pPr>
            <a:r>
              <a:rPr lang="es-MX" sz="1400" b="1" i="1" dirty="0">
                <a:latin typeface="Montserrat" panose="00000500000000000000" pitchFamily="2" charset="0"/>
              </a:rPr>
              <a:t>Tratándose de personas morales</a:t>
            </a:r>
          </a:p>
          <a:p>
            <a:pPr marL="400050" indent="-400050" algn="just">
              <a:buFont typeface="+mj-lt"/>
              <a:buAutoNum type="romanUcPeriod" startAt="2"/>
            </a:pPr>
            <a:endParaRPr lang="es-MX" sz="1400" dirty="0">
              <a:latin typeface="Montserrat" panose="00000500000000000000" pitchFamily="2" charset="0"/>
            </a:endParaRPr>
          </a:p>
          <a:p>
            <a:pPr marL="400050" indent="-400050" algn="just">
              <a:buFont typeface="Wingdings" panose="05000000000000000000" pitchFamily="2" charset="2"/>
              <a:buChar char="§"/>
            </a:pPr>
            <a:r>
              <a:rPr lang="es-MX" sz="1400" dirty="0">
                <a:latin typeface="Montserrat" panose="00000500000000000000" pitchFamily="2" charset="0"/>
              </a:rPr>
              <a:t>Sanción económica</a:t>
            </a:r>
          </a:p>
          <a:p>
            <a:pPr marL="400050" indent="-400050" algn="just">
              <a:buFont typeface="Wingdings" panose="05000000000000000000" pitchFamily="2" charset="2"/>
              <a:buChar char="§"/>
            </a:pPr>
            <a:r>
              <a:rPr lang="es-MX" sz="1400" dirty="0">
                <a:latin typeface="Montserrat" panose="00000500000000000000" pitchFamily="2" charset="0"/>
              </a:rPr>
              <a:t> Inhabilitación temporal para participar en adquisiciones, arrendamientos, servicios u obras públicas</a:t>
            </a:r>
          </a:p>
          <a:p>
            <a:pPr marL="400050" indent="-400050" algn="just">
              <a:buFont typeface="Wingdings" panose="05000000000000000000" pitchFamily="2" charset="2"/>
              <a:buChar char="§"/>
            </a:pPr>
            <a:r>
              <a:rPr lang="es-MX" sz="1400" dirty="0">
                <a:latin typeface="Montserrat" panose="00000500000000000000" pitchFamily="2" charset="0"/>
              </a:rPr>
              <a:t> La suspensión de actividades</a:t>
            </a:r>
          </a:p>
          <a:p>
            <a:pPr marL="400050" indent="-400050" algn="just">
              <a:buFont typeface="Wingdings" panose="05000000000000000000" pitchFamily="2" charset="2"/>
              <a:buChar char="§"/>
            </a:pPr>
            <a:r>
              <a:rPr lang="es-MX" sz="1400" dirty="0">
                <a:latin typeface="Montserrat" panose="00000500000000000000" pitchFamily="2" charset="0"/>
              </a:rPr>
              <a:t> Disolución de la sociedad respectiva</a:t>
            </a:r>
          </a:p>
          <a:p>
            <a:pPr marL="400050" indent="-400050" algn="just">
              <a:buFont typeface="Wingdings" panose="05000000000000000000" pitchFamily="2" charset="2"/>
              <a:buChar char="§"/>
            </a:pPr>
            <a:r>
              <a:rPr lang="es-MX" sz="1400" dirty="0">
                <a:latin typeface="Montserrat" panose="00000500000000000000" pitchFamily="2" charset="0"/>
              </a:rPr>
              <a:t> Indemnización por los daños y perjuicios ocasionados a la Hacienda Pública Federal, local o municipal o al patrimonio de los entes públicos.</a:t>
            </a:r>
          </a:p>
        </p:txBody>
      </p:sp>
      <p:pic>
        <p:nvPicPr>
          <p:cNvPr id="15" name="Imagen 14" descr="Imagen que contiene persona, corte, hombre, pastel&#10;&#10;Descripción generada automáticament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43138" y="885825"/>
            <a:ext cx="5440680" cy="5440680"/>
          </a:xfrm>
          <a:prstGeom prst="rect">
            <a:avLst/>
          </a:prstGeom>
        </p:spPr>
      </p:pic>
      <p:sp>
        <p:nvSpPr>
          <p:cNvPr id="27" name="Elipse 26"/>
          <p:cNvSpPr/>
          <p:nvPr/>
        </p:nvSpPr>
        <p:spPr>
          <a:xfrm>
            <a:off x="8432291" y="7385751"/>
            <a:ext cx="2604518" cy="2484120"/>
          </a:xfrm>
          <a:prstGeom prst="ellipse">
            <a:avLst/>
          </a:prstGeom>
          <a:solidFill>
            <a:srgbClr val="FFC000">
              <a:alpha val="59000"/>
            </a:srgb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p:cNvSpPr txBox="1"/>
          <p:nvPr/>
        </p:nvSpPr>
        <p:spPr>
          <a:xfrm>
            <a:off x="6771983" y="1166315"/>
            <a:ext cx="4843416" cy="369332"/>
          </a:xfrm>
          <a:prstGeom prst="rect">
            <a:avLst/>
          </a:prstGeom>
          <a:noFill/>
        </p:spPr>
        <p:txBody>
          <a:bodyPr wrap="square" rtlCol="0">
            <a:spAutoFit/>
          </a:bodyPr>
          <a:lstStyle/>
          <a:p>
            <a:pPr algn="ctr"/>
            <a:r>
              <a:rPr lang="es-MX" dirty="0">
                <a:solidFill>
                  <a:srgbClr val="404040"/>
                </a:solidFill>
                <a:latin typeface="Montserrat Black" panose="00000A00000000000000" pitchFamily="2" charset="0"/>
              </a:rPr>
              <a:t>Marco Normativo</a:t>
            </a:r>
          </a:p>
        </p:txBody>
      </p:sp>
      <p:pic>
        <p:nvPicPr>
          <p:cNvPr id="8" name="Imagen 7" descr="Imagen que contiene Interfaz de usuario gráfica&#10;&#10;Descripción generada automáticamente"/>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05666" y="2090185"/>
            <a:ext cx="5833535" cy="3889023"/>
          </a:xfrm>
          <a:prstGeom prst="rect">
            <a:avLst/>
          </a:prstGeom>
          <a:ln>
            <a:noFill/>
          </a:ln>
          <a:effectLst>
            <a:outerShdw blurRad="292100" dist="139700" dir="2700000" algn="tl" rotWithShape="0">
              <a:srgbClr val="333333">
                <a:alpha val="65000"/>
              </a:srgbClr>
            </a:outerShdw>
          </a:effectLst>
        </p:spPr>
      </p:pic>
      <p:sp>
        <p:nvSpPr>
          <p:cNvPr id="9" name="CuadroTexto 8"/>
          <p:cNvSpPr txBox="1"/>
          <p:nvPr/>
        </p:nvSpPr>
        <p:spPr>
          <a:xfrm>
            <a:off x="6718852" y="3373541"/>
            <a:ext cx="4174435" cy="369332"/>
          </a:xfrm>
          <a:prstGeom prst="rect">
            <a:avLst/>
          </a:prstGeom>
          <a:noFill/>
        </p:spPr>
        <p:txBody>
          <a:bodyPr wrap="square">
            <a:spAutoFit/>
          </a:bodyPr>
          <a:lstStyle/>
          <a:p>
            <a:pPr algn="ctr"/>
            <a:r>
              <a:rPr lang="es-MX" sz="900" dirty="0">
                <a:latin typeface="Montserrat Black" panose="00000A00000000000000" pitchFamily="2" charset="0"/>
                <a:hlinkClick r:id="rId6"/>
              </a:rPr>
              <a:t>https://contralacorrupcion.mx/integridad-corporativa/ic500/</a:t>
            </a:r>
            <a:endParaRPr lang="es-MX" sz="900" dirty="0">
              <a:latin typeface="Montserrat Black" panose="00000A00000000000000" pitchFamily="2" charset="0"/>
            </a:endParaRPr>
          </a:p>
          <a:p>
            <a:pPr algn="ctr"/>
            <a:endParaRPr lang="es-MX" sz="900" dirty="0">
              <a:latin typeface="Montserrat Black" panose="00000A00000000000000" pitchFamily="2" charset="0"/>
            </a:endParaRPr>
          </a:p>
        </p:txBody>
      </p:sp>
      <p:sp>
        <p:nvSpPr>
          <p:cNvPr id="10" name="CuadroTexto 9"/>
          <p:cNvSpPr txBox="1"/>
          <p:nvPr/>
        </p:nvSpPr>
        <p:spPr>
          <a:xfrm>
            <a:off x="6706790" y="3901034"/>
            <a:ext cx="4174435" cy="230832"/>
          </a:xfrm>
          <a:prstGeom prst="rect">
            <a:avLst/>
          </a:prstGeom>
          <a:noFill/>
        </p:spPr>
        <p:txBody>
          <a:bodyPr wrap="square">
            <a:spAutoFit/>
          </a:bodyPr>
          <a:lstStyle/>
          <a:p>
            <a:pPr algn="ctr"/>
            <a:r>
              <a:rPr lang="es-MX" sz="900" dirty="0">
                <a:solidFill>
                  <a:schemeClr val="accent5">
                    <a:lumMod val="75000"/>
                  </a:schemeClr>
                </a:solidFill>
                <a:latin typeface="Montserrat Black" panose="00000A00000000000000" pitchFamily="2" charset="0"/>
                <a:hlinkClick r:id="rId7"/>
              </a:rPr>
              <a:t>https://www.dof.gob.mx/2020/SESNA/PNA.pdf</a:t>
            </a:r>
            <a:endParaRPr lang="es-MX" sz="900" dirty="0">
              <a:solidFill>
                <a:schemeClr val="accent5">
                  <a:lumMod val="75000"/>
                </a:schemeClr>
              </a:solidFill>
              <a:latin typeface="Montserrat Black" panose="00000A00000000000000" pitchFamily="2" charset="0"/>
            </a:endParaRPr>
          </a:p>
        </p:txBody>
      </p:sp>
      <p:pic>
        <p:nvPicPr>
          <p:cNvPr id="13" name="Gráfico 12" descr="Cursor con relleno sólido"/>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 xmlns:asvg="http://schemas.microsoft.com/office/drawing/2016/SVG/main" r:embed="rId9"/>
              </a:ext>
            </a:extLst>
          </a:blip>
          <a:stretch>
            <a:fillRect/>
          </a:stretch>
        </p:blipFill>
        <p:spPr>
          <a:xfrm>
            <a:off x="10318205" y="3606165"/>
            <a:ext cx="914400" cy="914400"/>
          </a:xfrm>
          <a:prstGeom prst="rect">
            <a:avLst/>
          </a:prstGeom>
          <a:effectLst>
            <a:outerShdw blurRad="50800" dist="38100" dir="5400000" algn="t" rotWithShape="0">
              <a:prstClr val="black">
                <a:alpha val="40000"/>
              </a:prstClr>
            </a:outerShdw>
          </a:effectLst>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Rectángulo 21"/>
          <p:cNvSpPr/>
          <p:nvPr/>
        </p:nvSpPr>
        <p:spPr>
          <a:xfrm>
            <a:off x="4559677" y="1856452"/>
            <a:ext cx="3816096" cy="1945796"/>
          </a:xfrm>
          <a:prstGeom prst="rect">
            <a:avLst/>
          </a:prstGeom>
          <a:solidFill>
            <a:schemeClr val="bg1">
              <a:lumMod val="85000"/>
              <a:alpha val="59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8" name="Imagen 17" descr="Forma, Cuadrado&#10;&#10;Descripción generada automáticamente"/>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1512" y="902280"/>
            <a:ext cx="3970480" cy="5955720"/>
          </a:xfrm>
          <a:prstGeom prst="rect">
            <a:avLst/>
          </a:prstGeom>
        </p:spPr>
      </p:pic>
      <p:sp>
        <p:nvSpPr>
          <p:cNvPr id="19" name="CuadroTexto 18"/>
          <p:cNvSpPr txBox="1"/>
          <p:nvPr/>
        </p:nvSpPr>
        <p:spPr>
          <a:xfrm>
            <a:off x="519938" y="7693059"/>
            <a:ext cx="5568012" cy="5770811"/>
          </a:xfrm>
          <a:prstGeom prst="rect">
            <a:avLst/>
          </a:prstGeom>
          <a:noFill/>
        </p:spPr>
        <p:txBody>
          <a:bodyPr wrap="square" rtlCol="0">
            <a:spAutoFit/>
          </a:bodyPr>
          <a:lstStyle/>
          <a:p>
            <a:pPr marL="285750" indent="-285750" algn="just">
              <a:spcAft>
                <a:spcPts val="600"/>
              </a:spcAft>
              <a:buFont typeface="Arial" panose="020B0604020202020204" pitchFamily="34" charset="0"/>
              <a:buChar char="•"/>
            </a:pPr>
            <a:r>
              <a:rPr lang="es-MX" sz="1300" dirty="0">
                <a:latin typeface="Montserrat" panose="00000500000000000000" pitchFamily="2" charset="0"/>
              </a:rPr>
              <a:t>Constitución Política de los Estados Unidos Mexicanos.</a:t>
            </a:r>
          </a:p>
          <a:p>
            <a:pPr marL="285750" indent="-285750" algn="just">
              <a:spcAft>
                <a:spcPts val="600"/>
              </a:spcAft>
              <a:buFont typeface="Arial" panose="020B0604020202020204" pitchFamily="34" charset="0"/>
              <a:buChar char="•"/>
            </a:pPr>
            <a:r>
              <a:rPr lang="es-MX" sz="1300" dirty="0">
                <a:latin typeface="Montserrat" panose="00000500000000000000" pitchFamily="2" charset="0"/>
              </a:rPr>
              <a:t>Constitución Política del Estado Libre y Soberano de Quintana Roo</a:t>
            </a:r>
          </a:p>
          <a:p>
            <a:pPr marL="285750" indent="-285750" algn="just">
              <a:spcAft>
                <a:spcPts val="600"/>
              </a:spcAft>
              <a:buFont typeface="Arial" panose="020B0604020202020204" pitchFamily="34" charset="0"/>
              <a:buChar char="•"/>
            </a:pPr>
            <a:r>
              <a:rPr lang="es-MX" sz="1300" dirty="0">
                <a:latin typeface="Montserrat" panose="00000500000000000000" pitchFamily="2" charset="0"/>
              </a:rPr>
              <a:t>Pacto Internacional de Derechos Civiles y Políticos.</a:t>
            </a:r>
          </a:p>
          <a:p>
            <a:pPr marL="285750" indent="-285750" algn="just">
              <a:spcAft>
                <a:spcPts val="600"/>
              </a:spcAft>
              <a:buFont typeface="Arial" panose="020B0604020202020204" pitchFamily="34" charset="0"/>
              <a:buChar char="•"/>
            </a:pPr>
            <a:r>
              <a:rPr lang="es-MX" sz="1300" dirty="0">
                <a:latin typeface="Montserrat" panose="00000500000000000000" pitchFamily="2" charset="0"/>
              </a:rPr>
              <a:t>Convención Americana sobre Derechos Humanos.</a:t>
            </a:r>
          </a:p>
          <a:p>
            <a:pPr marL="285750" indent="-285750" algn="just">
              <a:spcAft>
                <a:spcPts val="600"/>
              </a:spcAft>
              <a:buFont typeface="Arial" panose="020B0604020202020204" pitchFamily="34" charset="0"/>
              <a:buChar char="•"/>
            </a:pPr>
            <a:r>
              <a:rPr lang="es-MX" sz="1300" dirty="0">
                <a:latin typeface="Montserrat" panose="00000500000000000000" pitchFamily="2" charset="0"/>
              </a:rPr>
              <a:t>Pacto Internacional de Derechos Económicos, Sociales y Culturales.</a:t>
            </a:r>
          </a:p>
          <a:p>
            <a:pPr marL="285750" indent="-285750" algn="just">
              <a:spcAft>
                <a:spcPts val="600"/>
              </a:spcAft>
              <a:buFont typeface="Arial" panose="020B0604020202020204" pitchFamily="34" charset="0"/>
              <a:buChar char="•"/>
            </a:pPr>
            <a:r>
              <a:rPr lang="es-MX" sz="1300" dirty="0">
                <a:latin typeface="Montserrat" panose="00000500000000000000" pitchFamily="2" charset="0"/>
              </a:rPr>
              <a:t>Ley General de Transparencia y Acceso a la Información Pública.</a:t>
            </a:r>
          </a:p>
          <a:p>
            <a:pPr marL="285750" indent="-285750" algn="just">
              <a:spcAft>
                <a:spcPts val="600"/>
              </a:spcAft>
              <a:buFont typeface="Arial" panose="020B0604020202020204" pitchFamily="34" charset="0"/>
              <a:buChar char="•"/>
            </a:pPr>
            <a:r>
              <a:rPr lang="es-MX" sz="1300" dirty="0">
                <a:latin typeface="Montserrat" panose="00000500000000000000" pitchFamily="2" charset="0"/>
              </a:rPr>
              <a:t>Ley de Transparencia y Acceso a la Información Pública para el Estado de Quintana Roo.</a:t>
            </a:r>
          </a:p>
          <a:p>
            <a:pPr marL="285750" indent="-285750" algn="just">
              <a:spcAft>
                <a:spcPts val="600"/>
              </a:spcAft>
              <a:buFont typeface="Arial" panose="020B0604020202020204" pitchFamily="34" charset="0"/>
              <a:buChar char="•"/>
            </a:pPr>
            <a:r>
              <a:rPr lang="es-MX" sz="1300" dirty="0">
                <a:latin typeface="Montserrat" panose="00000500000000000000" pitchFamily="2" charset="0"/>
              </a:rPr>
              <a:t>Ley General de Protección de Datos Personales en Posesión de Sujetos Obligados.</a:t>
            </a:r>
          </a:p>
          <a:p>
            <a:pPr marL="285750" indent="-285750" algn="just">
              <a:spcAft>
                <a:spcPts val="600"/>
              </a:spcAft>
              <a:buFont typeface="Arial" panose="020B0604020202020204" pitchFamily="34" charset="0"/>
              <a:buChar char="•"/>
            </a:pPr>
            <a:r>
              <a:rPr lang="es-MX" sz="1300" dirty="0">
                <a:latin typeface="Montserrat" panose="00000500000000000000" pitchFamily="2" charset="0"/>
              </a:rPr>
              <a:t>Ley de Protección de Datos Personales en Posesión de Sujetos Obligados para el Estado de Quintana Roo.</a:t>
            </a:r>
          </a:p>
          <a:p>
            <a:pPr marL="285750" indent="-285750" algn="just">
              <a:spcAft>
                <a:spcPts val="600"/>
              </a:spcAft>
              <a:buFont typeface="Arial" panose="020B0604020202020204" pitchFamily="34" charset="0"/>
              <a:buChar char="•"/>
            </a:pPr>
            <a:r>
              <a:rPr lang="es-MX" sz="1300" dirty="0">
                <a:latin typeface="Montserrat" panose="00000500000000000000" pitchFamily="2" charset="0"/>
              </a:rPr>
              <a:t>Ley de Mejora Regulatoria del Estado de Quintana Roo.</a:t>
            </a:r>
          </a:p>
          <a:p>
            <a:pPr marL="285750" indent="-285750" algn="just">
              <a:spcAft>
                <a:spcPts val="600"/>
              </a:spcAft>
              <a:buFont typeface="Arial" panose="020B0604020202020204" pitchFamily="34" charset="0"/>
              <a:buChar char="•"/>
            </a:pPr>
            <a:r>
              <a:rPr lang="es-MX" sz="1300" dirty="0">
                <a:latin typeface="Montserrat" panose="00000500000000000000" pitchFamily="2" charset="0"/>
              </a:rPr>
              <a:t>Ley Orgánica de la Administración Pública del Estado de Quintana Roo.</a:t>
            </a:r>
          </a:p>
          <a:p>
            <a:pPr marL="285750" indent="-285750" algn="just">
              <a:spcAft>
                <a:spcPts val="600"/>
              </a:spcAft>
              <a:buFont typeface="Arial" panose="020B0604020202020204" pitchFamily="34" charset="0"/>
              <a:buChar char="•"/>
            </a:pPr>
            <a:r>
              <a:rPr lang="es-MX" sz="1300" dirty="0">
                <a:latin typeface="Montserrat" panose="00000500000000000000" pitchFamily="2" charset="0"/>
              </a:rPr>
              <a:t>Reglamento Interior de la Secretaría de la Contraloría del Estado de Quintana Roo.</a:t>
            </a:r>
          </a:p>
          <a:p>
            <a:pPr marL="285750" indent="-285750" algn="just">
              <a:spcAft>
                <a:spcPts val="600"/>
              </a:spcAft>
              <a:buFont typeface="Arial" panose="020B0604020202020204" pitchFamily="34" charset="0"/>
              <a:buChar char="•"/>
            </a:pPr>
            <a:r>
              <a:rPr lang="es-MX" sz="1300" dirty="0">
                <a:latin typeface="Montserrat" panose="00000500000000000000" pitchFamily="2" charset="0"/>
              </a:rPr>
              <a:t>Ley General de protección Civil.</a:t>
            </a:r>
          </a:p>
          <a:p>
            <a:pPr marL="285750" indent="-285750" algn="just">
              <a:spcAft>
                <a:spcPts val="600"/>
              </a:spcAft>
              <a:buFont typeface="Arial" panose="020B0604020202020204" pitchFamily="34" charset="0"/>
              <a:buChar char="•"/>
            </a:pPr>
            <a:r>
              <a:rPr lang="es-MX" sz="1300" dirty="0">
                <a:latin typeface="Montserrat" panose="00000500000000000000" pitchFamily="2" charset="0"/>
              </a:rPr>
              <a:t>Reglamento de la Ley General de protección Civil.</a:t>
            </a:r>
          </a:p>
          <a:p>
            <a:pPr marL="285750" indent="-285750" algn="just">
              <a:spcAft>
                <a:spcPts val="600"/>
              </a:spcAft>
              <a:buFont typeface="Arial" panose="020B0604020202020204" pitchFamily="34" charset="0"/>
              <a:buChar char="•"/>
            </a:pPr>
            <a:endParaRPr lang="es-MX" sz="1300" dirty="0">
              <a:latin typeface="Montserrat" panose="00000500000000000000" pitchFamily="2" charset="0"/>
            </a:endParaRPr>
          </a:p>
        </p:txBody>
      </p:sp>
      <p:sp>
        <p:nvSpPr>
          <p:cNvPr id="27" name="Rectángulo 26"/>
          <p:cNvSpPr/>
          <p:nvPr/>
        </p:nvSpPr>
        <p:spPr>
          <a:xfrm>
            <a:off x="8375905" y="1856452"/>
            <a:ext cx="3816096" cy="1945796"/>
          </a:xfrm>
          <a:prstGeom prst="rect">
            <a:avLst/>
          </a:prstGeom>
          <a:solidFill>
            <a:srgbClr val="FFC000">
              <a:alpha val="59000"/>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 name="CuadroTexto 4"/>
          <p:cNvSpPr txBox="1"/>
          <p:nvPr/>
        </p:nvSpPr>
        <p:spPr>
          <a:xfrm>
            <a:off x="-4024772" y="1326335"/>
            <a:ext cx="4843416" cy="369332"/>
          </a:xfrm>
          <a:prstGeom prst="rect">
            <a:avLst/>
          </a:prstGeom>
          <a:noFill/>
        </p:spPr>
        <p:txBody>
          <a:bodyPr wrap="square" rtlCol="0">
            <a:spAutoFit/>
          </a:bodyPr>
          <a:lstStyle/>
          <a:p>
            <a:pPr algn="ctr"/>
            <a:r>
              <a:rPr lang="es-MX" dirty="0">
                <a:solidFill>
                  <a:srgbClr val="404040"/>
                </a:solidFill>
                <a:latin typeface="Montserrat Black" panose="00000A00000000000000" pitchFamily="2" charset="0"/>
              </a:rPr>
              <a:t>Marco Normativo</a:t>
            </a:r>
          </a:p>
        </p:txBody>
      </p:sp>
      <p:pic>
        <p:nvPicPr>
          <p:cNvPr id="8" name="Imagen 7" descr="Imagen que contiene Interfaz de usuario gráfica&#10;&#10;Descripción generada automáticamente"/>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17782" y="8148085"/>
            <a:ext cx="5833535" cy="3889023"/>
          </a:xfrm>
          <a:prstGeom prst="rect">
            <a:avLst/>
          </a:prstGeom>
          <a:ln>
            <a:noFill/>
          </a:ln>
          <a:effectLst>
            <a:outerShdw blurRad="292100" dist="139700" dir="2700000" algn="tl" rotWithShape="0">
              <a:srgbClr val="333333">
                <a:alpha val="65000"/>
              </a:srgbClr>
            </a:outerShdw>
          </a:effectLst>
        </p:spPr>
      </p:pic>
      <p:sp>
        <p:nvSpPr>
          <p:cNvPr id="9" name="CuadroTexto 8"/>
          <p:cNvSpPr txBox="1"/>
          <p:nvPr/>
        </p:nvSpPr>
        <p:spPr>
          <a:xfrm>
            <a:off x="7130968" y="9431441"/>
            <a:ext cx="4174435" cy="369332"/>
          </a:xfrm>
          <a:prstGeom prst="rect">
            <a:avLst/>
          </a:prstGeom>
          <a:noFill/>
        </p:spPr>
        <p:txBody>
          <a:bodyPr wrap="square">
            <a:spAutoFit/>
          </a:bodyPr>
          <a:lstStyle/>
          <a:p>
            <a:pPr algn="ctr"/>
            <a:r>
              <a:rPr lang="es-MX" sz="900" dirty="0">
                <a:latin typeface="Montserrat Black" panose="00000A00000000000000" pitchFamily="2" charset="0"/>
                <a:hlinkClick r:id="rId5"/>
              </a:rPr>
              <a:t>https://contralacorrupcion.mx/integridad-corporativa/ic500/</a:t>
            </a:r>
            <a:endParaRPr lang="es-MX" sz="900" dirty="0">
              <a:latin typeface="Montserrat Black" panose="00000A00000000000000" pitchFamily="2" charset="0"/>
            </a:endParaRPr>
          </a:p>
          <a:p>
            <a:pPr algn="ctr"/>
            <a:endParaRPr lang="es-MX" sz="900" dirty="0">
              <a:latin typeface="Montserrat Black" panose="00000A00000000000000" pitchFamily="2" charset="0"/>
            </a:endParaRPr>
          </a:p>
        </p:txBody>
      </p:sp>
      <p:sp>
        <p:nvSpPr>
          <p:cNvPr id="10" name="CuadroTexto 9"/>
          <p:cNvSpPr txBox="1"/>
          <p:nvPr/>
        </p:nvSpPr>
        <p:spPr>
          <a:xfrm>
            <a:off x="7118906" y="9958934"/>
            <a:ext cx="4174435" cy="230832"/>
          </a:xfrm>
          <a:prstGeom prst="rect">
            <a:avLst/>
          </a:prstGeom>
          <a:noFill/>
        </p:spPr>
        <p:txBody>
          <a:bodyPr wrap="square">
            <a:spAutoFit/>
          </a:bodyPr>
          <a:lstStyle/>
          <a:p>
            <a:pPr algn="ctr"/>
            <a:r>
              <a:rPr lang="es-MX" sz="900" dirty="0">
                <a:solidFill>
                  <a:schemeClr val="accent5">
                    <a:lumMod val="75000"/>
                  </a:schemeClr>
                </a:solidFill>
                <a:latin typeface="Montserrat Black" panose="00000A00000000000000" pitchFamily="2" charset="0"/>
                <a:hlinkClick r:id="rId6"/>
              </a:rPr>
              <a:t>https://www.dof.gob.mx/2020/SESNA/PNA.pdf</a:t>
            </a:r>
            <a:endParaRPr lang="es-MX" sz="900" dirty="0">
              <a:solidFill>
                <a:schemeClr val="accent5">
                  <a:lumMod val="75000"/>
                </a:schemeClr>
              </a:solidFill>
              <a:latin typeface="Montserrat Black" panose="00000A00000000000000" pitchFamily="2" charset="0"/>
            </a:endParaRPr>
          </a:p>
        </p:txBody>
      </p:sp>
      <p:pic>
        <p:nvPicPr>
          <p:cNvPr id="13" name="Gráfico 12" descr="Cursor con relleno sólido"/>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10730321" y="9664065"/>
            <a:ext cx="914400" cy="914400"/>
          </a:xfrm>
          <a:prstGeom prst="rect">
            <a:avLst/>
          </a:prstGeom>
          <a:effectLst>
            <a:outerShdw blurRad="50800" dist="38100" dir="5400000" algn="t" rotWithShape="0">
              <a:prstClr val="black">
                <a:alpha val="40000"/>
              </a:prstClr>
            </a:outerShdw>
          </a:effectLst>
        </p:spPr>
      </p:pic>
      <p:sp>
        <p:nvSpPr>
          <p:cNvPr id="4" name="CuadroTexto 3"/>
          <p:cNvSpPr txBox="1"/>
          <p:nvPr/>
        </p:nvSpPr>
        <p:spPr>
          <a:xfrm>
            <a:off x="2478957" y="2051490"/>
            <a:ext cx="1879041" cy="492443"/>
          </a:xfrm>
          <a:prstGeom prst="rect">
            <a:avLst/>
          </a:prstGeom>
          <a:noFill/>
        </p:spPr>
        <p:txBody>
          <a:bodyPr wrap="none" rtlCol="0">
            <a:spAutoFit/>
          </a:bodyPr>
          <a:lstStyle/>
          <a:p>
            <a:pPr algn="ctr"/>
            <a:r>
              <a:rPr lang="es-MX" sz="1400" dirty="0">
                <a:solidFill>
                  <a:srgbClr val="404040"/>
                </a:solidFill>
                <a:latin typeface="Montserrat Black" panose="00000A00000000000000" pitchFamily="2" charset="0"/>
              </a:rPr>
              <a:t>EXCELENCIA</a:t>
            </a:r>
            <a:r>
              <a:rPr lang="es-MX" sz="1000" dirty="0">
                <a:solidFill>
                  <a:srgbClr val="404040"/>
                </a:solidFill>
                <a:latin typeface="Montserrat Black" panose="00000A00000000000000" pitchFamily="2" charset="0"/>
              </a:rPr>
              <a:t> EN EL </a:t>
            </a:r>
          </a:p>
          <a:p>
            <a:pPr algn="ctr"/>
            <a:r>
              <a:rPr lang="es-MX" sz="1200" dirty="0">
                <a:solidFill>
                  <a:srgbClr val="404040"/>
                </a:solidFill>
                <a:latin typeface="Montserrat Black" panose="00000A00000000000000" pitchFamily="2" charset="0"/>
              </a:rPr>
              <a:t>SERVICIO PÚBLICO</a:t>
            </a:r>
          </a:p>
        </p:txBody>
      </p:sp>
      <p:pic>
        <p:nvPicPr>
          <p:cNvPr id="2" name="Imagen 1"/>
          <p:cNvPicPr>
            <a:picLocks noChangeAspect="1"/>
          </p:cNvPicPr>
          <p:nvPr/>
        </p:nvPicPr>
        <p:blipFill>
          <a:blip r:embed="rId9" cstate="print">
            <a:duotone>
              <a:prstClr val="black"/>
              <a:schemeClr val="tx2">
                <a:tint val="45000"/>
                <a:satMod val="400000"/>
              </a:schemeClr>
            </a:duotone>
            <a:extLst>
              <a:ext uri="{BEBA8EAE-BF5A-486C-A8C5-ECC9F3942E4B}">
                <a14:imgProps xmlns:a14="http://schemas.microsoft.com/office/drawing/2010/main">
                  <a14:imgLayer r:embed="rId10">
                    <a14:imgEffect>
                      <a14:colorTemperature colorTemp="1500"/>
                    </a14:imgEffect>
                    <a14:imgEffect>
                      <a14:saturation sat="400000"/>
                    </a14:imgEffect>
                  </a14:imgLayer>
                </a14:imgProps>
              </a:ext>
              <a:ext uri="{28A0092B-C50C-407E-A947-70E740481C1C}">
                <a14:useLocalDpi xmlns:a14="http://schemas.microsoft.com/office/drawing/2010/main" val="0"/>
              </a:ext>
            </a:extLst>
          </a:blip>
          <a:srcRect/>
          <a:stretch>
            <a:fillRect/>
          </a:stretch>
        </p:blipFill>
        <p:spPr>
          <a:xfrm>
            <a:off x="957532" y="2715241"/>
            <a:ext cx="3400466" cy="3400466"/>
          </a:xfrm>
          <a:prstGeom prst="rect">
            <a:avLst/>
          </a:prstGeom>
        </p:spPr>
      </p:pic>
      <p:sp>
        <p:nvSpPr>
          <p:cNvPr id="7" name="CuadroTexto 6"/>
          <p:cNvSpPr txBox="1"/>
          <p:nvPr/>
        </p:nvSpPr>
        <p:spPr>
          <a:xfrm>
            <a:off x="5264059" y="1968527"/>
            <a:ext cx="2539779" cy="1631216"/>
          </a:xfrm>
          <a:prstGeom prst="rect">
            <a:avLst/>
          </a:prstGeom>
          <a:noFill/>
        </p:spPr>
        <p:txBody>
          <a:bodyPr wrap="square" rtlCol="0">
            <a:spAutoFit/>
          </a:bodyPr>
          <a:lstStyle/>
          <a:p>
            <a:pPr algn="ctr"/>
            <a:r>
              <a:rPr lang="es-MX" sz="4400" dirty="0">
                <a:solidFill>
                  <a:srgbClr val="404040"/>
                </a:solidFill>
                <a:latin typeface="Montserrat Black" panose="00000A00000000000000" pitchFamily="2" charset="0"/>
              </a:rPr>
              <a:t>42</a:t>
            </a:r>
            <a:endParaRPr lang="es-MX" sz="2400" dirty="0">
              <a:solidFill>
                <a:srgbClr val="404040"/>
              </a:solidFill>
              <a:latin typeface="Montserrat Black" panose="00000A00000000000000" pitchFamily="2" charset="0"/>
            </a:endParaRPr>
          </a:p>
          <a:p>
            <a:pPr algn="just"/>
            <a:r>
              <a:rPr lang="es-MX" sz="1400" dirty="0">
                <a:solidFill>
                  <a:srgbClr val="3D3935"/>
                </a:solidFill>
                <a:latin typeface="Montserrat" panose="00000500000000000000"/>
              </a:rPr>
              <a:t>Oficinas cuentan con el distintivo al cumplir con el 100% de los parámetros del programa.</a:t>
            </a:r>
          </a:p>
        </p:txBody>
      </p:sp>
      <p:sp>
        <p:nvSpPr>
          <p:cNvPr id="12" name="Rectángulo 11"/>
          <p:cNvSpPr/>
          <p:nvPr/>
        </p:nvSpPr>
        <p:spPr>
          <a:xfrm>
            <a:off x="9734550" y="299629"/>
            <a:ext cx="2457450" cy="602651"/>
          </a:xfrm>
          <a:prstGeom prst="rect">
            <a:avLst/>
          </a:prstGeom>
          <a:solidFill>
            <a:srgbClr val="FBB4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4" name="CuadroTexto 13"/>
          <p:cNvSpPr txBox="1"/>
          <p:nvPr/>
        </p:nvSpPr>
        <p:spPr>
          <a:xfrm>
            <a:off x="10042804" y="354732"/>
            <a:ext cx="1879041" cy="492443"/>
          </a:xfrm>
          <a:prstGeom prst="rect">
            <a:avLst/>
          </a:prstGeom>
          <a:noFill/>
        </p:spPr>
        <p:txBody>
          <a:bodyPr wrap="none" rtlCol="0">
            <a:spAutoFit/>
          </a:bodyPr>
          <a:lstStyle/>
          <a:p>
            <a:pPr algn="ctr"/>
            <a:r>
              <a:rPr lang="es-MX" sz="1400" dirty="0">
                <a:solidFill>
                  <a:schemeClr val="bg1"/>
                </a:solidFill>
                <a:latin typeface="Montserrat Black" panose="00000A00000000000000" pitchFamily="2" charset="0"/>
              </a:rPr>
              <a:t>EXCELENCIA</a:t>
            </a:r>
            <a:r>
              <a:rPr lang="es-MX" sz="1000" dirty="0">
                <a:solidFill>
                  <a:schemeClr val="bg1"/>
                </a:solidFill>
                <a:latin typeface="Montserrat Black" panose="00000A00000000000000" pitchFamily="2" charset="0"/>
              </a:rPr>
              <a:t> EN EL </a:t>
            </a:r>
          </a:p>
          <a:p>
            <a:pPr algn="ctr"/>
            <a:r>
              <a:rPr lang="es-MX" sz="1200" dirty="0">
                <a:solidFill>
                  <a:schemeClr val="bg1"/>
                </a:solidFill>
                <a:latin typeface="Montserrat Black" panose="00000A00000000000000" pitchFamily="2" charset="0"/>
              </a:rPr>
              <a:t>SERVICIO PÚBLICO</a:t>
            </a:r>
          </a:p>
        </p:txBody>
      </p:sp>
      <p:pic>
        <p:nvPicPr>
          <p:cNvPr id="16" name="Imagen 15" descr="Grupo de personas en un evento&#10;&#10;Descripción generada automáticamente con confianza media"/>
          <p:cNvPicPr>
            <a:picLocks noChangeAspect="1"/>
          </p:cNvPicPr>
          <p:nvPr/>
        </p:nvPicPr>
        <p:blipFill rotWithShape="1">
          <a:blip r:embed="rId11">
            <a:extLst>
              <a:ext uri="{28A0092B-C50C-407E-A947-70E740481C1C}">
                <a14:useLocalDpi xmlns:a14="http://schemas.microsoft.com/office/drawing/2010/main" val="0"/>
              </a:ext>
            </a:extLst>
          </a:blip>
          <a:srcRect t="30511"/>
          <a:stretch>
            <a:fillRect/>
          </a:stretch>
        </p:blipFill>
        <p:spPr>
          <a:xfrm>
            <a:off x="4599679" y="3802248"/>
            <a:ext cx="7597982" cy="2199881"/>
          </a:xfrm>
          <a:prstGeom prst="rect">
            <a:avLst/>
          </a:prstGeom>
        </p:spPr>
      </p:pic>
      <p:sp>
        <p:nvSpPr>
          <p:cNvPr id="17" name="CuadroTexto 16"/>
          <p:cNvSpPr txBox="1"/>
          <p:nvPr/>
        </p:nvSpPr>
        <p:spPr>
          <a:xfrm>
            <a:off x="9071443" y="2244575"/>
            <a:ext cx="3120557" cy="1169551"/>
          </a:xfrm>
          <a:prstGeom prst="rect">
            <a:avLst/>
          </a:prstGeom>
          <a:noFill/>
        </p:spPr>
        <p:txBody>
          <a:bodyPr wrap="square" rtlCol="0">
            <a:spAutoFit/>
          </a:bodyPr>
          <a:lstStyle/>
          <a:p>
            <a:r>
              <a:rPr lang="es-MX" sz="1400" dirty="0">
                <a:solidFill>
                  <a:srgbClr val="404040"/>
                </a:solidFill>
                <a:latin typeface="Montserrat" panose="00000500000000000000"/>
              </a:rPr>
              <a:t>19 dependencias</a:t>
            </a:r>
          </a:p>
          <a:p>
            <a:endParaRPr lang="es-MX" sz="1400" dirty="0">
              <a:solidFill>
                <a:srgbClr val="404040"/>
              </a:solidFill>
              <a:latin typeface="Montserrat" panose="00000500000000000000"/>
            </a:endParaRPr>
          </a:p>
          <a:p>
            <a:r>
              <a:rPr lang="es-MX" sz="1400" dirty="0">
                <a:solidFill>
                  <a:srgbClr val="404040"/>
                </a:solidFill>
                <a:latin typeface="Montserrat" panose="00000500000000000000"/>
              </a:rPr>
              <a:t>21 entidades</a:t>
            </a:r>
          </a:p>
          <a:p>
            <a:endParaRPr lang="es-MX" sz="1400" dirty="0">
              <a:solidFill>
                <a:srgbClr val="404040"/>
              </a:solidFill>
              <a:latin typeface="Montserrat" panose="00000500000000000000"/>
            </a:endParaRPr>
          </a:p>
          <a:p>
            <a:r>
              <a:rPr lang="es-MX" sz="1400" dirty="0">
                <a:solidFill>
                  <a:srgbClr val="404040"/>
                </a:solidFill>
                <a:latin typeface="Montserrat" panose="00000500000000000000"/>
              </a:rPr>
              <a:t> 2 organismos autónomos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838200" y="2358517"/>
            <a:ext cx="10515600" cy="1325563"/>
          </a:xfrm>
        </p:spPr>
        <p:txBody>
          <a:bodyPr/>
          <a:lstStyle/>
          <a:p>
            <a:pPr algn="ctr"/>
            <a:r>
              <a:rPr lang="es-MX" dirty="0">
                <a:latin typeface="Montserrat Black" panose="00000A00000000000000" pitchFamily="2" charset="0"/>
              </a:rPr>
              <a:t>Gracias por su atención</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ítulo 8"/>
          <p:cNvSpPr>
            <a:spLocks noGrp="1"/>
          </p:cNvSpPr>
          <p:nvPr>
            <p:ph type="title"/>
          </p:nvPr>
        </p:nvSpPr>
        <p:spPr>
          <a:xfrm>
            <a:off x="3581400" y="689024"/>
            <a:ext cx="7772400" cy="779464"/>
          </a:xfrm>
        </p:spPr>
        <p:txBody>
          <a:bodyPr>
            <a:normAutofit fontScale="90000"/>
          </a:bodyPr>
          <a:lstStyle/>
          <a:p>
            <a:pPr algn="ctr"/>
            <a:r>
              <a:rPr lang="es-MX" dirty="0"/>
              <a:t>¡¡GRACIAS POR SU ATENCIÓN !!</a:t>
            </a:r>
            <a:br>
              <a:rPr lang="es-MX" dirty="0"/>
            </a:br>
            <a:endParaRPr lang="es-MX" dirty="0"/>
          </a:p>
        </p:txBody>
      </p:sp>
      <p:sp>
        <p:nvSpPr>
          <p:cNvPr id="10" name="Marcador de contenido 9"/>
          <p:cNvSpPr>
            <a:spLocks noGrp="1"/>
          </p:cNvSpPr>
          <p:nvPr>
            <p:ph idx="1"/>
          </p:nvPr>
        </p:nvSpPr>
        <p:spPr>
          <a:xfrm>
            <a:off x="3952462" y="2876687"/>
            <a:ext cx="7772400" cy="4351338"/>
          </a:xfrm>
        </p:spPr>
        <p:txBody>
          <a:bodyPr/>
          <a:lstStyle/>
          <a:p>
            <a:pPr algn="ctr"/>
            <a:r>
              <a:rPr lang="es-MX" dirty="0">
                <a:cs typeface="Arial" panose="020B0604020202020204" pitchFamily="34" charset="0"/>
              </a:rPr>
              <a:t>COORDINACIÓN </a:t>
            </a:r>
            <a:r>
              <a:rPr lang="es-MX" dirty="0" smtClean="0">
                <a:cs typeface="Arial" panose="020B0604020202020204" pitchFamily="34" charset="0"/>
              </a:rPr>
              <a:t>GENERAL JURÍDICA Y </a:t>
            </a:r>
            <a:r>
              <a:rPr lang="es-MX" dirty="0">
                <a:cs typeface="Arial" panose="020B0604020202020204" pitchFamily="34" charset="0"/>
              </a:rPr>
              <a:t>DE </a:t>
            </a:r>
            <a:r>
              <a:rPr lang="es-MX" dirty="0" smtClean="0">
                <a:cs typeface="Arial" panose="020B0604020202020204" pitchFamily="34" charset="0"/>
              </a:rPr>
              <a:t>TRANSPARENCIA</a:t>
            </a:r>
          </a:p>
          <a:p>
            <a:pPr algn="ctr"/>
            <a:r>
              <a:rPr lang="es-MX" dirty="0" smtClean="0">
                <a:cs typeface="Arial" panose="020B0604020202020204" pitchFamily="34" charset="0"/>
              </a:rPr>
              <a:t>DIRECCIÓN</a:t>
            </a:r>
            <a:r>
              <a:rPr lang="es-MX" dirty="0">
                <a:cs typeface="Arial" panose="020B0604020202020204" pitchFamily="34" charset="0"/>
              </a:rPr>
              <a:t>: </a:t>
            </a:r>
            <a:endParaRPr lang="es-MX" dirty="0" smtClean="0">
              <a:cs typeface="Arial" panose="020B0604020202020204" pitchFamily="34" charset="0"/>
            </a:endParaRPr>
          </a:p>
          <a:p>
            <a:pPr algn="ctr"/>
            <a:r>
              <a:rPr lang="es-MX" dirty="0" smtClean="0">
                <a:cs typeface="Arial" panose="020B0604020202020204" pitchFamily="34" charset="0"/>
              </a:rPr>
              <a:t>AV</a:t>
            </a:r>
            <a:r>
              <a:rPr lang="es-MX" dirty="0">
                <a:cs typeface="Arial" panose="020B0604020202020204" pitchFamily="34" charset="0"/>
              </a:rPr>
              <a:t>. 16 DE </a:t>
            </a:r>
            <a:r>
              <a:rPr lang="es-MX">
                <a:cs typeface="Arial" panose="020B0604020202020204" pitchFamily="34" charset="0"/>
              </a:rPr>
              <a:t>SEPTIEMBRE </a:t>
            </a:r>
            <a:r>
              <a:rPr lang="es-MX" smtClean="0">
                <a:cs typeface="Arial" panose="020B0604020202020204" pitchFamily="34" charset="0"/>
              </a:rPr>
              <a:t>No.95</a:t>
            </a:r>
          </a:p>
          <a:p>
            <a:pPr algn="ctr"/>
            <a:r>
              <a:rPr lang="es-MX" smtClean="0">
                <a:cs typeface="Arial" panose="020B0604020202020204" pitchFamily="34" charset="0"/>
              </a:rPr>
              <a:t>ENTRE </a:t>
            </a:r>
            <a:r>
              <a:rPr lang="es-MX" dirty="0">
                <a:cs typeface="Arial" panose="020B0604020202020204" pitchFamily="34" charset="0"/>
              </a:rPr>
              <a:t>PLUTARCO ELÍAS CALLES E IGNACIO ZARAGOZA</a:t>
            </a:r>
          </a:p>
          <a:p>
            <a:pPr algn="ctr"/>
            <a:r>
              <a:rPr lang="es-MX" dirty="0">
                <a:cs typeface="Arial" panose="020B0604020202020204" pitchFamily="34" charset="0"/>
              </a:rPr>
              <a:t>COLONIA: CENTRO C.P. 77090</a:t>
            </a:r>
          </a:p>
          <a:p>
            <a:pPr algn="ctr"/>
            <a:r>
              <a:rPr lang="es-MX" dirty="0">
                <a:cs typeface="Arial" panose="020B0604020202020204" pitchFamily="34" charset="0"/>
              </a:rPr>
              <a:t>CHETUMAL, QUINTANA ROO, MÉXICO</a:t>
            </a:r>
          </a:p>
          <a:p>
            <a:pPr algn="ctr"/>
            <a:r>
              <a:rPr lang="es-MX" dirty="0">
                <a:cs typeface="Arial" panose="020B0604020202020204" pitchFamily="34" charset="0"/>
              </a:rPr>
              <a:t>TEL.: (983) 129  3258</a:t>
            </a:r>
          </a:p>
          <a:p>
            <a:pPr algn="ctr"/>
            <a:endParaRPr lang="es-MX" dirty="0">
              <a:cs typeface="Arial" panose="020B0604020202020204" pitchFamily="34" charset="0"/>
            </a:endParaRPr>
          </a:p>
          <a:p>
            <a:pPr algn="ctr"/>
            <a:r>
              <a:rPr lang="es-MX" dirty="0">
                <a:cs typeface="Arial" panose="020B0604020202020204" pitchFamily="34" charset="0"/>
              </a:rPr>
              <a:t>Correo: </a:t>
            </a:r>
            <a:r>
              <a:rPr lang="es-MX" dirty="0">
                <a:cs typeface="Arial" panose="020B0604020202020204" pitchFamily="34" charset="0"/>
                <a:hlinkClick r:id="rId2"/>
              </a:rPr>
              <a:t>transparencia.sabgob@gmail.com</a:t>
            </a:r>
            <a:endParaRPr lang="es-MX" dirty="0">
              <a:cs typeface="Arial" panose="020B0604020202020204" pitchFamily="34" charset="0"/>
            </a:endParaRPr>
          </a:p>
          <a:p>
            <a:endParaRPr lang="es-MX" dirty="0"/>
          </a:p>
        </p:txBody>
      </p:sp>
      <p:sp>
        <p:nvSpPr>
          <p:cNvPr id="5" name="Marcador de número de diapositiva 4"/>
          <p:cNvSpPr>
            <a:spLocks noGrp="1"/>
          </p:cNvSpPr>
          <p:nvPr>
            <p:ph type="sldNum" sz="quarter" idx="12"/>
          </p:nvPr>
        </p:nvSpPr>
        <p:spPr/>
        <p:txBody>
          <a:bodyPr/>
          <a:lstStyle/>
          <a:p>
            <a:fld id="{0EC1F730-D5CE-436A-B62D-4BC9B71028F4}" type="slidenum">
              <a:rPr lang="es-MX" smtClean="0"/>
              <a:t>28</a:t>
            </a:fld>
            <a:endParaRPr lang="es-MX"/>
          </a:p>
        </p:txBody>
      </p:sp>
      <p:sp>
        <p:nvSpPr>
          <p:cNvPr id="11" name="Marcador de contenido 10"/>
          <p:cNvSpPr>
            <a:spLocks noGrp="1"/>
          </p:cNvSpPr>
          <p:nvPr>
            <p:ph sz="quarter" idx="13"/>
          </p:nvPr>
        </p:nvSpPr>
        <p:spPr>
          <a:xfrm>
            <a:off x="3581400" y="1595592"/>
            <a:ext cx="7772400" cy="461962"/>
          </a:xfrm>
        </p:spPr>
        <p:txBody>
          <a:bodyPr/>
          <a:lstStyle/>
          <a:p>
            <a:pPr algn="ctr"/>
            <a:r>
              <a:rPr lang="es-MX" dirty="0">
                <a:cs typeface="Arial" panose="020B0604020202020204" pitchFamily="34" charset="0"/>
              </a:rPr>
              <a:t>MTRO. FÉLIX DÍAZ VILLALOBOS</a:t>
            </a:r>
          </a:p>
          <a:p>
            <a:pPr algn="ctr"/>
            <a:r>
              <a:rPr lang="es-MX" dirty="0">
                <a:cs typeface="Arial" panose="020B0604020202020204" pitchFamily="34" charset="0"/>
              </a:rPr>
              <a:t>Cel.: 9985770191</a:t>
            </a:r>
          </a:p>
          <a:p>
            <a:endParaRPr lang="es-MX"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9734550" y="283174"/>
            <a:ext cx="2457450" cy="602651"/>
          </a:xfrm>
          <a:prstGeom prst="rect">
            <a:avLst/>
          </a:prstGeom>
          <a:solidFill>
            <a:srgbClr val="FBB4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p:cNvSpPr txBox="1"/>
          <p:nvPr/>
        </p:nvSpPr>
        <p:spPr>
          <a:xfrm>
            <a:off x="10042804" y="338277"/>
            <a:ext cx="1879041" cy="492443"/>
          </a:xfrm>
          <a:prstGeom prst="rect">
            <a:avLst/>
          </a:prstGeom>
          <a:noFill/>
        </p:spPr>
        <p:txBody>
          <a:bodyPr wrap="none" rtlCol="0">
            <a:spAutoFit/>
          </a:bodyPr>
          <a:lstStyle/>
          <a:p>
            <a:pPr algn="ctr"/>
            <a:r>
              <a:rPr lang="es-MX" sz="1400" dirty="0">
                <a:solidFill>
                  <a:schemeClr val="bg1"/>
                </a:solidFill>
                <a:latin typeface="Montserrat Black" panose="00000A00000000000000" pitchFamily="2" charset="0"/>
              </a:rPr>
              <a:t>EXCELENCIA</a:t>
            </a:r>
            <a:r>
              <a:rPr lang="es-MX" sz="1000" dirty="0">
                <a:solidFill>
                  <a:schemeClr val="bg1"/>
                </a:solidFill>
                <a:latin typeface="Montserrat Black" panose="00000A00000000000000" pitchFamily="2" charset="0"/>
              </a:rPr>
              <a:t> EN EL </a:t>
            </a:r>
          </a:p>
          <a:p>
            <a:pPr algn="ctr"/>
            <a:r>
              <a:rPr lang="es-MX" sz="1200" dirty="0">
                <a:solidFill>
                  <a:schemeClr val="bg1"/>
                </a:solidFill>
                <a:latin typeface="Montserrat Black" panose="00000A00000000000000" pitchFamily="2" charset="0"/>
              </a:rPr>
              <a:t>SERVICIO PÚBLICO</a:t>
            </a:r>
          </a:p>
        </p:txBody>
      </p:sp>
      <p:sp>
        <p:nvSpPr>
          <p:cNvPr id="5" name="CuadroTexto 4"/>
          <p:cNvSpPr txBox="1"/>
          <p:nvPr/>
        </p:nvSpPr>
        <p:spPr>
          <a:xfrm>
            <a:off x="943175" y="424160"/>
            <a:ext cx="4373313" cy="461665"/>
          </a:xfrm>
          <a:prstGeom prst="rect">
            <a:avLst/>
          </a:prstGeom>
          <a:noFill/>
        </p:spPr>
        <p:txBody>
          <a:bodyPr wrap="none" rtlCol="0">
            <a:spAutoFit/>
          </a:bodyPr>
          <a:lstStyle/>
          <a:p>
            <a:r>
              <a:rPr lang="es-MX" sz="2400" dirty="0">
                <a:latin typeface="Montserrat Black" panose="00000A00000000000000" pitchFamily="2" charset="0"/>
              </a:rPr>
              <a:t>Criterios de Acreditación</a:t>
            </a:r>
          </a:p>
        </p:txBody>
      </p:sp>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60029" y="1714500"/>
            <a:ext cx="5269065" cy="3429000"/>
          </a:xfrm>
          <a:prstGeom prst="rect">
            <a:avLst/>
          </a:prstGeom>
        </p:spPr>
      </p:pic>
      <p:sp>
        <p:nvSpPr>
          <p:cNvPr id="7" name="CuadroTexto 6"/>
          <p:cNvSpPr txBox="1"/>
          <p:nvPr/>
        </p:nvSpPr>
        <p:spPr>
          <a:xfrm>
            <a:off x="416503" y="1714500"/>
            <a:ext cx="5679498" cy="3894912"/>
          </a:xfrm>
          <a:prstGeom prst="rect">
            <a:avLst/>
          </a:prstGeom>
          <a:noFill/>
        </p:spPr>
        <p:txBody>
          <a:bodyPr wrap="square" rtlCol="0">
            <a:spAutoFit/>
          </a:bodyPr>
          <a:lstStyle/>
          <a:p>
            <a:pPr marL="342900" indent="-342900">
              <a:buFont typeface="+mj-lt"/>
              <a:buAutoNum type="arabicPeriod" startAt="2"/>
            </a:pPr>
            <a:r>
              <a:rPr lang="es-MX" sz="1700" b="1" i="1" dirty="0">
                <a:latin typeface="Montserrat" panose="00000500000000000000" pitchFamily="2" charset="0"/>
              </a:rPr>
              <a:t>Señalética institucional visible en la oficina</a:t>
            </a:r>
          </a:p>
          <a:p>
            <a:endParaRPr lang="es-MX" dirty="0">
              <a:latin typeface="Montserrat" panose="00000500000000000000" pitchFamily="2" charset="0"/>
            </a:endParaRPr>
          </a:p>
          <a:p>
            <a:pPr marL="85725" lvl="1" indent="-85725" defTabSz="466725">
              <a:lnSpc>
                <a:spcPct val="90000"/>
              </a:lnSpc>
              <a:spcBef>
                <a:spcPct val="0"/>
              </a:spcBef>
              <a:spcAft>
                <a:spcPct val="15000"/>
              </a:spcAft>
              <a:buChar char="•"/>
            </a:pPr>
            <a:r>
              <a:rPr lang="es-MX" sz="1400" dirty="0">
                <a:latin typeface="Montserrat" panose="00000500000000000000" pitchFamily="2" charset="0"/>
                <a:ea typeface="Times New Roman" panose="02020603050405020304" pitchFamily="18" charset="0"/>
                <a:cs typeface="Arial" panose="020B0604020202020204" pitchFamily="34" charset="0"/>
              </a:rPr>
              <a:t>Misión y visión de la institución a la vista del público</a:t>
            </a:r>
          </a:p>
          <a:p>
            <a:pPr marL="0" lvl="1" defTabSz="466725">
              <a:lnSpc>
                <a:spcPct val="90000"/>
              </a:lnSpc>
              <a:spcBef>
                <a:spcPct val="0"/>
              </a:spcBef>
              <a:spcAft>
                <a:spcPct val="15000"/>
              </a:spcAft>
            </a:pPr>
            <a:endParaRPr lang="es-MX" sz="1400" dirty="0">
              <a:latin typeface="Montserrat" panose="00000500000000000000" pitchFamily="2" charset="0"/>
              <a:ea typeface="Times New Roman" panose="02020603050405020304" pitchFamily="18" charset="0"/>
              <a:cs typeface="Arial" panose="020B0604020202020204" pitchFamily="34" charset="0"/>
            </a:endParaRPr>
          </a:p>
          <a:p>
            <a:pPr marL="85725" lvl="1" indent="-85725" defTabSz="466725">
              <a:lnSpc>
                <a:spcPct val="90000"/>
              </a:lnSpc>
              <a:spcBef>
                <a:spcPct val="0"/>
              </a:spcBef>
              <a:spcAft>
                <a:spcPct val="15000"/>
              </a:spcAft>
              <a:buChar char="•"/>
            </a:pPr>
            <a:r>
              <a:rPr lang="es-MX" sz="1400" dirty="0">
                <a:latin typeface="Montserrat" panose="00000500000000000000" pitchFamily="2" charset="0"/>
                <a:ea typeface="Times New Roman" panose="02020603050405020304" pitchFamily="18" charset="0"/>
                <a:cs typeface="Arial" panose="020B0604020202020204" pitchFamily="34" charset="0"/>
              </a:rPr>
              <a:t>Señalética e imagen institucional del inmueble. </a:t>
            </a:r>
          </a:p>
          <a:p>
            <a:pPr marL="0" lvl="1" defTabSz="466725">
              <a:lnSpc>
                <a:spcPct val="90000"/>
              </a:lnSpc>
              <a:spcBef>
                <a:spcPct val="0"/>
              </a:spcBef>
              <a:spcAft>
                <a:spcPct val="15000"/>
              </a:spcAft>
            </a:pPr>
            <a:r>
              <a:rPr lang="es-MX" sz="1400" dirty="0">
                <a:latin typeface="Montserrat" panose="00000500000000000000" pitchFamily="2" charset="0"/>
                <a:ea typeface="Times New Roman" panose="02020603050405020304" pitchFamily="18" charset="0"/>
                <a:cs typeface="Arial" panose="020B0604020202020204" pitchFamily="34" charset="0"/>
              </a:rPr>
              <a:t>	Deberán mantener a la vista y actualizados la fachada del inmueble, el nombre institucional, el acrónimo y lo establecido en LA LEY DE IMAGEN INSTITUCIONAL  DE QROO.)</a:t>
            </a:r>
          </a:p>
          <a:p>
            <a:pPr marL="85725" lvl="1" indent="-85725" defTabSz="466725">
              <a:lnSpc>
                <a:spcPct val="90000"/>
              </a:lnSpc>
              <a:spcBef>
                <a:spcPct val="0"/>
              </a:spcBef>
              <a:spcAft>
                <a:spcPct val="15000"/>
              </a:spcAft>
              <a:buChar char="•"/>
            </a:pPr>
            <a:endParaRPr lang="es-MX" sz="1400" dirty="0">
              <a:latin typeface="Montserrat" panose="00000500000000000000" pitchFamily="2" charset="0"/>
              <a:ea typeface="Times New Roman" panose="02020603050405020304" pitchFamily="18" charset="0"/>
              <a:cs typeface="Arial" panose="020B0604020202020204" pitchFamily="34" charset="0"/>
            </a:endParaRPr>
          </a:p>
          <a:p>
            <a:pPr marL="85725" lvl="1" indent="-85725" defTabSz="466725">
              <a:lnSpc>
                <a:spcPct val="90000"/>
              </a:lnSpc>
              <a:spcBef>
                <a:spcPct val="0"/>
              </a:spcBef>
              <a:spcAft>
                <a:spcPct val="15000"/>
              </a:spcAft>
              <a:buChar char="•"/>
            </a:pPr>
            <a:r>
              <a:rPr lang="es-MX" sz="1400" dirty="0">
                <a:latin typeface="Montserrat" panose="00000500000000000000" pitchFamily="2" charset="0"/>
                <a:ea typeface="Times New Roman" panose="02020603050405020304" pitchFamily="18" charset="0"/>
                <a:cs typeface="Arial" panose="020B0604020202020204" pitchFamily="34" charset="0"/>
              </a:rPr>
              <a:t> Manifiesto del servicio público.</a:t>
            </a:r>
          </a:p>
          <a:p>
            <a:pPr marL="85725" lvl="1" indent="-85725" defTabSz="466725">
              <a:lnSpc>
                <a:spcPct val="90000"/>
              </a:lnSpc>
              <a:spcBef>
                <a:spcPct val="0"/>
              </a:spcBef>
              <a:spcAft>
                <a:spcPct val="15000"/>
              </a:spcAft>
              <a:buChar char="•"/>
            </a:pPr>
            <a:endParaRPr lang="es-MX" sz="1400" dirty="0">
              <a:latin typeface="Montserrat" panose="00000500000000000000" pitchFamily="2" charset="0"/>
              <a:ea typeface="Times New Roman" panose="02020603050405020304" pitchFamily="18" charset="0"/>
              <a:cs typeface="Arial" panose="020B0604020202020204" pitchFamily="34" charset="0"/>
            </a:endParaRPr>
          </a:p>
          <a:p>
            <a:pPr marL="85725" lvl="1" indent="-85725" defTabSz="466725">
              <a:lnSpc>
                <a:spcPct val="90000"/>
              </a:lnSpc>
              <a:spcBef>
                <a:spcPct val="0"/>
              </a:spcBef>
              <a:spcAft>
                <a:spcPct val="15000"/>
              </a:spcAft>
              <a:buChar char="•"/>
            </a:pPr>
            <a:r>
              <a:rPr lang="es-MX" sz="1400" dirty="0">
                <a:latin typeface="Montserrat" panose="00000500000000000000" pitchFamily="2" charset="0"/>
                <a:ea typeface="Times New Roman" panose="02020603050405020304" pitchFamily="18" charset="0"/>
                <a:cs typeface="Arial" panose="020B0604020202020204" pitchFamily="34" charset="0"/>
              </a:rPr>
              <a:t> Organigrama </a:t>
            </a:r>
          </a:p>
          <a:p>
            <a:pPr marL="85725" lvl="1" indent="-85725" defTabSz="466725">
              <a:lnSpc>
                <a:spcPct val="90000"/>
              </a:lnSpc>
              <a:spcBef>
                <a:spcPct val="0"/>
              </a:spcBef>
              <a:spcAft>
                <a:spcPct val="15000"/>
              </a:spcAft>
              <a:buChar char="•"/>
            </a:pPr>
            <a:endParaRPr lang="es-MX" sz="1400" dirty="0">
              <a:latin typeface="Montserrat" panose="00000500000000000000" pitchFamily="2" charset="0"/>
              <a:ea typeface="Times New Roman" panose="02020603050405020304" pitchFamily="18" charset="0"/>
              <a:cs typeface="Arial" panose="020B0604020202020204" pitchFamily="34" charset="0"/>
            </a:endParaRPr>
          </a:p>
          <a:p>
            <a:pPr marL="85725" lvl="1" indent="-85725" defTabSz="466725">
              <a:lnSpc>
                <a:spcPct val="90000"/>
              </a:lnSpc>
              <a:spcBef>
                <a:spcPct val="0"/>
              </a:spcBef>
              <a:spcAft>
                <a:spcPct val="15000"/>
              </a:spcAft>
              <a:buChar char="•"/>
            </a:pPr>
            <a:r>
              <a:rPr lang="es-MX" sz="1400" dirty="0">
                <a:latin typeface="Montserrat" panose="00000500000000000000" pitchFamily="2" charset="0"/>
                <a:ea typeface="Times New Roman" panose="02020603050405020304" pitchFamily="18" charset="0"/>
                <a:cs typeface="Arial" panose="020B0604020202020204" pitchFamily="34" charset="0"/>
              </a:rPr>
              <a:t> Horario y días de atención. </a:t>
            </a:r>
          </a:p>
          <a:p>
            <a:pPr marL="85725" lvl="1" indent="-85725" defTabSz="466725">
              <a:lnSpc>
                <a:spcPct val="90000"/>
              </a:lnSpc>
              <a:spcBef>
                <a:spcPct val="0"/>
              </a:spcBef>
              <a:spcAft>
                <a:spcPct val="15000"/>
              </a:spcAft>
              <a:buChar char="•"/>
            </a:pPr>
            <a:endParaRPr lang="es-MX" sz="1400" dirty="0">
              <a:latin typeface="Montserrat" panose="00000500000000000000" pitchFamily="2" charset="0"/>
              <a:ea typeface="Times New Roman" panose="02020603050405020304" pitchFamily="18" charset="0"/>
              <a:cs typeface="Arial" panose="020B0604020202020204" pitchFamily="34" charset="0"/>
            </a:endParaRPr>
          </a:p>
          <a:p>
            <a:pPr marL="85725" lvl="1" indent="-85725" defTabSz="466725">
              <a:lnSpc>
                <a:spcPct val="90000"/>
              </a:lnSpc>
              <a:spcBef>
                <a:spcPct val="0"/>
              </a:spcBef>
              <a:spcAft>
                <a:spcPct val="15000"/>
              </a:spcAft>
              <a:buChar char="•"/>
            </a:pPr>
            <a:r>
              <a:rPr lang="es-MX" sz="1400" dirty="0">
                <a:latin typeface="Montserrat" panose="00000500000000000000" pitchFamily="2" charset="0"/>
                <a:ea typeface="Times New Roman" panose="02020603050405020304" pitchFamily="18" charset="0"/>
                <a:cs typeface="Arial" panose="020B0604020202020204" pitchFamily="34" charset="0"/>
              </a:rPr>
              <a:t>Identificación con placa en lenguaje braille</a:t>
            </a:r>
          </a:p>
        </p:txBody>
      </p:sp>
      <p:pic>
        <p:nvPicPr>
          <p:cNvPr id="2" name="Imagen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95999" y="883121"/>
            <a:ext cx="6106827" cy="2934502"/>
          </a:xfrm>
          <a:prstGeom prst="rect">
            <a:avLst/>
          </a:prstGeom>
        </p:spPr>
      </p:pic>
      <p:pic>
        <p:nvPicPr>
          <p:cNvPr id="9" name="Imagen 8"/>
          <p:cNvPicPr>
            <a:picLocks noChangeAspect="1"/>
          </p:cNvPicPr>
          <p:nvPr/>
        </p:nvPicPr>
        <p:blipFill rotWithShape="1">
          <a:blip r:embed="rId5" cstate="print">
            <a:extLst>
              <a:ext uri="{28A0092B-C50C-407E-A947-70E740481C1C}">
                <a14:useLocalDpi xmlns:a14="http://schemas.microsoft.com/office/drawing/2010/main" val="0"/>
              </a:ext>
            </a:extLst>
          </a:blip>
          <a:srcRect b="27876"/>
          <a:stretch>
            <a:fillRect/>
          </a:stretch>
        </p:blipFill>
        <p:spPr>
          <a:xfrm>
            <a:off x="6096000" y="3923498"/>
            <a:ext cx="6106827" cy="2934502"/>
          </a:xfrm>
          <a:prstGeom prst="rect">
            <a:avLst/>
          </a:prstGeom>
        </p:spPr>
      </p:pic>
      <p:pic>
        <p:nvPicPr>
          <p:cNvPr id="10" name="Imagen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18554" y="6858000"/>
            <a:ext cx="5852172" cy="3291847"/>
          </a:xfrm>
          <a:prstGeom prst="rect">
            <a:avLst/>
          </a:prstGeom>
        </p:spPr>
      </p:pic>
      <p:pic>
        <p:nvPicPr>
          <p:cNvPr id="11" name="Gráfico 10" descr="Voz con relleno sólido"/>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3234713" y="777965"/>
            <a:ext cx="2982351" cy="2651035"/>
          </a:xfrm>
          <a:prstGeom prst="rect">
            <a:avLst/>
          </a:prstGeom>
          <a:effectLst>
            <a:outerShdw blurRad="50800" dist="38100" dir="5400000" algn="t" rotWithShape="0">
              <a:prstClr val="black">
                <a:alpha val="40000"/>
              </a:prstClr>
            </a:outerShdw>
          </a:effectLst>
        </p:spPr>
      </p:pic>
      <p:sp>
        <p:nvSpPr>
          <p:cNvPr id="12" name="CuadroTexto 11"/>
          <p:cNvSpPr txBox="1"/>
          <p:nvPr/>
        </p:nvSpPr>
        <p:spPr>
          <a:xfrm>
            <a:off x="-2804567" y="1371238"/>
            <a:ext cx="2122058" cy="1015663"/>
          </a:xfrm>
          <a:prstGeom prst="rect">
            <a:avLst/>
          </a:prstGeom>
          <a:noFill/>
        </p:spPr>
        <p:txBody>
          <a:bodyPr wrap="square" rtlCol="0">
            <a:spAutoFit/>
          </a:bodyPr>
          <a:lstStyle/>
          <a:p>
            <a:pPr algn="ctr"/>
            <a:r>
              <a:rPr lang="es-MX" sz="1200" b="1" dirty="0">
                <a:latin typeface="Montserrat" panose="00000500000000000000" pitchFamily="2" charset="0"/>
              </a:rPr>
              <a:t>ORGANIGRAMA CON FOTOGRAFÍAS, NOMBRE Y CARGO DE LAS PERSONAS SERVIDORAS PÚBLICAS</a:t>
            </a:r>
          </a:p>
        </p:txBody>
      </p:sp>
      <p:pic>
        <p:nvPicPr>
          <p:cNvPr id="13" name="Gráfico 12" descr="Voz con relleno sólido"/>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flipH="1">
            <a:off x="12488670" y="3552495"/>
            <a:ext cx="2369718" cy="2106461"/>
          </a:xfrm>
          <a:prstGeom prst="rect">
            <a:avLst/>
          </a:prstGeom>
          <a:effectLst>
            <a:outerShdw blurRad="50800" dist="38100" dir="5400000" algn="t" rotWithShape="0">
              <a:prstClr val="black">
                <a:alpha val="40000"/>
              </a:prstClr>
            </a:outerShdw>
          </a:effectLst>
        </p:spPr>
      </p:pic>
      <p:sp>
        <p:nvSpPr>
          <p:cNvPr id="14" name="CuadroTexto 13"/>
          <p:cNvSpPr txBox="1"/>
          <p:nvPr/>
        </p:nvSpPr>
        <p:spPr>
          <a:xfrm>
            <a:off x="12982337" y="4040735"/>
            <a:ext cx="1398846" cy="830997"/>
          </a:xfrm>
          <a:prstGeom prst="rect">
            <a:avLst/>
          </a:prstGeom>
          <a:noFill/>
        </p:spPr>
        <p:txBody>
          <a:bodyPr wrap="square" rtlCol="0">
            <a:spAutoFit/>
          </a:bodyPr>
          <a:lstStyle/>
          <a:p>
            <a:pPr algn="ctr"/>
            <a:r>
              <a:rPr lang="es-MX" sz="1200" b="1" i="1" dirty="0">
                <a:latin typeface="Montserrat" panose="00000500000000000000" pitchFamily="2" charset="0"/>
              </a:rPr>
              <a:t>HORARIO Y DÍAS DE ATENCIÓN AL PÚBLICO</a:t>
            </a:r>
          </a:p>
        </p:txBody>
      </p:sp>
      <p:pic>
        <p:nvPicPr>
          <p:cNvPr id="15" name="Gráfico 14" descr="Voz con relleno sólido"/>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flipH="1">
            <a:off x="12336424" y="1113428"/>
            <a:ext cx="2369718" cy="2106461"/>
          </a:xfrm>
          <a:prstGeom prst="rect">
            <a:avLst/>
          </a:prstGeom>
          <a:effectLst>
            <a:outerShdw blurRad="50800" dist="38100" dir="5400000" algn="t" rotWithShape="0">
              <a:prstClr val="black">
                <a:alpha val="40000"/>
              </a:prstClr>
            </a:outerShdw>
          </a:effectLst>
        </p:spPr>
      </p:pic>
      <p:sp>
        <p:nvSpPr>
          <p:cNvPr id="16" name="CuadroTexto 15"/>
          <p:cNvSpPr txBox="1"/>
          <p:nvPr/>
        </p:nvSpPr>
        <p:spPr>
          <a:xfrm>
            <a:off x="12830091" y="1695797"/>
            <a:ext cx="1398846" cy="646331"/>
          </a:xfrm>
          <a:prstGeom prst="rect">
            <a:avLst/>
          </a:prstGeom>
          <a:noFill/>
        </p:spPr>
        <p:txBody>
          <a:bodyPr wrap="square" rtlCol="0">
            <a:spAutoFit/>
          </a:bodyPr>
          <a:lstStyle/>
          <a:p>
            <a:pPr algn="ctr"/>
            <a:r>
              <a:rPr lang="es-MX" sz="1200" b="1" i="1" dirty="0">
                <a:latin typeface="Montserrat" panose="00000500000000000000" pitchFamily="2" charset="0"/>
              </a:rPr>
              <a:t>MANIFIESTO DEL SERVICIO PÚBLICO</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9734550" y="283174"/>
            <a:ext cx="2457450" cy="602651"/>
          </a:xfrm>
          <a:prstGeom prst="rect">
            <a:avLst/>
          </a:prstGeom>
          <a:solidFill>
            <a:srgbClr val="FBB4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p:cNvSpPr txBox="1"/>
          <p:nvPr/>
        </p:nvSpPr>
        <p:spPr>
          <a:xfrm>
            <a:off x="10042804" y="338277"/>
            <a:ext cx="1879041" cy="492443"/>
          </a:xfrm>
          <a:prstGeom prst="rect">
            <a:avLst/>
          </a:prstGeom>
          <a:noFill/>
        </p:spPr>
        <p:txBody>
          <a:bodyPr wrap="none" rtlCol="0">
            <a:spAutoFit/>
          </a:bodyPr>
          <a:lstStyle/>
          <a:p>
            <a:pPr algn="ctr"/>
            <a:r>
              <a:rPr lang="es-MX" sz="1400" dirty="0">
                <a:solidFill>
                  <a:schemeClr val="bg1"/>
                </a:solidFill>
                <a:latin typeface="Montserrat Black" panose="00000A00000000000000" pitchFamily="2" charset="0"/>
              </a:rPr>
              <a:t>EXCELENCIA</a:t>
            </a:r>
            <a:r>
              <a:rPr lang="es-MX" sz="1000" dirty="0">
                <a:solidFill>
                  <a:schemeClr val="bg1"/>
                </a:solidFill>
                <a:latin typeface="Montserrat Black" panose="00000A00000000000000" pitchFamily="2" charset="0"/>
              </a:rPr>
              <a:t> EN EL </a:t>
            </a:r>
          </a:p>
          <a:p>
            <a:pPr algn="ctr"/>
            <a:r>
              <a:rPr lang="es-MX" sz="1200" dirty="0">
                <a:solidFill>
                  <a:schemeClr val="bg1"/>
                </a:solidFill>
                <a:latin typeface="Montserrat Black" panose="00000A00000000000000" pitchFamily="2" charset="0"/>
              </a:rPr>
              <a:t>SERVICIO PÚBLICO</a:t>
            </a:r>
          </a:p>
        </p:txBody>
      </p:sp>
      <p:sp>
        <p:nvSpPr>
          <p:cNvPr id="5" name="CuadroTexto 4"/>
          <p:cNvSpPr txBox="1"/>
          <p:nvPr/>
        </p:nvSpPr>
        <p:spPr>
          <a:xfrm>
            <a:off x="943175" y="424160"/>
            <a:ext cx="4373313" cy="461665"/>
          </a:xfrm>
          <a:prstGeom prst="rect">
            <a:avLst/>
          </a:prstGeom>
          <a:noFill/>
        </p:spPr>
        <p:txBody>
          <a:bodyPr wrap="none" rtlCol="0">
            <a:spAutoFit/>
          </a:bodyPr>
          <a:lstStyle/>
          <a:p>
            <a:r>
              <a:rPr lang="es-MX" sz="2400" dirty="0">
                <a:solidFill>
                  <a:schemeClr val="bg1">
                    <a:lumMod val="75000"/>
                  </a:schemeClr>
                </a:solidFill>
                <a:latin typeface="Montserrat Black" panose="00000A00000000000000" pitchFamily="2" charset="0"/>
              </a:rPr>
              <a:t>Criterios de Acreditación</a:t>
            </a:r>
          </a:p>
        </p:txBody>
      </p:sp>
      <p:pic>
        <p:nvPicPr>
          <p:cNvPr id="2" name="Imagen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76417" y="931246"/>
            <a:ext cx="6106827" cy="2934502"/>
          </a:xfrm>
          <a:prstGeom prst="rect">
            <a:avLst/>
          </a:prstGeom>
        </p:spPr>
      </p:pic>
      <p:pic>
        <p:nvPicPr>
          <p:cNvPr id="9" name="Imagen 8"/>
          <p:cNvPicPr>
            <a:picLocks noChangeAspect="1"/>
          </p:cNvPicPr>
          <p:nvPr/>
        </p:nvPicPr>
        <p:blipFill rotWithShape="1">
          <a:blip r:embed="rId4" cstate="print">
            <a:extLst>
              <a:ext uri="{28A0092B-C50C-407E-A947-70E740481C1C}">
                <a14:useLocalDpi xmlns:a14="http://schemas.microsoft.com/office/drawing/2010/main" val="0"/>
              </a:ext>
            </a:extLst>
          </a:blip>
          <a:srcRect b="27876"/>
          <a:stretch>
            <a:fillRect/>
          </a:stretch>
        </p:blipFill>
        <p:spPr>
          <a:xfrm>
            <a:off x="-6376416" y="3923498"/>
            <a:ext cx="6106827" cy="2934502"/>
          </a:xfrm>
          <a:prstGeom prst="rect">
            <a:avLst/>
          </a:prstGeom>
        </p:spPr>
      </p:pic>
      <p:pic>
        <p:nvPicPr>
          <p:cNvPr id="12" name="Imagen 11"/>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720034" y="2027546"/>
            <a:ext cx="8751931" cy="4922961"/>
          </a:xfrm>
          <a:prstGeom prst="rect">
            <a:avLst/>
          </a:prstGeom>
        </p:spPr>
      </p:pic>
      <p:pic>
        <p:nvPicPr>
          <p:cNvPr id="14" name="Gráfico 13" descr="Voz con relleno sólido"/>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a:off x="540488" y="901460"/>
            <a:ext cx="2982351" cy="2651035"/>
          </a:xfrm>
          <a:prstGeom prst="rect">
            <a:avLst/>
          </a:prstGeom>
          <a:effectLst>
            <a:outerShdw blurRad="50800" dist="38100" dir="5400000" algn="t" rotWithShape="0">
              <a:prstClr val="black">
                <a:alpha val="40000"/>
              </a:prstClr>
            </a:outerShdw>
          </a:effectLst>
        </p:spPr>
      </p:pic>
      <p:sp>
        <p:nvSpPr>
          <p:cNvPr id="16" name="CuadroTexto 15"/>
          <p:cNvSpPr txBox="1"/>
          <p:nvPr/>
        </p:nvSpPr>
        <p:spPr>
          <a:xfrm>
            <a:off x="970634" y="1494733"/>
            <a:ext cx="2122058" cy="1015663"/>
          </a:xfrm>
          <a:prstGeom prst="rect">
            <a:avLst/>
          </a:prstGeom>
          <a:noFill/>
        </p:spPr>
        <p:txBody>
          <a:bodyPr wrap="square" rtlCol="0">
            <a:spAutoFit/>
          </a:bodyPr>
          <a:lstStyle/>
          <a:p>
            <a:pPr algn="ctr"/>
            <a:r>
              <a:rPr lang="es-MX" sz="1200" b="1" dirty="0">
                <a:latin typeface="Montserrat" panose="00000500000000000000" pitchFamily="2" charset="0"/>
              </a:rPr>
              <a:t>ORGANIGRAMA CON FOTOGRAFÍAS, NOMBRE Y CARGO DE LAS PERSONAS SERVIDORAS PÚBLICAS</a:t>
            </a:r>
          </a:p>
        </p:txBody>
      </p:sp>
      <p:pic>
        <p:nvPicPr>
          <p:cNvPr id="17" name="Gráfico 16" descr="Voz con relleno sólido"/>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flipH="1">
            <a:off x="9272168" y="2537059"/>
            <a:ext cx="2369718" cy="2106461"/>
          </a:xfrm>
          <a:prstGeom prst="rect">
            <a:avLst/>
          </a:prstGeom>
          <a:effectLst>
            <a:outerShdw blurRad="50800" dist="38100" dir="5400000" algn="t" rotWithShape="0">
              <a:prstClr val="black">
                <a:alpha val="40000"/>
              </a:prstClr>
            </a:outerShdw>
          </a:effectLst>
        </p:spPr>
      </p:pic>
      <p:sp>
        <p:nvSpPr>
          <p:cNvPr id="7" name="CuadroTexto 6"/>
          <p:cNvSpPr txBox="1"/>
          <p:nvPr/>
        </p:nvSpPr>
        <p:spPr>
          <a:xfrm>
            <a:off x="9765835" y="3025299"/>
            <a:ext cx="1398846" cy="830997"/>
          </a:xfrm>
          <a:prstGeom prst="rect">
            <a:avLst/>
          </a:prstGeom>
          <a:noFill/>
        </p:spPr>
        <p:txBody>
          <a:bodyPr wrap="square" rtlCol="0">
            <a:spAutoFit/>
          </a:bodyPr>
          <a:lstStyle/>
          <a:p>
            <a:pPr algn="ctr"/>
            <a:r>
              <a:rPr lang="es-MX" sz="1200" b="1" i="1" dirty="0">
                <a:latin typeface="Montserrat" panose="00000500000000000000" pitchFamily="2" charset="0"/>
              </a:rPr>
              <a:t>HORARIO Y DÍAS DE ATENCIÓN AL PÚBLICO</a:t>
            </a:r>
          </a:p>
        </p:txBody>
      </p:sp>
      <p:pic>
        <p:nvPicPr>
          <p:cNvPr id="18" name="Gráfico 17" descr="Voz con relleno sólido"/>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tretch>
            <a:fillRect/>
          </a:stretch>
        </p:blipFill>
        <p:spPr>
          <a:xfrm flipH="1">
            <a:off x="8335090" y="901460"/>
            <a:ext cx="2369718" cy="2106461"/>
          </a:xfrm>
          <a:prstGeom prst="rect">
            <a:avLst/>
          </a:prstGeom>
          <a:effectLst>
            <a:outerShdw blurRad="50800" dist="38100" dir="5400000" algn="t" rotWithShape="0">
              <a:prstClr val="black">
                <a:alpha val="40000"/>
              </a:prstClr>
            </a:outerShdw>
          </a:effectLst>
        </p:spPr>
      </p:pic>
      <p:sp>
        <p:nvSpPr>
          <p:cNvPr id="19" name="CuadroTexto 18"/>
          <p:cNvSpPr txBox="1"/>
          <p:nvPr/>
        </p:nvSpPr>
        <p:spPr>
          <a:xfrm>
            <a:off x="8828757" y="1483829"/>
            <a:ext cx="1398846" cy="646331"/>
          </a:xfrm>
          <a:prstGeom prst="rect">
            <a:avLst/>
          </a:prstGeom>
          <a:noFill/>
        </p:spPr>
        <p:txBody>
          <a:bodyPr wrap="square" rtlCol="0">
            <a:spAutoFit/>
          </a:bodyPr>
          <a:lstStyle/>
          <a:p>
            <a:pPr algn="ctr"/>
            <a:r>
              <a:rPr lang="es-MX" sz="1200" b="1" i="1" dirty="0">
                <a:latin typeface="Montserrat" panose="00000500000000000000" pitchFamily="2" charset="0"/>
              </a:rPr>
              <a:t>MANIFIESTO DEL SERVICIO PÚBLICO</a:t>
            </a:r>
          </a:p>
        </p:txBody>
      </p:sp>
      <p:sp>
        <p:nvSpPr>
          <p:cNvPr id="21" name="CuadroTexto 20"/>
          <p:cNvSpPr txBox="1"/>
          <p:nvPr/>
        </p:nvSpPr>
        <p:spPr>
          <a:xfrm>
            <a:off x="4647526" y="1532974"/>
            <a:ext cx="2896947" cy="400110"/>
          </a:xfrm>
          <a:prstGeom prst="rect">
            <a:avLst/>
          </a:prstGeom>
          <a:noFill/>
        </p:spPr>
        <p:txBody>
          <a:bodyPr wrap="none" rtlCol="0">
            <a:spAutoFit/>
          </a:bodyPr>
          <a:lstStyle/>
          <a:p>
            <a:r>
              <a:rPr lang="es-MX" sz="2000" dirty="0">
                <a:latin typeface="Montserrat Black" panose="00000A00000000000000" pitchFamily="2" charset="0"/>
              </a:rPr>
              <a:t>Atención al Público</a:t>
            </a:r>
          </a:p>
        </p:txBody>
      </p:sp>
      <p:sp>
        <p:nvSpPr>
          <p:cNvPr id="22" name="CuadroTexto 21"/>
          <p:cNvSpPr txBox="1"/>
          <p:nvPr/>
        </p:nvSpPr>
        <p:spPr>
          <a:xfrm>
            <a:off x="-6263697" y="2085876"/>
            <a:ext cx="5679498" cy="3894912"/>
          </a:xfrm>
          <a:prstGeom prst="rect">
            <a:avLst/>
          </a:prstGeom>
          <a:noFill/>
        </p:spPr>
        <p:txBody>
          <a:bodyPr wrap="square" rtlCol="0">
            <a:spAutoFit/>
          </a:bodyPr>
          <a:lstStyle/>
          <a:p>
            <a:pPr marL="342900" indent="-342900">
              <a:buFont typeface="+mj-lt"/>
              <a:buAutoNum type="arabicPeriod" startAt="2"/>
            </a:pPr>
            <a:r>
              <a:rPr lang="es-MX" sz="1700" b="1" i="1" dirty="0">
                <a:latin typeface="Montserrat" panose="00000500000000000000" pitchFamily="2" charset="0"/>
              </a:rPr>
              <a:t>Señalética institucional visible en la oficina</a:t>
            </a:r>
          </a:p>
          <a:p>
            <a:endParaRPr lang="es-MX" dirty="0">
              <a:latin typeface="Montserrat" panose="00000500000000000000" pitchFamily="2" charset="0"/>
            </a:endParaRPr>
          </a:p>
          <a:p>
            <a:pPr marL="85725" lvl="1" indent="-85725" defTabSz="466725">
              <a:lnSpc>
                <a:spcPct val="90000"/>
              </a:lnSpc>
              <a:spcBef>
                <a:spcPct val="0"/>
              </a:spcBef>
              <a:spcAft>
                <a:spcPct val="15000"/>
              </a:spcAft>
              <a:buChar char="•"/>
            </a:pPr>
            <a:r>
              <a:rPr lang="es-MX" sz="1400" dirty="0">
                <a:latin typeface="Montserrat" panose="00000500000000000000" pitchFamily="2" charset="0"/>
                <a:ea typeface="Times New Roman" panose="02020603050405020304" pitchFamily="18" charset="0"/>
                <a:cs typeface="Arial" panose="020B0604020202020204" pitchFamily="34" charset="0"/>
              </a:rPr>
              <a:t>Misión y visión de la institución a la vista del público</a:t>
            </a:r>
          </a:p>
          <a:p>
            <a:pPr marL="0" lvl="1" defTabSz="466725">
              <a:lnSpc>
                <a:spcPct val="90000"/>
              </a:lnSpc>
              <a:spcBef>
                <a:spcPct val="0"/>
              </a:spcBef>
              <a:spcAft>
                <a:spcPct val="15000"/>
              </a:spcAft>
            </a:pPr>
            <a:endParaRPr lang="es-MX" sz="1400" dirty="0">
              <a:latin typeface="Montserrat" panose="00000500000000000000" pitchFamily="2" charset="0"/>
              <a:ea typeface="Times New Roman" panose="02020603050405020304" pitchFamily="18" charset="0"/>
              <a:cs typeface="Arial" panose="020B0604020202020204" pitchFamily="34" charset="0"/>
            </a:endParaRPr>
          </a:p>
          <a:p>
            <a:pPr marL="85725" lvl="1" indent="-85725" defTabSz="466725">
              <a:lnSpc>
                <a:spcPct val="90000"/>
              </a:lnSpc>
              <a:spcBef>
                <a:spcPct val="0"/>
              </a:spcBef>
              <a:spcAft>
                <a:spcPct val="15000"/>
              </a:spcAft>
              <a:buChar char="•"/>
            </a:pPr>
            <a:r>
              <a:rPr lang="es-MX" sz="1400" dirty="0">
                <a:latin typeface="Montserrat" panose="00000500000000000000" pitchFamily="2" charset="0"/>
                <a:ea typeface="Times New Roman" panose="02020603050405020304" pitchFamily="18" charset="0"/>
                <a:cs typeface="Arial" panose="020B0604020202020204" pitchFamily="34" charset="0"/>
              </a:rPr>
              <a:t>Señalética e imagen institucional del inmueble. </a:t>
            </a:r>
          </a:p>
          <a:p>
            <a:pPr marL="0" lvl="1" defTabSz="466725">
              <a:lnSpc>
                <a:spcPct val="90000"/>
              </a:lnSpc>
              <a:spcBef>
                <a:spcPct val="0"/>
              </a:spcBef>
              <a:spcAft>
                <a:spcPct val="15000"/>
              </a:spcAft>
            </a:pPr>
            <a:r>
              <a:rPr lang="es-MX" sz="1400" dirty="0">
                <a:latin typeface="Montserrat" panose="00000500000000000000" pitchFamily="2" charset="0"/>
                <a:ea typeface="Times New Roman" panose="02020603050405020304" pitchFamily="18" charset="0"/>
                <a:cs typeface="Arial" panose="020B0604020202020204" pitchFamily="34" charset="0"/>
              </a:rPr>
              <a:t>	Deberán mantener a la vista y actualizados la fachada del inmueble, el nombre institucional, el acrónimo y lo establecido en LA LEY DE IMAGEN INSTITUCIONAL  DE QROO.)</a:t>
            </a:r>
          </a:p>
          <a:p>
            <a:pPr marL="85725" lvl="1" indent="-85725" defTabSz="466725">
              <a:lnSpc>
                <a:spcPct val="90000"/>
              </a:lnSpc>
              <a:spcBef>
                <a:spcPct val="0"/>
              </a:spcBef>
              <a:spcAft>
                <a:spcPct val="15000"/>
              </a:spcAft>
              <a:buChar char="•"/>
            </a:pPr>
            <a:endParaRPr lang="es-MX" sz="1400" dirty="0">
              <a:latin typeface="Montserrat" panose="00000500000000000000" pitchFamily="2" charset="0"/>
              <a:ea typeface="Times New Roman" panose="02020603050405020304" pitchFamily="18" charset="0"/>
              <a:cs typeface="Arial" panose="020B0604020202020204" pitchFamily="34" charset="0"/>
            </a:endParaRPr>
          </a:p>
          <a:p>
            <a:pPr marL="85725" lvl="1" indent="-85725" defTabSz="466725">
              <a:lnSpc>
                <a:spcPct val="90000"/>
              </a:lnSpc>
              <a:spcBef>
                <a:spcPct val="0"/>
              </a:spcBef>
              <a:spcAft>
                <a:spcPct val="15000"/>
              </a:spcAft>
              <a:buChar char="•"/>
            </a:pPr>
            <a:r>
              <a:rPr lang="es-MX" sz="1400" dirty="0">
                <a:latin typeface="Montserrat" panose="00000500000000000000" pitchFamily="2" charset="0"/>
                <a:ea typeface="Times New Roman" panose="02020603050405020304" pitchFamily="18" charset="0"/>
                <a:cs typeface="Arial" panose="020B0604020202020204" pitchFamily="34" charset="0"/>
              </a:rPr>
              <a:t> Manifiesto del servicio público.</a:t>
            </a:r>
          </a:p>
          <a:p>
            <a:pPr marL="85725" lvl="1" indent="-85725" defTabSz="466725">
              <a:lnSpc>
                <a:spcPct val="90000"/>
              </a:lnSpc>
              <a:spcBef>
                <a:spcPct val="0"/>
              </a:spcBef>
              <a:spcAft>
                <a:spcPct val="15000"/>
              </a:spcAft>
              <a:buChar char="•"/>
            </a:pPr>
            <a:endParaRPr lang="es-MX" sz="1400" dirty="0">
              <a:latin typeface="Montserrat" panose="00000500000000000000" pitchFamily="2" charset="0"/>
              <a:ea typeface="Times New Roman" panose="02020603050405020304" pitchFamily="18" charset="0"/>
              <a:cs typeface="Arial" panose="020B0604020202020204" pitchFamily="34" charset="0"/>
            </a:endParaRPr>
          </a:p>
          <a:p>
            <a:pPr marL="85725" lvl="1" indent="-85725" defTabSz="466725">
              <a:lnSpc>
                <a:spcPct val="90000"/>
              </a:lnSpc>
              <a:spcBef>
                <a:spcPct val="0"/>
              </a:spcBef>
              <a:spcAft>
                <a:spcPct val="15000"/>
              </a:spcAft>
              <a:buChar char="•"/>
            </a:pPr>
            <a:r>
              <a:rPr lang="es-MX" sz="1400" dirty="0">
                <a:latin typeface="Montserrat" panose="00000500000000000000" pitchFamily="2" charset="0"/>
                <a:ea typeface="Times New Roman" panose="02020603050405020304" pitchFamily="18" charset="0"/>
                <a:cs typeface="Arial" panose="020B0604020202020204" pitchFamily="34" charset="0"/>
              </a:rPr>
              <a:t> Organigrama </a:t>
            </a:r>
          </a:p>
          <a:p>
            <a:pPr marL="85725" lvl="1" indent="-85725" defTabSz="466725">
              <a:lnSpc>
                <a:spcPct val="90000"/>
              </a:lnSpc>
              <a:spcBef>
                <a:spcPct val="0"/>
              </a:spcBef>
              <a:spcAft>
                <a:spcPct val="15000"/>
              </a:spcAft>
              <a:buChar char="•"/>
            </a:pPr>
            <a:endParaRPr lang="es-MX" sz="1400" dirty="0">
              <a:latin typeface="Montserrat" panose="00000500000000000000" pitchFamily="2" charset="0"/>
              <a:ea typeface="Times New Roman" panose="02020603050405020304" pitchFamily="18" charset="0"/>
              <a:cs typeface="Arial" panose="020B0604020202020204" pitchFamily="34" charset="0"/>
            </a:endParaRPr>
          </a:p>
          <a:p>
            <a:pPr marL="85725" lvl="1" indent="-85725" defTabSz="466725">
              <a:lnSpc>
                <a:spcPct val="90000"/>
              </a:lnSpc>
              <a:spcBef>
                <a:spcPct val="0"/>
              </a:spcBef>
              <a:spcAft>
                <a:spcPct val="15000"/>
              </a:spcAft>
              <a:buChar char="•"/>
            </a:pPr>
            <a:r>
              <a:rPr lang="es-MX" sz="1400" dirty="0">
                <a:latin typeface="Montserrat" panose="00000500000000000000" pitchFamily="2" charset="0"/>
                <a:ea typeface="Times New Roman" panose="02020603050405020304" pitchFamily="18" charset="0"/>
                <a:cs typeface="Arial" panose="020B0604020202020204" pitchFamily="34" charset="0"/>
              </a:rPr>
              <a:t> Horario y días de atención. </a:t>
            </a:r>
          </a:p>
          <a:p>
            <a:pPr marL="85725" lvl="1" indent="-85725" defTabSz="466725">
              <a:lnSpc>
                <a:spcPct val="90000"/>
              </a:lnSpc>
              <a:spcBef>
                <a:spcPct val="0"/>
              </a:spcBef>
              <a:spcAft>
                <a:spcPct val="15000"/>
              </a:spcAft>
              <a:buChar char="•"/>
            </a:pPr>
            <a:endParaRPr lang="es-MX" sz="1400" dirty="0">
              <a:latin typeface="Montserrat" panose="00000500000000000000" pitchFamily="2" charset="0"/>
              <a:ea typeface="Times New Roman" panose="02020603050405020304" pitchFamily="18" charset="0"/>
              <a:cs typeface="Arial" panose="020B0604020202020204" pitchFamily="34" charset="0"/>
            </a:endParaRPr>
          </a:p>
          <a:p>
            <a:pPr marL="85725" lvl="1" indent="-85725" defTabSz="466725">
              <a:lnSpc>
                <a:spcPct val="90000"/>
              </a:lnSpc>
              <a:spcBef>
                <a:spcPct val="0"/>
              </a:spcBef>
              <a:spcAft>
                <a:spcPct val="15000"/>
              </a:spcAft>
              <a:buChar char="•"/>
            </a:pPr>
            <a:r>
              <a:rPr lang="es-MX" sz="1400" dirty="0">
                <a:latin typeface="Montserrat" panose="00000500000000000000" pitchFamily="2" charset="0"/>
                <a:ea typeface="Times New Roman" panose="02020603050405020304" pitchFamily="18" charset="0"/>
                <a:cs typeface="Arial" panose="020B0604020202020204" pitchFamily="34" charset="0"/>
              </a:rPr>
              <a:t>Identificación con placa en lenguaje braille</a:t>
            </a:r>
          </a:p>
        </p:txBody>
      </p:sp>
      <p:pic>
        <p:nvPicPr>
          <p:cNvPr id="35" name="Imagen 34"/>
          <p:cNvPicPr>
            <a:picLocks noChangeAspect="1"/>
          </p:cNvPicPr>
          <p:nvPr/>
        </p:nvPicPr>
        <p:blipFill>
          <a:blip r:embed="rId8" cstate="print">
            <a:extLst>
              <a:ext uri="{28A0092B-C50C-407E-A947-70E740481C1C}">
                <a14:useLocalDpi xmlns:a14="http://schemas.microsoft.com/office/drawing/2010/main" val="0"/>
              </a:ext>
            </a:extLst>
          </a:blip>
          <a:srcRect/>
          <a:stretch>
            <a:fillRect/>
          </a:stretch>
        </p:blipFill>
        <p:spPr>
          <a:xfrm>
            <a:off x="14128418" y="931246"/>
            <a:ext cx="3762630" cy="5643945"/>
          </a:xfrm>
          <a:prstGeom prst="rect">
            <a:avLst/>
          </a:prstGeom>
        </p:spPr>
      </p:pic>
      <p:sp>
        <p:nvSpPr>
          <p:cNvPr id="36" name="Rectángulo: esquinas redondeadas 35"/>
          <p:cNvSpPr/>
          <p:nvPr/>
        </p:nvSpPr>
        <p:spPr>
          <a:xfrm>
            <a:off x="12461588" y="2126458"/>
            <a:ext cx="2362591" cy="2311869"/>
          </a:xfrm>
          <a:prstGeom prst="round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grpSp>
        <p:nvGrpSpPr>
          <p:cNvPr id="37" name="Grupo 36"/>
          <p:cNvGrpSpPr/>
          <p:nvPr/>
        </p:nvGrpSpPr>
        <p:grpSpPr>
          <a:xfrm>
            <a:off x="12594917" y="1884487"/>
            <a:ext cx="2209166" cy="2495195"/>
            <a:chOff x="7683586" y="2438508"/>
            <a:chExt cx="3049637" cy="3201430"/>
          </a:xfrm>
        </p:grpSpPr>
        <p:pic>
          <p:nvPicPr>
            <p:cNvPr id="38" name="Gráfico 37"/>
            <p:cNvPicPr>
              <a:picLocks noChangeAspect="1"/>
            </p:cNvPicPr>
            <p:nvPr/>
          </p:nvPicPr>
          <p:blipFill rotWithShape="1">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l="20163" t="23354" r="19135" b="22344"/>
            <a:stretch>
              <a:fillRect/>
            </a:stretch>
          </p:blipFill>
          <p:spPr>
            <a:xfrm>
              <a:off x="8005013" y="2481583"/>
              <a:ext cx="2728210" cy="3158355"/>
            </a:xfrm>
            <a:prstGeom prst="rect">
              <a:avLst/>
            </a:prstGeom>
          </p:spPr>
        </p:pic>
        <p:grpSp>
          <p:nvGrpSpPr>
            <p:cNvPr id="39" name="Grupo 38"/>
            <p:cNvGrpSpPr/>
            <p:nvPr/>
          </p:nvGrpSpPr>
          <p:grpSpPr>
            <a:xfrm>
              <a:off x="7683586" y="2438508"/>
              <a:ext cx="1575616" cy="1543369"/>
              <a:chOff x="6121175" y="4570847"/>
              <a:chExt cx="1798820" cy="1762005"/>
            </a:xfrm>
          </p:grpSpPr>
          <p:sp>
            <p:nvSpPr>
              <p:cNvPr id="40" name="Rectángulo: esquinas redondeadas 39"/>
              <p:cNvSpPr/>
              <p:nvPr/>
            </p:nvSpPr>
            <p:spPr>
              <a:xfrm>
                <a:off x="6121175" y="4570847"/>
                <a:ext cx="1798820" cy="1762005"/>
              </a:xfrm>
              <a:prstGeom prst="roundRect">
                <a:avLst>
                  <a:gd name="adj" fmla="val 10751"/>
                </a:avLst>
              </a:prstGeom>
              <a:solidFill>
                <a:schemeClr val="bg1"/>
              </a:solidFill>
              <a:ln w="57150">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41" name="Imagen 40"/>
              <p:cNvPicPr>
                <a:picLocks noChangeAspect="1"/>
              </p:cNvPicPr>
              <p:nvPr/>
            </p:nvPicPr>
            <p:blipFill rotWithShape="1">
              <a:blip r:embed="rId11"/>
              <a:srcRect l="3853" t="2967" r="3740" b="2784"/>
              <a:stretch>
                <a:fillRect/>
              </a:stretch>
            </p:blipFill>
            <p:spPr>
              <a:xfrm>
                <a:off x="6264902" y="4700904"/>
                <a:ext cx="1511366" cy="1511366"/>
              </a:xfrm>
              <a:prstGeom prst="rect">
                <a:avLst/>
              </a:prstGeom>
            </p:spPr>
          </p:pic>
        </p:grpSp>
      </p:gr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9734550" y="283174"/>
            <a:ext cx="2457450" cy="602651"/>
          </a:xfrm>
          <a:prstGeom prst="rect">
            <a:avLst/>
          </a:prstGeom>
          <a:solidFill>
            <a:srgbClr val="FBB4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p:cNvSpPr txBox="1"/>
          <p:nvPr/>
        </p:nvSpPr>
        <p:spPr>
          <a:xfrm>
            <a:off x="10042804" y="338277"/>
            <a:ext cx="1879041" cy="492443"/>
          </a:xfrm>
          <a:prstGeom prst="rect">
            <a:avLst/>
          </a:prstGeom>
          <a:noFill/>
        </p:spPr>
        <p:txBody>
          <a:bodyPr wrap="none" rtlCol="0">
            <a:spAutoFit/>
          </a:bodyPr>
          <a:lstStyle/>
          <a:p>
            <a:pPr algn="ctr"/>
            <a:r>
              <a:rPr lang="es-MX" sz="1400" dirty="0">
                <a:solidFill>
                  <a:schemeClr val="bg1"/>
                </a:solidFill>
                <a:latin typeface="Montserrat Black" panose="00000A00000000000000" pitchFamily="2" charset="0"/>
              </a:rPr>
              <a:t>EXCELENCIA</a:t>
            </a:r>
            <a:r>
              <a:rPr lang="es-MX" sz="1000" dirty="0">
                <a:solidFill>
                  <a:schemeClr val="bg1"/>
                </a:solidFill>
                <a:latin typeface="Montserrat Black" panose="00000A00000000000000" pitchFamily="2" charset="0"/>
              </a:rPr>
              <a:t> EN EL </a:t>
            </a:r>
          </a:p>
          <a:p>
            <a:pPr algn="ctr"/>
            <a:r>
              <a:rPr lang="es-MX" sz="1200" dirty="0">
                <a:solidFill>
                  <a:schemeClr val="bg1"/>
                </a:solidFill>
                <a:latin typeface="Montserrat Black" panose="00000A00000000000000" pitchFamily="2" charset="0"/>
              </a:rPr>
              <a:t>SERVICIO PÚBLICO</a:t>
            </a:r>
          </a:p>
        </p:txBody>
      </p:sp>
      <p:sp>
        <p:nvSpPr>
          <p:cNvPr id="5" name="CuadroTexto 4"/>
          <p:cNvSpPr txBox="1"/>
          <p:nvPr/>
        </p:nvSpPr>
        <p:spPr>
          <a:xfrm>
            <a:off x="943175" y="424160"/>
            <a:ext cx="4373313" cy="461665"/>
          </a:xfrm>
          <a:prstGeom prst="rect">
            <a:avLst/>
          </a:prstGeom>
          <a:noFill/>
        </p:spPr>
        <p:txBody>
          <a:bodyPr wrap="none" rtlCol="0">
            <a:spAutoFit/>
          </a:bodyPr>
          <a:lstStyle/>
          <a:p>
            <a:r>
              <a:rPr lang="es-MX" sz="2400" dirty="0">
                <a:solidFill>
                  <a:schemeClr val="tx1">
                    <a:lumMod val="85000"/>
                    <a:lumOff val="15000"/>
                  </a:schemeClr>
                </a:solidFill>
                <a:latin typeface="Montserrat Black" panose="00000A00000000000000" pitchFamily="2" charset="0"/>
              </a:rPr>
              <a:t>Criterios de Acreditación</a:t>
            </a:r>
          </a:p>
        </p:txBody>
      </p:sp>
      <p:pic>
        <p:nvPicPr>
          <p:cNvPr id="12" name="Imagen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1292" y="7426860"/>
            <a:ext cx="8751931" cy="4922962"/>
          </a:xfrm>
          <a:prstGeom prst="rect">
            <a:avLst/>
          </a:prstGeom>
        </p:spPr>
      </p:pic>
      <p:pic>
        <p:nvPicPr>
          <p:cNvPr id="14" name="Gráfico 13" descr="Voz con relleno sólido"/>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a:off x="-4032960" y="-494798"/>
            <a:ext cx="2982351" cy="2651035"/>
          </a:xfrm>
          <a:prstGeom prst="rect">
            <a:avLst/>
          </a:prstGeom>
          <a:effectLst>
            <a:outerShdw blurRad="50800" dist="38100" dir="5400000" algn="t" rotWithShape="0">
              <a:prstClr val="black">
                <a:alpha val="40000"/>
              </a:prstClr>
            </a:outerShdw>
          </a:effectLst>
        </p:spPr>
      </p:pic>
      <p:sp>
        <p:nvSpPr>
          <p:cNvPr id="16" name="CuadroTexto 15"/>
          <p:cNvSpPr txBox="1"/>
          <p:nvPr/>
        </p:nvSpPr>
        <p:spPr>
          <a:xfrm>
            <a:off x="-3602814" y="98475"/>
            <a:ext cx="2122058" cy="1015663"/>
          </a:xfrm>
          <a:prstGeom prst="rect">
            <a:avLst/>
          </a:prstGeom>
          <a:noFill/>
        </p:spPr>
        <p:txBody>
          <a:bodyPr wrap="square" rtlCol="0">
            <a:spAutoFit/>
          </a:bodyPr>
          <a:lstStyle/>
          <a:p>
            <a:pPr algn="ctr"/>
            <a:r>
              <a:rPr lang="es-MX" sz="1200" b="1" dirty="0">
                <a:latin typeface="Montserrat" panose="00000500000000000000" pitchFamily="2" charset="0"/>
              </a:rPr>
              <a:t>ORGANIGRAMA CON FOTOGRAFÍAS, NOMBRE Y CARGO DE LAS PERSONAS SERVIDORAS PÚBLICAS</a:t>
            </a:r>
          </a:p>
        </p:txBody>
      </p:sp>
      <p:pic>
        <p:nvPicPr>
          <p:cNvPr id="17" name="Gráfico 16" descr="Voz con relleno sólido"/>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flipH="1">
            <a:off x="14550685" y="3572521"/>
            <a:ext cx="2369718" cy="2106461"/>
          </a:xfrm>
          <a:prstGeom prst="rect">
            <a:avLst/>
          </a:prstGeom>
          <a:effectLst>
            <a:outerShdw blurRad="50800" dist="38100" dir="5400000" algn="t" rotWithShape="0">
              <a:prstClr val="black">
                <a:alpha val="40000"/>
              </a:prstClr>
            </a:outerShdw>
          </a:effectLst>
        </p:spPr>
      </p:pic>
      <p:sp>
        <p:nvSpPr>
          <p:cNvPr id="7" name="CuadroTexto 6"/>
          <p:cNvSpPr txBox="1"/>
          <p:nvPr/>
        </p:nvSpPr>
        <p:spPr>
          <a:xfrm>
            <a:off x="15044352" y="4060761"/>
            <a:ext cx="1398846" cy="830997"/>
          </a:xfrm>
          <a:prstGeom prst="rect">
            <a:avLst/>
          </a:prstGeom>
          <a:noFill/>
        </p:spPr>
        <p:txBody>
          <a:bodyPr wrap="square" rtlCol="0">
            <a:spAutoFit/>
          </a:bodyPr>
          <a:lstStyle/>
          <a:p>
            <a:pPr algn="ctr"/>
            <a:r>
              <a:rPr lang="es-MX" sz="1200" b="1" i="1" dirty="0">
                <a:latin typeface="Montserrat" panose="00000500000000000000" pitchFamily="2" charset="0"/>
              </a:rPr>
              <a:t>HORARIO Y DÍAS DE ATENCIÓN AL PÚBLICO</a:t>
            </a:r>
          </a:p>
        </p:txBody>
      </p:sp>
      <p:pic>
        <p:nvPicPr>
          <p:cNvPr id="18" name="Gráfico 17" descr="Voz con relleno sólido"/>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tretch>
            <a:fillRect/>
          </a:stretch>
        </p:blipFill>
        <p:spPr>
          <a:xfrm flipH="1">
            <a:off x="14057863" y="1532974"/>
            <a:ext cx="2369718" cy="2106461"/>
          </a:xfrm>
          <a:prstGeom prst="rect">
            <a:avLst/>
          </a:prstGeom>
          <a:effectLst>
            <a:outerShdw blurRad="50800" dist="38100" dir="5400000" algn="t" rotWithShape="0">
              <a:prstClr val="black">
                <a:alpha val="40000"/>
              </a:prstClr>
            </a:outerShdw>
          </a:effectLst>
        </p:spPr>
      </p:pic>
      <p:sp>
        <p:nvSpPr>
          <p:cNvPr id="19" name="CuadroTexto 18"/>
          <p:cNvSpPr txBox="1"/>
          <p:nvPr/>
        </p:nvSpPr>
        <p:spPr>
          <a:xfrm>
            <a:off x="14551530" y="2115343"/>
            <a:ext cx="1398846" cy="646331"/>
          </a:xfrm>
          <a:prstGeom prst="rect">
            <a:avLst/>
          </a:prstGeom>
          <a:noFill/>
        </p:spPr>
        <p:txBody>
          <a:bodyPr wrap="square" rtlCol="0">
            <a:spAutoFit/>
          </a:bodyPr>
          <a:lstStyle/>
          <a:p>
            <a:pPr algn="ctr"/>
            <a:r>
              <a:rPr lang="es-MX" sz="1200" b="1" i="1" dirty="0">
                <a:latin typeface="Montserrat" panose="00000500000000000000" pitchFamily="2" charset="0"/>
              </a:rPr>
              <a:t>MANIFIESTO DEL SERVICIO PÚBLICO</a:t>
            </a:r>
          </a:p>
        </p:txBody>
      </p:sp>
      <p:sp>
        <p:nvSpPr>
          <p:cNvPr id="21" name="CuadroTexto 20"/>
          <p:cNvSpPr txBox="1"/>
          <p:nvPr/>
        </p:nvSpPr>
        <p:spPr>
          <a:xfrm>
            <a:off x="4587683" y="-490998"/>
            <a:ext cx="2896947" cy="400110"/>
          </a:xfrm>
          <a:prstGeom prst="rect">
            <a:avLst/>
          </a:prstGeom>
          <a:noFill/>
        </p:spPr>
        <p:txBody>
          <a:bodyPr wrap="none" rtlCol="0">
            <a:spAutoFit/>
          </a:bodyPr>
          <a:lstStyle/>
          <a:p>
            <a:r>
              <a:rPr lang="es-MX" sz="2000" dirty="0">
                <a:latin typeface="Montserrat Black" panose="00000A00000000000000" pitchFamily="2" charset="0"/>
              </a:rPr>
              <a:t>Atención al Público</a:t>
            </a:r>
          </a:p>
        </p:txBody>
      </p:sp>
      <p:sp>
        <p:nvSpPr>
          <p:cNvPr id="3" name="CuadroTexto 2"/>
          <p:cNvSpPr txBox="1"/>
          <p:nvPr/>
        </p:nvSpPr>
        <p:spPr>
          <a:xfrm>
            <a:off x="589336" y="1728534"/>
            <a:ext cx="5240273" cy="3400931"/>
          </a:xfrm>
          <a:prstGeom prst="rect">
            <a:avLst/>
          </a:prstGeom>
          <a:noFill/>
        </p:spPr>
        <p:txBody>
          <a:bodyPr wrap="square" rtlCol="0">
            <a:spAutoFit/>
          </a:bodyPr>
          <a:lstStyle/>
          <a:p>
            <a:pPr marL="342900" indent="-342900">
              <a:buFont typeface="+mj-lt"/>
              <a:buAutoNum type="arabicPeriod" startAt="3"/>
            </a:pPr>
            <a:r>
              <a:rPr lang="es-MX" sz="1700" b="1" i="1" dirty="0">
                <a:latin typeface="Montserrat" panose="00000500000000000000" pitchFamily="2" charset="0"/>
              </a:rPr>
              <a:t>Trámites y Servicios</a:t>
            </a:r>
          </a:p>
          <a:p>
            <a:endParaRPr lang="es-MX" dirty="0">
              <a:latin typeface="Montserrat" panose="00000500000000000000" pitchFamily="2" charset="0"/>
            </a:endParaRPr>
          </a:p>
          <a:p>
            <a:pPr marL="214630" indent="-214630" algn="just">
              <a:buFontTx/>
              <a:buChar char="-"/>
            </a:pPr>
            <a:r>
              <a:rPr lang="es-MX" sz="1200" b="1" dirty="0">
                <a:latin typeface="Montserrat" panose="00000500000000000000" pitchFamily="2" charset="0"/>
              </a:rPr>
              <a:t>Visibilidad: </a:t>
            </a:r>
            <a:r>
              <a:rPr lang="es-MX" sz="1200" dirty="0">
                <a:latin typeface="Montserrat" panose="00000500000000000000" pitchFamily="2" charset="0"/>
              </a:rPr>
              <a:t>Colocar al alcance del usuario el código QR del catálogo de los trámites y servicios que se presten </a:t>
            </a:r>
            <a:r>
              <a:rPr lang="es-MX" sz="1200" dirty="0">
                <a:highlight>
                  <a:srgbClr val="FBB430"/>
                </a:highlight>
                <a:latin typeface="Montserrat" panose="00000500000000000000" pitchFamily="2" charset="0"/>
              </a:rPr>
              <a:t>(Requisitos y costos)</a:t>
            </a:r>
          </a:p>
          <a:p>
            <a:pPr marL="214630" indent="-214630" algn="just">
              <a:buFontTx/>
              <a:buChar char="-"/>
            </a:pPr>
            <a:endParaRPr lang="es-MX" sz="1200" b="1" dirty="0">
              <a:latin typeface="Montserrat" panose="00000500000000000000" pitchFamily="2" charset="0"/>
            </a:endParaRPr>
          </a:p>
          <a:p>
            <a:pPr marL="214630" indent="-214630" algn="just">
              <a:buFontTx/>
              <a:buChar char="-"/>
            </a:pPr>
            <a:r>
              <a:rPr lang="es-MX" sz="1200" b="1" dirty="0">
                <a:latin typeface="Montserrat" panose="00000500000000000000" pitchFamily="2" charset="0"/>
              </a:rPr>
              <a:t>Validación: </a:t>
            </a:r>
            <a:r>
              <a:rPr lang="es-MX" sz="1200" dirty="0">
                <a:latin typeface="Montserrat" panose="00000500000000000000" pitchFamily="2" charset="0"/>
              </a:rPr>
              <a:t>Cumplir con los requerimientos establecidos en la </a:t>
            </a:r>
            <a:r>
              <a:rPr lang="es-MX" sz="1200" dirty="0">
                <a:highlight>
                  <a:srgbClr val="FBB430"/>
                </a:highlight>
                <a:latin typeface="Montserrat" panose="00000500000000000000" pitchFamily="2" charset="0"/>
              </a:rPr>
              <a:t>Ley de Mejora Regulatoria del Estado. (LMREQROO)</a:t>
            </a:r>
          </a:p>
          <a:p>
            <a:pPr marL="214630" indent="-214630" algn="just">
              <a:buFontTx/>
              <a:buChar char="-"/>
            </a:pPr>
            <a:endParaRPr lang="es-MX" sz="1200" b="1" u="sng" dirty="0">
              <a:latin typeface="Montserrat" panose="00000500000000000000" pitchFamily="2" charset="0"/>
            </a:endParaRPr>
          </a:p>
          <a:p>
            <a:pPr marL="214630" indent="-214630" algn="just">
              <a:buFontTx/>
              <a:buChar char="-"/>
            </a:pPr>
            <a:r>
              <a:rPr lang="es-MX" sz="1200" b="1" dirty="0">
                <a:latin typeface="Montserrat" panose="00000500000000000000" pitchFamily="2" charset="0"/>
              </a:rPr>
              <a:t>Simplificación de Trámites y Servicios: </a:t>
            </a:r>
            <a:r>
              <a:rPr lang="es-MX" sz="1200" dirty="0">
                <a:latin typeface="Montserrat" panose="00000500000000000000" pitchFamily="2" charset="0"/>
              </a:rPr>
              <a:t>Programa de Mejora Regulatoria de conformidad con el Art.77 de la LMREQROO</a:t>
            </a:r>
          </a:p>
          <a:p>
            <a:pPr algn="just"/>
            <a:endParaRPr lang="es-MX" sz="1200" dirty="0">
              <a:latin typeface="Montserrat" panose="00000500000000000000" pitchFamily="2" charset="0"/>
            </a:endParaRPr>
          </a:p>
          <a:p>
            <a:pPr marL="214630" indent="-214630" algn="just">
              <a:buFontTx/>
              <a:buChar char="-"/>
            </a:pPr>
            <a:r>
              <a:rPr lang="es-MX" sz="1200" b="1" dirty="0">
                <a:latin typeface="Montserrat" panose="00000500000000000000" pitchFamily="2" charset="0"/>
              </a:rPr>
              <a:t>Contar con los formatos de Trámites y Servicios que cumplan: </a:t>
            </a:r>
          </a:p>
          <a:p>
            <a:pPr marL="900430" lvl="2" indent="-214630" algn="just">
              <a:buFont typeface="Arial" panose="020B0604020202020204" pitchFamily="34" charset="0"/>
              <a:buChar char="•"/>
            </a:pPr>
            <a:r>
              <a:rPr lang="es-MX" sz="1200" b="1" dirty="0">
                <a:latin typeface="Montserrat" panose="00000500000000000000" pitchFamily="2" charset="0"/>
              </a:rPr>
              <a:t> </a:t>
            </a:r>
            <a:r>
              <a:rPr lang="es-MX" sz="1200" dirty="0">
                <a:latin typeface="Montserrat" panose="00000500000000000000" pitchFamily="2" charset="0"/>
              </a:rPr>
              <a:t>Requisitos, tiempos de atención y costos.</a:t>
            </a:r>
          </a:p>
          <a:p>
            <a:pPr marL="900430" lvl="2" indent="-214630" algn="just">
              <a:buFont typeface="Arial" panose="020B0604020202020204" pitchFamily="34" charset="0"/>
              <a:buChar char="•"/>
            </a:pPr>
            <a:r>
              <a:rPr lang="es-MX" sz="1200" b="1" dirty="0">
                <a:latin typeface="Montserrat" panose="00000500000000000000" pitchFamily="2" charset="0"/>
              </a:rPr>
              <a:t> </a:t>
            </a:r>
            <a:r>
              <a:rPr lang="es-MX" sz="1200" dirty="0">
                <a:latin typeface="Montserrat" panose="00000500000000000000" pitchFamily="2" charset="0"/>
              </a:rPr>
              <a:t>Los cobros incorporados en sistema de cobranza</a:t>
            </a:r>
          </a:p>
          <a:p>
            <a:pPr marL="900430" lvl="2" indent="-214630" algn="just">
              <a:buFont typeface="Arial" panose="020B0604020202020204" pitchFamily="34" charset="0"/>
              <a:buChar char="•"/>
            </a:pPr>
            <a:r>
              <a:rPr lang="es-MX" sz="1200" b="1" dirty="0">
                <a:latin typeface="Montserrat" panose="00000500000000000000" pitchFamily="2" charset="0"/>
              </a:rPr>
              <a:t> </a:t>
            </a:r>
            <a:r>
              <a:rPr lang="es-MX" sz="1200" dirty="0">
                <a:latin typeface="Montserrat" panose="00000500000000000000" pitchFamily="2" charset="0"/>
              </a:rPr>
              <a:t>Avisos de privacidad</a:t>
            </a:r>
            <a:endParaRPr lang="es-MX" sz="1200" b="1" dirty="0">
              <a:latin typeface="Montserrat" panose="00000500000000000000" pitchFamily="2" charset="0"/>
            </a:endParaRPr>
          </a:p>
        </p:txBody>
      </p:sp>
      <p:pic>
        <p:nvPicPr>
          <p:cNvPr id="27" name="Imagen 2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a:xfrm>
            <a:off x="8429370" y="930881"/>
            <a:ext cx="3762630" cy="5643945"/>
          </a:xfrm>
          <a:prstGeom prst="rect">
            <a:avLst/>
          </a:prstGeom>
        </p:spPr>
      </p:pic>
      <p:sp>
        <p:nvSpPr>
          <p:cNvPr id="28" name="Rectángulo: esquinas redondeadas 27"/>
          <p:cNvSpPr/>
          <p:nvPr/>
        </p:nvSpPr>
        <p:spPr>
          <a:xfrm>
            <a:off x="6762540" y="2126093"/>
            <a:ext cx="2362591" cy="2311869"/>
          </a:xfrm>
          <a:prstGeom prst="round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grpSp>
        <p:nvGrpSpPr>
          <p:cNvPr id="23" name="Grupo 22"/>
          <p:cNvGrpSpPr/>
          <p:nvPr/>
        </p:nvGrpSpPr>
        <p:grpSpPr>
          <a:xfrm>
            <a:off x="6895869" y="1884122"/>
            <a:ext cx="2209166" cy="2495195"/>
            <a:chOff x="7683586" y="2438508"/>
            <a:chExt cx="3049637" cy="3201430"/>
          </a:xfrm>
        </p:grpSpPr>
        <p:pic>
          <p:nvPicPr>
            <p:cNvPr id="10" name="Gráfico 9"/>
            <p:cNvPicPr>
              <a:picLocks noChangeAspect="1"/>
            </p:cNvPicPr>
            <p:nvPr/>
          </p:nvPicPr>
          <p:blipFill rotWithShape="1">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20163" t="23354" r="19135" b="22344"/>
            <a:stretch>
              <a:fillRect/>
            </a:stretch>
          </p:blipFill>
          <p:spPr>
            <a:xfrm>
              <a:off x="8005013" y="2481583"/>
              <a:ext cx="2728210" cy="3158355"/>
            </a:xfrm>
            <a:prstGeom prst="rect">
              <a:avLst/>
            </a:prstGeom>
          </p:spPr>
        </p:pic>
        <p:grpSp>
          <p:nvGrpSpPr>
            <p:cNvPr id="22" name="Grupo 21"/>
            <p:cNvGrpSpPr/>
            <p:nvPr/>
          </p:nvGrpSpPr>
          <p:grpSpPr>
            <a:xfrm>
              <a:off x="7683586" y="2438508"/>
              <a:ext cx="1575616" cy="1543369"/>
              <a:chOff x="6121175" y="4570847"/>
              <a:chExt cx="1798820" cy="1762005"/>
            </a:xfrm>
          </p:grpSpPr>
          <p:sp>
            <p:nvSpPr>
              <p:cNvPr id="20" name="Rectángulo: esquinas redondeadas 19"/>
              <p:cNvSpPr/>
              <p:nvPr/>
            </p:nvSpPr>
            <p:spPr>
              <a:xfrm>
                <a:off x="6121175" y="4570847"/>
                <a:ext cx="1798820" cy="1762005"/>
              </a:xfrm>
              <a:prstGeom prst="roundRect">
                <a:avLst>
                  <a:gd name="adj" fmla="val 10751"/>
                </a:avLst>
              </a:prstGeom>
              <a:solidFill>
                <a:schemeClr val="bg1"/>
              </a:solidFill>
              <a:ln w="57150">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5" name="Imagen 14"/>
              <p:cNvPicPr>
                <a:picLocks noChangeAspect="1"/>
              </p:cNvPicPr>
              <p:nvPr/>
            </p:nvPicPr>
            <p:blipFill rotWithShape="1">
              <a:blip r:embed="rId9"/>
              <a:srcRect l="3853" t="2967" r="3740" b="2784"/>
              <a:stretch>
                <a:fillRect/>
              </a:stretch>
            </p:blipFill>
            <p:spPr>
              <a:xfrm>
                <a:off x="6264902" y="4700904"/>
                <a:ext cx="1511366" cy="1511366"/>
              </a:xfrm>
              <a:prstGeom prst="rect">
                <a:avLst/>
              </a:prstGeom>
            </p:spPr>
          </p:pic>
        </p:grpSp>
      </p:grpSp>
      <p:pic>
        <p:nvPicPr>
          <p:cNvPr id="29" name="Gráfico 28"/>
          <p:cNvPicPr>
            <a:picLocks noChangeAspect="1"/>
          </p:cNvPicPr>
          <p:nvPr/>
        </p:nvPicPr>
        <p:blipFill rotWithShape="1">
          <a:blip r:embed="rId10" cstate="print">
            <a:extLst>
              <a:ext uri="{28A0092B-C50C-407E-A947-70E740481C1C}">
                <a14:useLocalDpi xmlns:a14="http://schemas.microsoft.com/office/drawing/2010/main" val="0"/>
              </a:ext>
              <a:ext uri="{96DAC541-7B7A-43D3-8B79-37D633B846F1}">
                <asvg:svgBlip xmlns="" xmlns:asvg="http://schemas.microsoft.com/office/drawing/2016/SVG/main" r:embed="rId11"/>
              </a:ext>
            </a:extLst>
          </a:blip>
          <a:srcRect l="31486" t="30845" r="23797" b="40788"/>
          <a:stretch>
            <a:fillRect/>
          </a:stretch>
        </p:blipFill>
        <p:spPr>
          <a:xfrm>
            <a:off x="-2965409" y="1894136"/>
            <a:ext cx="2965409" cy="2434451"/>
          </a:xfrm>
          <a:prstGeom prst="rect">
            <a:avLst/>
          </a:prstGeom>
        </p:spPr>
      </p:pic>
      <p:pic>
        <p:nvPicPr>
          <p:cNvPr id="30" name="Gráfico 29"/>
          <p:cNvPicPr>
            <a:picLocks noChangeAspect="1"/>
          </p:cNvPicPr>
          <p:nvPr/>
        </p:nvPicPr>
        <p:blipFill rotWithShape="1">
          <a:blip r:embed="rId12" cstate="print">
            <a:extLst>
              <a:ext uri="{28A0092B-C50C-407E-A947-70E740481C1C}">
                <a14:useLocalDpi xmlns:a14="http://schemas.microsoft.com/office/drawing/2010/main" val="0"/>
              </a:ext>
              <a:ext uri="{96DAC541-7B7A-43D3-8B79-37D633B846F1}">
                <asvg:svgBlip xmlns="" xmlns:asvg="http://schemas.microsoft.com/office/drawing/2016/SVG/main" r:embed="rId13"/>
              </a:ext>
            </a:extLst>
          </a:blip>
          <a:srcRect l="31487" t="36767" r="25438" b="34865"/>
          <a:stretch>
            <a:fillRect/>
          </a:stretch>
        </p:blipFill>
        <p:spPr>
          <a:xfrm>
            <a:off x="8033845" y="7499848"/>
            <a:ext cx="2856539" cy="2434451"/>
          </a:xfrm>
          <a:prstGeom prst="rect">
            <a:avLst/>
          </a:prstGeom>
        </p:spPr>
      </p:pic>
      <p:pic>
        <p:nvPicPr>
          <p:cNvPr id="31" name="Gráfico 30"/>
          <p:cNvPicPr>
            <a:picLocks noChangeAspect="1"/>
          </p:cNvPicPr>
          <p:nvPr/>
        </p:nvPicPr>
        <p:blipFill rotWithShape="1">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l="35691" t="35960" r="27198" b="31717"/>
          <a:stretch>
            <a:fillRect/>
          </a:stretch>
        </p:blipFill>
        <p:spPr>
          <a:xfrm>
            <a:off x="1301616" y="7160334"/>
            <a:ext cx="2461015" cy="2773965"/>
          </a:xfrm>
          <a:prstGeom prst="rect">
            <a:avLst/>
          </a:prstGeom>
        </p:spPr>
      </p:pic>
      <p:pic>
        <p:nvPicPr>
          <p:cNvPr id="32" name="Gráfico 31"/>
          <p:cNvPicPr>
            <a:picLocks noChangeAspect="1"/>
          </p:cNvPicPr>
          <p:nvPr/>
        </p:nvPicPr>
        <p:blipFill rotWithShape="1">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l="31722" t="30845" r="31437" b="35354"/>
          <a:stretch>
            <a:fillRect/>
          </a:stretch>
        </p:blipFill>
        <p:spPr>
          <a:xfrm>
            <a:off x="12605490" y="1523603"/>
            <a:ext cx="2443050" cy="2900831"/>
          </a:xfrm>
          <a:prstGeom prst="rect">
            <a:avLst/>
          </a:prstGeom>
        </p:spPr>
      </p:pic>
      <p:sp>
        <p:nvSpPr>
          <p:cNvPr id="33" name="CuadroTexto 32"/>
          <p:cNvSpPr txBox="1"/>
          <p:nvPr/>
        </p:nvSpPr>
        <p:spPr>
          <a:xfrm>
            <a:off x="1695841" y="8870169"/>
            <a:ext cx="1398529" cy="584775"/>
          </a:xfrm>
          <a:prstGeom prst="rect">
            <a:avLst/>
          </a:prstGeom>
          <a:noFill/>
        </p:spPr>
        <p:txBody>
          <a:bodyPr wrap="square" rtlCol="0">
            <a:spAutoFit/>
          </a:bodyPr>
          <a:lstStyle/>
          <a:p>
            <a:r>
              <a:rPr lang="es-MX" sz="1600" dirty="0">
                <a:latin typeface="Montserrat" panose="00000500000000000000" pitchFamily="2" charset="0"/>
              </a:rPr>
              <a:t>Tiempo de Respuesta</a:t>
            </a:r>
          </a:p>
        </p:txBody>
      </p:sp>
      <p:sp>
        <p:nvSpPr>
          <p:cNvPr id="34" name="CuadroTexto 33"/>
          <p:cNvSpPr txBox="1"/>
          <p:nvPr/>
        </p:nvSpPr>
        <p:spPr>
          <a:xfrm>
            <a:off x="-2505764" y="2732243"/>
            <a:ext cx="1398529" cy="338554"/>
          </a:xfrm>
          <a:prstGeom prst="rect">
            <a:avLst/>
          </a:prstGeom>
          <a:noFill/>
        </p:spPr>
        <p:txBody>
          <a:bodyPr wrap="square" rtlCol="0">
            <a:spAutoFit/>
          </a:bodyPr>
          <a:lstStyle/>
          <a:p>
            <a:r>
              <a:rPr lang="es-MX" sz="1600" dirty="0">
                <a:latin typeface="Montserrat" panose="00000500000000000000" pitchFamily="2" charset="0"/>
              </a:rPr>
              <a:t>Requisitos</a:t>
            </a:r>
          </a:p>
        </p:txBody>
      </p:sp>
      <p:sp>
        <p:nvSpPr>
          <p:cNvPr id="35" name="CuadroTexto 34"/>
          <p:cNvSpPr txBox="1"/>
          <p:nvPr/>
        </p:nvSpPr>
        <p:spPr>
          <a:xfrm>
            <a:off x="13400432" y="2804741"/>
            <a:ext cx="1398529" cy="338554"/>
          </a:xfrm>
          <a:prstGeom prst="rect">
            <a:avLst/>
          </a:prstGeom>
          <a:noFill/>
        </p:spPr>
        <p:txBody>
          <a:bodyPr wrap="square" rtlCol="0">
            <a:spAutoFit/>
          </a:bodyPr>
          <a:lstStyle/>
          <a:p>
            <a:r>
              <a:rPr lang="es-MX" sz="1600" dirty="0">
                <a:latin typeface="Montserrat" panose="00000500000000000000" pitchFamily="2" charset="0"/>
              </a:rPr>
              <a:t>Costos</a:t>
            </a:r>
          </a:p>
        </p:txBody>
      </p:sp>
      <p:sp>
        <p:nvSpPr>
          <p:cNvPr id="36" name="CuadroTexto 35"/>
          <p:cNvSpPr txBox="1"/>
          <p:nvPr/>
        </p:nvSpPr>
        <p:spPr>
          <a:xfrm>
            <a:off x="8745911" y="9021153"/>
            <a:ext cx="1892870" cy="584775"/>
          </a:xfrm>
          <a:prstGeom prst="rect">
            <a:avLst/>
          </a:prstGeom>
          <a:noFill/>
        </p:spPr>
        <p:txBody>
          <a:bodyPr wrap="square" rtlCol="0">
            <a:spAutoFit/>
          </a:bodyPr>
          <a:lstStyle/>
          <a:p>
            <a:pPr algn="ctr"/>
            <a:r>
              <a:rPr lang="es-MX" sz="1600" dirty="0">
                <a:latin typeface="Montserrat" panose="00000500000000000000" pitchFamily="2" charset="0"/>
              </a:rPr>
              <a:t>Apegados </a:t>
            </a:r>
          </a:p>
          <a:p>
            <a:pPr algn="ctr"/>
            <a:r>
              <a:rPr lang="es-MX" sz="1600" dirty="0">
                <a:latin typeface="Montserrat" panose="00000500000000000000" pitchFamily="2" charset="0"/>
              </a:rPr>
              <a:t>a la LMREQROO</a:t>
            </a:r>
          </a:p>
        </p:txBody>
      </p:sp>
      <p:pic>
        <p:nvPicPr>
          <p:cNvPr id="38" name="Gráfico 37" descr="Lista de comprobación con relleno sólido"/>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9"/>
              </a:ext>
            </a:extLst>
          </a:blip>
          <a:stretch>
            <a:fillRect/>
          </a:stretch>
        </p:blipFill>
        <p:spPr>
          <a:xfrm>
            <a:off x="-2240232" y="2220086"/>
            <a:ext cx="914400" cy="914400"/>
          </a:xfrm>
          <a:prstGeom prst="rect">
            <a:avLst/>
          </a:prstGeom>
        </p:spPr>
      </p:pic>
      <p:pic>
        <p:nvPicPr>
          <p:cNvPr id="40" name="Gráfico 39" descr="Cronómetro con relleno sólido"/>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tretch>
            <a:fillRect/>
          </a:stretch>
        </p:blipFill>
        <p:spPr>
          <a:xfrm>
            <a:off x="2056901" y="7986952"/>
            <a:ext cx="914400" cy="914400"/>
          </a:xfrm>
          <a:prstGeom prst="rect">
            <a:avLst/>
          </a:prstGeom>
        </p:spPr>
      </p:pic>
      <p:pic>
        <p:nvPicPr>
          <p:cNvPr id="42" name="Gráfico 41" descr="Martillo de juez con relleno sólido"/>
          <p:cNvPicPr>
            <a:picLocks noChangeAspect="1"/>
          </p:cNvPicPr>
          <p:nvPr/>
        </p:nvPicPr>
        <p:blipFill>
          <a:blip r:embed="rId22" cstate="print">
            <a:extLst>
              <a:ext uri="{28A0092B-C50C-407E-A947-70E740481C1C}">
                <a14:useLocalDpi xmlns:a14="http://schemas.microsoft.com/office/drawing/2010/main" val="0"/>
              </a:ext>
              <a:ext uri="{96DAC541-7B7A-43D3-8B79-37D633B846F1}">
                <asvg:svgBlip xmlns="" xmlns:asvg="http://schemas.microsoft.com/office/drawing/2016/SVG/main" r:embed="rId23"/>
              </a:ext>
            </a:extLst>
          </a:blip>
          <a:stretch>
            <a:fillRect/>
          </a:stretch>
        </p:blipFill>
        <p:spPr>
          <a:xfrm>
            <a:off x="9215634" y="8242737"/>
            <a:ext cx="914400" cy="914400"/>
          </a:xfrm>
          <a:prstGeom prst="rect">
            <a:avLst/>
          </a:prstGeom>
        </p:spPr>
      </p:pic>
      <p:pic>
        <p:nvPicPr>
          <p:cNvPr id="44" name="Gráfico 43" descr="Monedas con relleno sólido"/>
          <p:cNvPicPr>
            <a:picLocks noChangeAspect="1"/>
          </p:cNvPicPr>
          <p:nvPr/>
        </p:nvPicPr>
        <p:blipFill>
          <a:blip r:embed="rId24" cstate="print">
            <a:extLst>
              <a:ext uri="{28A0092B-C50C-407E-A947-70E740481C1C}">
                <a14:useLocalDpi xmlns:a14="http://schemas.microsoft.com/office/drawing/2010/main" val="0"/>
              </a:ext>
              <a:ext uri="{96DAC541-7B7A-43D3-8B79-37D633B846F1}">
                <asvg:svgBlip xmlns="" xmlns:asvg="http://schemas.microsoft.com/office/drawing/2016/SVG/main" r:embed="rId25"/>
              </a:ext>
            </a:extLst>
          </a:blip>
          <a:stretch>
            <a:fillRect/>
          </a:stretch>
        </p:blipFill>
        <p:spPr>
          <a:xfrm>
            <a:off x="13492658" y="2019742"/>
            <a:ext cx="914400" cy="9144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9734550" y="283174"/>
            <a:ext cx="2457450" cy="602651"/>
          </a:xfrm>
          <a:prstGeom prst="rect">
            <a:avLst/>
          </a:prstGeom>
          <a:solidFill>
            <a:srgbClr val="FBB4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p:cNvSpPr txBox="1"/>
          <p:nvPr/>
        </p:nvSpPr>
        <p:spPr>
          <a:xfrm>
            <a:off x="10042804" y="338277"/>
            <a:ext cx="1879041" cy="492443"/>
          </a:xfrm>
          <a:prstGeom prst="rect">
            <a:avLst/>
          </a:prstGeom>
          <a:noFill/>
        </p:spPr>
        <p:txBody>
          <a:bodyPr wrap="none" rtlCol="0">
            <a:spAutoFit/>
          </a:bodyPr>
          <a:lstStyle/>
          <a:p>
            <a:pPr algn="ctr"/>
            <a:r>
              <a:rPr lang="es-MX" sz="1400" dirty="0">
                <a:solidFill>
                  <a:schemeClr val="bg1"/>
                </a:solidFill>
                <a:latin typeface="Montserrat Black" panose="00000A00000000000000" pitchFamily="2" charset="0"/>
              </a:rPr>
              <a:t>EXCELENCIA</a:t>
            </a:r>
            <a:r>
              <a:rPr lang="es-MX" sz="1000" dirty="0">
                <a:solidFill>
                  <a:schemeClr val="bg1"/>
                </a:solidFill>
                <a:latin typeface="Montserrat Black" panose="00000A00000000000000" pitchFamily="2" charset="0"/>
              </a:rPr>
              <a:t> EN EL </a:t>
            </a:r>
          </a:p>
          <a:p>
            <a:pPr algn="ctr"/>
            <a:r>
              <a:rPr lang="es-MX" sz="1200" dirty="0">
                <a:solidFill>
                  <a:schemeClr val="bg1"/>
                </a:solidFill>
                <a:latin typeface="Montserrat Black" panose="00000A00000000000000" pitchFamily="2" charset="0"/>
              </a:rPr>
              <a:t>SERVICIO PÚBLICO</a:t>
            </a:r>
          </a:p>
        </p:txBody>
      </p:sp>
      <p:sp>
        <p:nvSpPr>
          <p:cNvPr id="5" name="CuadroTexto 4"/>
          <p:cNvSpPr txBox="1"/>
          <p:nvPr/>
        </p:nvSpPr>
        <p:spPr>
          <a:xfrm>
            <a:off x="943175" y="424160"/>
            <a:ext cx="4373313" cy="461665"/>
          </a:xfrm>
          <a:prstGeom prst="rect">
            <a:avLst/>
          </a:prstGeom>
          <a:noFill/>
        </p:spPr>
        <p:txBody>
          <a:bodyPr wrap="none" rtlCol="0">
            <a:spAutoFit/>
          </a:bodyPr>
          <a:lstStyle/>
          <a:p>
            <a:r>
              <a:rPr lang="es-MX" sz="2400" dirty="0">
                <a:solidFill>
                  <a:schemeClr val="bg1">
                    <a:lumMod val="75000"/>
                  </a:schemeClr>
                </a:solidFill>
                <a:latin typeface="Montserrat Black" panose="00000A00000000000000" pitchFamily="2" charset="0"/>
              </a:rPr>
              <a:t>Criterios de Acreditación</a:t>
            </a:r>
          </a:p>
        </p:txBody>
      </p:sp>
      <p:sp>
        <p:nvSpPr>
          <p:cNvPr id="21" name="CuadroTexto 20"/>
          <p:cNvSpPr txBox="1"/>
          <p:nvPr/>
        </p:nvSpPr>
        <p:spPr>
          <a:xfrm>
            <a:off x="2083587" y="1172438"/>
            <a:ext cx="8076250" cy="707886"/>
          </a:xfrm>
          <a:prstGeom prst="rect">
            <a:avLst/>
          </a:prstGeom>
          <a:noFill/>
        </p:spPr>
        <p:txBody>
          <a:bodyPr wrap="none" rtlCol="0">
            <a:spAutoFit/>
          </a:bodyPr>
          <a:lstStyle/>
          <a:p>
            <a:pPr algn="ctr"/>
            <a:r>
              <a:rPr lang="es-MX" sz="2000" dirty="0">
                <a:latin typeface="Montserrat Black" panose="00000A00000000000000" pitchFamily="2" charset="0"/>
              </a:rPr>
              <a:t>Para la validación de la cédulas de trámites</a:t>
            </a:r>
          </a:p>
          <a:p>
            <a:pPr algn="ctr"/>
            <a:r>
              <a:rPr lang="es-MX" sz="2000" dirty="0">
                <a:latin typeface="Montserrat Black" panose="00000A00000000000000" pitchFamily="2" charset="0"/>
              </a:rPr>
              <a:t>Y servicios, estos deberán estar fundados, en cuando a…</a:t>
            </a:r>
          </a:p>
        </p:txBody>
      </p:sp>
      <p:sp>
        <p:nvSpPr>
          <p:cNvPr id="3" name="CuadroTexto 2"/>
          <p:cNvSpPr txBox="1"/>
          <p:nvPr/>
        </p:nvSpPr>
        <p:spPr>
          <a:xfrm>
            <a:off x="-9312917" y="1894136"/>
            <a:ext cx="5240273" cy="3400931"/>
          </a:xfrm>
          <a:prstGeom prst="rect">
            <a:avLst/>
          </a:prstGeom>
          <a:noFill/>
        </p:spPr>
        <p:txBody>
          <a:bodyPr wrap="square" rtlCol="0">
            <a:spAutoFit/>
          </a:bodyPr>
          <a:lstStyle/>
          <a:p>
            <a:pPr marL="342900" indent="-342900">
              <a:buFont typeface="+mj-lt"/>
              <a:buAutoNum type="arabicPeriod" startAt="3"/>
            </a:pPr>
            <a:r>
              <a:rPr lang="es-MX" sz="1700" b="1" i="1" dirty="0">
                <a:latin typeface="Montserrat" panose="00000500000000000000" pitchFamily="2" charset="0"/>
              </a:rPr>
              <a:t>Trámites y Servicios</a:t>
            </a:r>
          </a:p>
          <a:p>
            <a:endParaRPr lang="es-MX" dirty="0">
              <a:latin typeface="Montserrat" panose="00000500000000000000" pitchFamily="2" charset="0"/>
            </a:endParaRPr>
          </a:p>
          <a:p>
            <a:pPr marL="214630" indent="-214630" algn="just">
              <a:buFontTx/>
              <a:buChar char="-"/>
            </a:pPr>
            <a:r>
              <a:rPr lang="es-MX" sz="1200" b="1" dirty="0">
                <a:latin typeface="Montserrat" panose="00000500000000000000" pitchFamily="2" charset="0"/>
              </a:rPr>
              <a:t>Visibilidad: </a:t>
            </a:r>
            <a:r>
              <a:rPr lang="es-MX" sz="1200" dirty="0">
                <a:latin typeface="Montserrat" panose="00000500000000000000" pitchFamily="2" charset="0"/>
              </a:rPr>
              <a:t>Colocar al alcance del usuario el código QR del catálogo de los trámites y servicios que se presten </a:t>
            </a:r>
            <a:r>
              <a:rPr lang="es-MX" sz="1200" dirty="0">
                <a:highlight>
                  <a:srgbClr val="FBB430"/>
                </a:highlight>
                <a:latin typeface="Montserrat" panose="00000500000000000000" pitchFamily="2" charset="0"/>
              </a:rPr>
              <a:t>(Requisitos y costos)</a:t>
            </a:r>
          </a:p>
          <a:p>
            <a:pPr marL="214630" indent="-214630" algn="just">
              <a:buFontTx/>
              <a:buChar char="-"/>
            </a:pPr>
            <a:endParaRPr lang="es-MX" sz="1200" b="1" dirty="0">
              <a:latin typeface="Montserrat" panose="00000500000000000000" pitchFamily="2" charset="0"/>
            </a:endParaRPr>
          </a:p>
          <a:p>
            <a:pPr marL="214630" indent="-214630" algn="just">
              <a:buFontTx/>
              <a:buChar char="-"/>
            </a:pPr>
            <a:r>
              <a:rPr lang="es-MX" sz="1200" b="1" dirty="0">
                <a:latin typeface="Montserrat" panose="00000500000000000000" pitchFamily="2" charset="0"/>
              </a:rPr>
              <a:t>Validación: </a:t>
            </a:r>
            <a:r>
              <a:rPr lang="es-MX" sz="1200" dirty="0">
                <a:latin typeface="Montserrat" panose="00000500000000000000" pitchFamily="2" charset="0"/>
              </a:rPr>
              <a:t>Cumplir con los requerimientos establecidos en la </a:t>
            </a:r>
            <a:r>
              <a:rPr lang="es-MX" sz="1200" dirty="0">
                <a:highlight>
                  <a:srgbClr val="FBB430"/>
                </a:highlight>
                <a:latin typeface="Montserrat" panose="00000500000000000000" pitchFamily="2" charset="0"/>
              </a:rPr>
              <a:t>Ley de Mejora Regulatoria del Estado. (LMREQROO)</a:t>
            </a:r>
          </a:p>
          <a:p>
            <a:pPr marL="214630" indent="-214630" algn="just">
              <a:buFontTx/>
              <a:buChar char="-"/>
            </a:pPr>
            <a:endParaRPr lang="es-MX" sz="1200" b="1" u="sng" dirty="0">
              <a:latin typeface="Montserrat" panose="00000500000000000000" pitchFamily="2" charset="0"/>
            </a:endParaRPr>
          </a:p>
          <a:p>
            <a:pPr marL="214630" indent="-214630" algn="just">
              <a:buFontTx/>
              <a:buChar char="-"/>
            </a:pPr>
            <a:r>
              <a:rPr lang="es-MX" sz="1200" b="1" dirty="0">
                <a:latin typeface="Montserrat" panose="00000500000000000000" pitchFamily="2" charset="0"/>
              </a:rPr>
              <a:t>Simplificación de Trámites y Servicios: </a:t>
            </a:r>
            <a:r>
              <a:rPr lang="es-MX" sz="1200" dirty="0">
                <a:latin typeface="Montserrat" panose="00000500000000000000" pitchFamily="2" charset="0"/>
              </a:rPr>
              <a:t>Programa de Mejora Regulatoria de conformidad con el Art.77 de la LMREQROO</a:t>
            </a:r>
          </a:p>
          <a:p>
            <a:pPr algn="just"/>
            <a:endParaRPr lang="es-MX" sz="1200" dirty="0">
              <a:latin typeface="Montserrat" panose="00000500000000000000" pitchFamily="2" charset="0"/>
            </a:endParaRPr>
          </a:p>
          <a:p>
            <a:pPr marL="214630" indent="-214630" algn="just">
              <a:buFontTx/>
              <a:buChar char="-"/>
            </a:pPr>
            <a:r>
              <a:rPr lang="es-MX" sz="1200" b="1" dirty="0">
                <a:latin typeface="Montserrat" panose="00000500000000000000" pitchFamily="2" charset="0"/>
              </a:rPr>
              <a:t>Contar con los formatos de Trámites y Servicios que cumplan: </a:t>
            </a:r>
          </a:p>
          <a:p>
            <a:pPr marL="900430" lvl="2" indent="-214630" algn="just">
              <a:buFont typeface="Arial" panose="020B0604020202020204" pitchFamily="34" charset="0"/>
              <a:buChar char="•"/>
            </a:pPr>
            <a:r>
              <a:rPr lang="es-MX" sz="1200" b="1" dirty="0">
                <a:latin typeface="Montserrat" panose="00000500000000000000" pitchFamily="2" charset="0"/>
              </a:rPr>
              <a:t> </a:t>
            </a:r>
            <a:r>
              <a:rPr lang="es-MX" sz="1200" dirty="0">
                <a:latin typeface="Montserrat" panose="00000500000000000000" pitchFamily="2" charset="0"/>
              </a:rPr>
              <a:t>Requisitos, tiempos de atención y costos.</a:t>
            </a:r>
          </a:p>
          <a:p>
            <a:pPr marL="900430" lvl="2" indent="-214630" algn="just">
              <a:buFont typeface="Arial" panose="020B0604020202020204" pitchFamily="34" charset="0"/>
              <a:buChar char="•"/>
            </a:pPr>
            <a:r>
              <a:rPr lang="es-MX" sz="1200" b="1" dirty="0">
                <a:latin typeface="Montserrat" panose="00000500000000000000" pitchFamily="2" charset="0"/>
              </a:rPr>
              <a:t> </a:t>
            </a:r>
            <a:r>
              <a:rPr lang="es-MX" sz="1200" dirty="0">
                <a:latin typeface="Montserrat" panose="00000500000000000000" pitchFamily="2" charset="0"/>
              </a:rPr>
              <a:t>Los cobros incorporados en sistema de cobranza</a:t>
            </a:r>
          </a:p>
          <a:p>
            <a:pPr marL="900430" lvl="2" indent="-214630" algn="just">
              <a:buFont typeface="Arial" panose="020B0604020202020204" pitchFamily="34" charset="0"/>
              <a:buChar char="•"/>
            </a:pPr>
            <a:r>
              <a:rPr lang="es-MX" sz="1200" b="1" dirty="0">
                <a:latin typeface="Montserrat" panose="00000500000000000000" pitchFamily="2" charset="0"/>
              </a:rPr>
              <a:t> </a:t>
            </a:r>
            <a:r>
              <a:rPr lang="es-MX" sz="1200" dirty="0">
                <a:latin typeface="Montserrat" panose="00000500000000000000" pitchFamily="2" charset="0"/>
              </a:rPr>
              <a:t>Avisos de privacidad</a:t>
            </a:r>
            <a:endParaRPr lang="es-MX" sz="1200" b="1" dirty="0">
              <a:latin typeface="Montserrat" panose="00000500000000000000" pitchFamily="2" charset="0"/>
            </a:endParaRPr>
          </a:p>
        </p:txBody>
      </p:sp>
      <p:pic>
        <p:nvPicPr>
          <p:cNvPr id="27" name="Imagen 2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a:off x="8429370" y="7801434"/>
            <a:ext cx="3762630" cy="5643945"/>
          </a:xfrm>
          <a:prstGeom prst="rect">
            <a:avLst/>
          </a:prstGeom>
        </p:spPr>
      </p:pic>
      <p:sp>
        <p:nvSpPr>
          <p:cNvPr id="28" name="Rectángulo: esquinas redondeadas 27"/>
          <p:cNvSpPr/>
          <p:nvPr/>
        </p:nvSpPr>
        <p:spPr>
          <a:xfrm>
            <a:off x="7484630" y="-2402757"/>
            <a:ext cx="2362591" cy="2311869"/>
          </a:xfrm>
          <a:prstGeom prst="roundRect">
            <a:avLst/>
          </a:prstGeom>
          <a:solidFill>
            <a:schemeClr val="bg1"/>
          </a:solidFill>
          <a:ln>
            <a:noFill/>
          </a:ln>
          <a:effectLst>
            <a:outerShdw blurRad="50800" dist="38100" algn="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grpSp>
        <p:nvGrpSpPr>
          <p:cNvPr id="23" name="Grupo 22"/>
          <p:cNvGrpSpPr/>
          <p:nvPr/>
        </p:nvGrpSpPr>
        <p:grpSpPr>
          <a:xfrm>
            <a:off x="7617959" y="-2644728"/>
            <a:ext cx="2209166" cy="2495195"/>
            <a:chOff x="7683586" y="2438508"/>
            <a:chExt cx="3049637" cy="3201430"/>
          </a:xfrm>
        </p:grpSpPr>
        <p:pic>
          <p:nvPicPr>
            <p:cNvPr id="10" name="Gráfico 9"/>
            <p:cNvPicPr>
              <a:picLocks noChangeAspect="1"/>
            </p:cNvPicPr>
            <p:nvPr/>
          </p:nvPicPr>
          <p:blipFill rotWithShape="1">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l="20163" t="23354" r="19135" b="22344"/>
            <a:stretch>
              <a:fillRect/>
            </a:stretch>
          </p:blipFill>
          <p:spPr>
            <a:xfrm>
              <a:off x="8005013" y="2481583"/>
              <a:ext cx="2728210" cy="3158355"/>
            </a:xfrm>
            <a:prstGeom prst="rect">
              <a:avLst/>
            </a:prstGeom>
          </p:spPr>
        </p:pic>
        <p:grpSp>
          <p:nvGrpSpPr>
            <p:cNvPr id="22" name="Grupo 21"/>
            <p:cNvGrpSpPr/>
            <p:nvPr/>
          </p:nvGrpSpPr>
          <p:grpSpPr>
            <a:xfrm>
              <a:off x="7683586" y="2438508"/>
              <a:ext cx="1575616" cy="1543369"/>
              <a:chOff x="6121175" y="4570847"/>
              <a:chExt cx="1798820" cy="1762005"/>
            </a:xfrm>
          </p:grpSpPr>
          <p:sp>
            <p:nvSpPr>
              <p:cNvPr id="20" name="Rectángulo: esquinas redondeadas 19"/>
              <p:cNvSpPr/>
              <p:nvPr/>
            </p:nvSpPr>
            <p:spPr>
              <a:xfrm>
                <a:off x="6121175" y="4570847"/>
                <a:ext cx="1798820" cy="1762005"/>
              </a:xfrm>
              <a:prstGeom prst="roundRect">
                <a:avLst>
                  <a:gd name="adj" fmla="val 10751"/>
                </a:avLst>
              </a:prstGeom>
              <a:solidFill>
                <a:schemeClr val="bg1"/>
              </a:solidFill>
              <a:ln w="57150">
                <a:solidFill>
                  <a:srgbClr val="40404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15" name="Imagen 14"/>
              <p:cNvPicPr>
                <a:picLocks noChangeAspect="1"/>
              </p:cNvPicPr>
              <p:nvPr/>
            </p:nvPicPr>
            <p:blipFill rotWithShape="1">
              <a:blip r:embed="rId6"/>
              <a:srcRect l="3853" t="2967" r="3740" b="2784"/>
              <a:stretch>
                <a:fillRect/>
              </a:stretch>
            </p:blipFill>
            <p:spPr>
              <a:xfrm>
                <a:off x="6264902" y="4700904"/>
                <a:ext cx="1511366" cy="1511366"/>
              </a:xfrm>
              <a:prstGeom prst="rect">
                <a:avLst/>
              </a:prstGeom>
            </p:spPr>
          </p:pic>
        </p:grpSp>
      </p:grpSp>
      <p:pic>
        <p:nvPicPr>
          <p:cNvPr id="33" name="Gráfico 32"/>
          <p:cNvPicPr>
            <a:picLocks noChangeAspect="1"/>
          </p:cNvPicPr>
          <p:nvPr/>
        </p:nvPicPr>
        <p:blipFill rotWithShape="1">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31486" t="30845" r="23797" b="40788"/>
          <a:stretch>
            <a:fillRect/>
          </a:stretch>
        </p:blipFill>
        <p:spPr>
          <a:xfrm>
            <a:off x="3891796" y="2120334"/>
            <a:ext cx="2965409" cy="2434451"/>
          </a:xfrm>
          <a:prstGeom prst="rect">
            <a:avLst/>
          </a:prstGeom>
        </p:spPr>
      </p:pic>
      <p:pic>
        <p:nvPicPr>
          <p:cNvPr id="35" name="Gráfico 34"/>
          <p:cNvPicPr>
            <a:picLocks noChangeAspect="1"/>
          </p:cNvPicPr>
          <p:nvPr/>
        </p:nvPicPr>
        <p:blipFill rotWithShape="1">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l="31487" t="36767" r="25438" b="34865"/>
          <a:stretch>
            <a:fillRect/>
          </a:stretch>
        </p:blipFill>
        <p:spPr>
          <a:xfrm>
            <a:off x="5458236" y="4043457"/>
            <a:ext cx="2856539" cy="2434451"/>
          </a:xfrm>
          <a:prstGeom prst="rect">
            <a:avLst/>
          </a:prstGeom>
        </p:spPr>
      </p:pic>
      <p:pic>
        <p:nvPicPr>
          <p:cNvPr id="37" name="Gráfico 36"/>
          <p:cNvPicPr>
            <a:picLocks noChangeAspect="1"/>
          </p:cNvPicPr>
          <p:nvPr/>
        </p:nvPicPr>
        <p:blipFill rotWithShape="1">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l="35691" t="35960" r="27198" b="31717"/>
          <a:stretch>
            <a:fillRect/>
          </a:stretch>
        </p:blipFill>
        <p:spPr>
          <a:xfrm>
            <a:off x="3843445" y="3554658"/>
            <a:ext cx="2461015" cy="2773965"/>
          </a:xfrm>
          <a:prstGeom prst="rect">
            <a:avLst/>
          </a:prstGeom>
        </p:spPr>
      </p:pic>
      <p:pic>
        <p:nvPicPr>
          <p:cNvPr id="39" name="Gráfico 38"/>
          <p:cNvPicPr>
            <a:picLocks noChangeAspect="1"/>
          </p:cNvPicPr>
          <p:nvPr/>
        </p:nvPicPr>
        <p:blipFill rotWithShape="1">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l="31722" t="30845" r="31437" b="35354"/>
          <a:stretch>
            <a:fillRect/>
          </a:stretch>
        </p:blipFill>
        <p:spPr>
          <a:xfrm>
            <a:off x="5855072" y="2046184"/>
            <a:ext cx="2443050" cy="2900831"/>
          </a:xfrm>
          <a:prstGeom prst="rect">
            <a:avLst/>
          </a:prstGeom>
        </p:spPr>
      </p:pic>
      <p:sp>
        <p:nvSpPr>
          <p:cNvPr id="40" name="CuadroTexto 39"/>
          <p:cNvSpPr txBox="1"/>
          <p:nvPr/>
        </p:nvSpPr>
        <p:spPr>
          <a:xfrm>
            <a:off x="4389482" y="5509217"/>
            <a:ext cx="1398529" cy="584775"/>
          </a:xfrm>
          <a:prstGeom prst="rect">
            <a:avLst/>
          </a:prstGeom>
          <a:noFill/>
        </p:spPr>
        <p:txBody>
          <a:bodyPr wrap="square" rtlCol="0">
            <a:spAutoFit/>
          </a:bodyPr>
          <a:lstStyle/>
          <a:p>
            <a:r>
              <a:rPr lang="es-MX" sz="1600" dirty="0">
                <a:solidFill>
                  <a:schemeClr val="bg1"/>
                </a:solidFill>
                <a:latin typeface="Montserrat" panose="00000500000000000000" pitchFamily="2" charset="0"/>
              </a:rPr>
              <a:t>Tiempo de Respuesta</a:t>
            </a:r>
          </a:p>
        </p:txBody>
      </p:sp>
      <p:sp>
        <p:nvSpPr>
          <p:cNvPr id="41" name="CuadroTexto 40"/>
          <p:cNvSpPr txBox="1"/>
          <p:nvPr/>
        </p:nvSpPr>
        <p:spPr>
          <a:xfrm>
            <a:off x="4472725" y="3327322"/>
            <a:ext cx="1398529" cy="338554"/>
          </a:xfrm>
          <a:prstGeom prst="rect">
            <a:avLst/>
          </a:prstGeom>
          <a:noFill/>
        </p:spPr>
        <p:txBody>
          <a:bodyPr wrap="square" rtlCol="0">
            <a:spAutoFit/>
          </a:bodyPr>
          <a:lstStyle/>
          <a:p>
            <a:r>
              <a:rPr lang="es-MX" sz="1600" dirty="0">
                <a:solidFill>
                  <a:schemeClr val="bg1"/>
                </a:solidFill>
                <a:latin typeface="Montserrat" panose="00000500000000000000" pitchFamily="2" charset="0"/>
              </a:rPr>
              <a:t>Requisitos</a:t>
            </a:r>
          </a:p>
        </p:txBody>
      </p:sp>
      <p:sp>
        <p:nvSpPr>
          <p:cNvPr id="42" name="CuadroTexto 41"/>
          <p:cNvSpPr txBox="1"/>
          <p:nvPr/>
        </p:nvSpPr>
        <p:spPr>
          <a:xfrm>
            <a:off x="6487470" y="3351210"/>
            <a:ext cx="1398529" cy="338554"/>
          </a:xfrm>
          <a:prstGeom prst="rect">
            <a:avLst/>
          </a:prstGeom>
          <a:noFill/>
        </p:spPr>
        <p:txBody>
          <a:bodyPr wrap="square" rtlCol="0">
            <a:spAutoFit/>
          </a:bodyPr>
          <a:lstStyle/>
          <a:p>
            <a:pPr algn="ctr"/>
            <a:r>
              <a:rPr lang="es-MX" sz="1600" dirty="0">
                <a:solidFill>
                  <a:schemeClr val="bg1"/>
                </a:solidFill>
                <a:latin typeface="Montserrat" panose="00000500000000000000" pitchFamily="2" charset="0"/>
              </a:rPr>
              <a:t>Costos</a:t>
            </a:r>
          </a:p>
        </p:txBody>
      </p:sp>
      <p:sp>
        <p:nvSpPr>
          <p:cNvPr id="43" name="CuadroTexto 42"/>
          <p:cNvSpPr txBox="1"/>
          <p:nvPr/>
        </p:nvSpPr>
        <p:spPr>
          <a:xfrm>
            <a:off x="6121712" y="5504233"/>
            <a:ext cx="1947298" cy="584775"/>
          </a:xfrm>
          <a:prstGeom prst="rect">
            <a:avLst/>
          </a:prstGeom>
          <a:noFill/>
        </p:spPr>
        <p:txBody>
          <a:bodyPr wrap="square" rtlCol="0">
            <a:spAutoFit/>
          </a:bodyPr>
          <a:lstStyle/>
          <a:p>
            <a:pPr algn="ctr"/>
            <a:r>
              <a:rPr lang="es-MX" sz="1600" dirty="0">
                <a:solidFill>
                  <a:schemeClr val="bg1"/>
                </a:solidFill>
                <a:latin typeface="Montserrat" panose="00000500000000000000" pitchFamily="2" charset="0"/>
              </a:rPr>
              <a:t>Apegados </a:t>
            </a:r>
          </a:p>
          <a:p>
            <a:pPr algn="ctr"/>
            <a:r>
              <a:rPr lang="es-MX" sz="1600" dirty="0">
                <a:solidFill>
                  <a:schemeClr val="bg1"/>
                </a:solidFill>
                <a:latin typeface="Montserrat" panose="00000500000000000000" pitchFamily="2" charset="0"/>
              </a:rPr>
              <a:t>a la LMREQROO</a:t>
            </a:r>
          </a:p>
        </p:txBody>
      </p:sp>
      <p:pic>
        <p:nvPicPr>
          <p:cNvPr id="44" name="Gráfico 43" descr="Lista de comprobación con relleno sólido"/>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tretch>
            <a:fillRect/>
          </a:stretch>
        </p:blipFill>
        <p:spPr>
          <a:xfrm>
            <a:off x="4667048" y="2486533"/>
            <a:ext cx="813808" cy="813808"/>
          </a:xfrm>
          <a:prstGeom prst="rect">
            <a:avLst/>
          </a:prstGeom>
        </p:spPr>
      </p:pic>
      <p:pic>
        <p:nvPicPr>
          <p:cNvPr id="45" name="Gráfico 44" descr="Cronómetro con relleno sólido"/>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tretch>
            <a:fillRect/>
          </a:stretch>
        </p:blipFill>
        <p:spPr>
          <a:xfrm>
            <a:off x="4655845" y="4690425"/>
            <a:ext cx="813808" cy="813808"/>
          </a:xfrm>
          <a:prstGeom prst="rect">
            <a:avLst/>
          </a:prstGeom>
        </p:spPr>
      </p:pic>
      <p:pic>
        <p:nvPicPr>
          <p:cNvPr id="46" name="Gráfico 45" descr="Martillo de juez con relleno sólido"/>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tretch>
            <a:fillRect/>
          </a:stretch>
        </p:blipFill>
        <p:spPr>
          <a:xfrm>
            <a:off x="6638161" y="4767739"/>
            <a:ext cx="813808" cy="813808"/>
          </a:xfrm>
          <a:prstGeom prst="rect">
            <a:avLst/>
          </a:prstGeom>
        </p:spPr>
      </p:pic>
      <p:pic>
        <p:nvPicPr>
          <p:cNvPr id="47" name="Gráfico 46" descr="Monedas con relleno sólido"/>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tretch>
            <a:fillRect/>
          </a:stretch>
        </p:blipFill>
        <p:spPr>
          <a:xfrm>
            <a:off x="6795855" y="2622226"/>
            <a:ext cx="813808" cy="813808"/>
          </a:xfrm>
          <a:prstGeom prst="rect">
            <a:avLst/>
          </a:prstGeom>
        </p:spPr>
      </p:pic>
      <p:sp>
        <p:nvSpPr>
          <p:cNvPr id="2" name="12 Rectángulo"/>
          <p:cNvSpPr>
            <a:spLocks noChangeArrowheads="1"/>
          </p:cNvSpPr>
          <p:nvPr/>
        </p:nvSpPr>
        <p:spPr bwMode="auto">
          <a:xfrm>
            <a:off x="8838963" y="5097329"/>
            <a:ext cx="3062434" cy="1131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lnSpc>
                <a:spcPct val="107000"/>
              </a:lnSpc>
              <a:spcAft>
                <a:spcPts val="600"/>
              </a:spcAft>
            </a:pPr>
            <a:r>
              <a:rPr lang="es-MX" altLang="es-MX" sz="1600" dirty="0">
                <a:latin typeface="Montserrat" panose="00000500000000000000" pitchFamily="2" charset="0"/>
              </a:rPr>
              <a:t>“Todos los cobros deberán estar incorporados a través del “Sistema Institucional de Cobranza”</a:t>
            </a:r>
          </a:p>
        </p:txBody>
      </p:sp>
      <p:pic>
        <p:nvPicPr>
          <p:cNvPr id="8" name="Gráfico 7" descr="Anclar con relleno sólido"/>
          <p:cNvPicPr>
            <a:picLocks noChangeAspect="1"/>
          </p:cNvPicPr>
          <p:nvPr/>
        </p:nvPicPr>
        <p:blipFill>
          <a:blip r:embed="rId23" cstate="print">
            <a:extLst>
              <a:ext uri="{28A0092B-C50C-407E-A947-70E740481C1C}">
                <a14:useLocalDpi xmlns:a14="http://schemas.microsoft.com/office/drawing/2010/main" val="0"/>
              </a:ext>
              <a:ext uri="{96DAC541-7B7A-43D3-8B79-37D633B846F1}">
                <asvg:svgBlip xmlns="" xmlns:asvg="http://schemas.microsoft.com/office/drawing/2016/SVG/main" r:embed="rId24"/>
              </a:ext>
            </a:extLst>
          </a:blip>
          <a:stretch>
            <a:fillRect/>
          </a:stretch>
        </p:blipFill>
        <p:spPr>
          <a:xfrm rot="5400000">
            <a:off x="10109478" y="4233225"/>
            <a:ext cx="914400" cy="91440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ángulo 5"/>
          <p:cNvSpPr/>
          <p:nvPr/>
        </p:nvSpPr>
        <p:spPr>
          <a:xfrm>
            <a:off x="9734550" y="283174"/>
            <a:ext cx="2457450" cy="602651"/>
          </a:xfrm>
          <a:prstGeom prst="rect">
            <a:avLst/>
          </a:prstGeom>
          <a:solidFill>
            <a:srgbClr val="FBB4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p:cNvSpPr txBox="1"/>
          <p:nvPr/>
        </p:nvSpPr>
        <p:spPr>
          <a:xfrm>
            <a:off x="10042804" y="338277"/>
            <a:ext cx="1879041" cy="492443"/>
          </a:xfrm>
          <a:prstGeom prst="rect">
            <a:avLst/>
          </a:prstGeom>
          <a:noFill/>
        </p:spPr>
        <p:txBody>
          <a:bodyPr wrap="none" rtlCol="0">
            <a:spAutoFit/>
          </a:bodyPr>
          <a:lstStyle/>
          <a:p>
            <a:pPr algn="ctr"/>
            <a:r>
              <a:rPr lang="es-MX" sz="1400" dirty="0">
                <a:solidFill>
                  <a:schemeClr val="bg1"/>
                </a:solidFill>
                <a:latin typeface="Montserrat Black" panose="00000A00000000000000" pitchFamily="2" charset="0"/>
              </a:rPr>
              <a:t>EXCELENCIA</a:t>
            </a:r>
            <a:r>
              <a:rPr lang="es-MX" sz="1000" dirty="0">
                <a:solidFill>
                  <a:schemeClr val="bg1"/>
                </a:solidFill>
                <a:latin typeface="Montserrat Black" panose="00000A00000000000000" pitchFamily="2" charset="0"/>
              </a:rPr>
              <a:t> EN EL </a:t>
            </a:r>
          </a:p>
          <a:p>
            <a:pPr algn="ctr"/>
            <a:r>
              <a:rPr lang="es-MX" sz="1200" dirty="0">
                <a:solidFill>
                  <a:schemeClr val="bg1"/>
                </a:solidFill>
                <a:latin typeface="Montserrat Black" panose="00000A00000000000000" pitchFamily="2" charset="0"/>
              </a:rPr>
              <a:t>SERVICIO PÚBLICO</a:t>
            </a:r>
          </a:p>
        </p:txBody>
      </p:sp>
      <p:sp>
        <p:nvSpPr>
          <p:cNvPr id="5" name="CuadroTexto 4"/>
          <p:cNvSpPr txBox="1"/>
          <p:nvPr/>
        </p:nvSpPr>
        <p:spPr>
          <a:xfrm>
            <a:off x="943175" y="424160"/>
            <a:ext cx="4373313" cy="461665"/>
          </a:xfrm>
          <a:prstGeom prst="rect">
            <a:avLst/>
          </a:prstGeom>
          <a:noFill/>
        </p:spPr>
        <p:txBody>
          <a:bodyPr wrap="none" rtlCol="0">
            <a:spAutoFit/>
          </a:bodyPr>
          <a:lstStyle/>
          <a:p>
            <a:r>
              <a:rPr lang="es-MX" sz="2400" dirty="0">
                <a:solidFill>
                  <a:schemeClr val="bg1">
                    <a:lumMod val="75000"/>
                  </a:schemeClr>
                </a:solidFill>
                <a:latin typeface="Montserrat Black" panose="00000A00000000000000" pitchFamily="2" charset="0"/>
              </a:rPr>
              <a:t>Criterios de Acreditación</a:t>
            </a:r>
          </a:p>
        </p:txBody>
      </p:sp>
      <p:sp>
        <p:nvSpPr>
          <p:cNvPr id="21" name="CuadroTexto 20"/>
          <p:cNvSpPr txBox="1"/>
          <p:nvPr/>
        </p:nvSpPr>
        <p:spPr>
          <a:xfrm>
            <a:off x="2985284" y="1172438"/>
            <a:ext cx="6272871" cy="400110"/>
          </a:xfrm>
          <a:prstGeom prst="rect">
            <a:avLst/>
          </a:prstGeom>
          <a:noFill/>
        </p:spPr>
        <p:txBody>
          <a:bodyPr wrap="square" rtlCol="0">
            <a:spAutoFit/>
          </a:bodyPr>
          <a:lstStyle/>
          <a:p>
            <a:pPr algn="ctr"/>
            <a:r>
              <a:rPr lang="es-MX" sz="2000" dirty="0">
                <a:latin typeface="Montserrat Black" panose="00000A00000000000000" pitchFamily="2" charset="0"/>
              </a:rPr>
              <a:t>Tabla de Evaluación de Trámites y Servicios</a:t>
            </a:r>
          </a:p>
        </p:txBody>
      </p:sp>
      <p:sp>
        <p:nvSpPr>
          <p:cNvPr id="3" name="CuadroTexto 2"/>
          <p:cNvSpPr txBox="1"/>
          <p:nvPr/>
        </p:nvSpPr>
        <p:spPr>
          <a:xfrm>
            <a:off x="-9312917" y="1894136"/>
            <a:ext cx="5240273" cy="3400931"/>
          </a:xfrm>
          <a:prstGeom prst="rect">
            <a:avLst/>
          </a:prstGeom>
          <a:noFill/>
        </p:spPr>
        <p:txBody>
          <a:bodyPr wrap="square" rtlCol="0">
            <a:spAutoFit/>
          </a:bodyPr>
          <a:lstStyle/>
          <a:p>
            <a:pPr marL="342900" indent="-342900">
              <a:buFont typeface="+mj-lt"/>
              <a:buAutoNum type="arabicPeriod" startAt="3"/>
            </a:pPr>
            <a:r>
              <a:rPr lang="es-MX" sz="1700" b="1" i="1" dirty="0">
                <a:latin typeface="Montserrat" panose="00000500000000000000" pitchFamily="2" charset="0"/>
              </a:rPr>
              <a:t>Trámites y Servicios</a:t>
            </a:r>
          </a:p>
          <a:p>
            <a:endParaRPr lang="es-MX" dirty="0">
              <a:latin typeface="Montserrat" panose="00000500000000000000" pitchFamily="2" charset="0"/>
            </a:endParaRPr>
          </a:p>
          <a:p>
            <a:pPr marL="214630" indent="-214630" algn="just">
              <a:buFontTx/>
              <a:buChar char="-"/>
            </a:pPr>
            <a:r>
              <a:rPr lang="es-MX" sz="1200" b="1" dirty="0">
                <a:latin typeface="Montserrat" panose="00000500000000000000" pitchFamily="2" charset="0"/>
              </a:rPr>
              <a:t>Visibilidad: </a:t>
            </a:r>
            <a:r>
              <a:rPr lang="es-MX" sz="1200" dirty="0">
                <a:latin typeface="Montserrat" panose="00000500000000000000" pitchFamily="2" charset="0"/>
              </a:rPr>
              <a:t>Colocar al alcance del usuario el código QR del catálogo de los trámites y servicios que se presten </a:t>
            </a:r>
            <a:r>
              <a:rPr lang="es-MX" sz="1200" dirty="0">
                <a:highlight>
                  <a:srgbClr val="FBB430"/>
                </a:highlight>
                <a:latin typeface="Montserrat" panose="00000500000000000000" pitchFamily="2" charset="0"/>
              </a:rPr>
              <a:t>(Requisitos y costos)</a:t>
            </a:r>
          </a:p>
          <a:p>
            <a:pPr marL="214630" indent="-214630" algn="just">
              <a:buFontTx/>
              <a:buChar char="-"/>
            </a:pPr>
            <a:endParaRPr lang="es-MX" sz="1200" b="1" dirty="0">
              <a:latin typeface="Montserrat" panose="00000500000000000000" pitchFamily="2" charset="0"/>
            </a:endParaRPr>
          </a:p>
          <a:p>
            <a:pPr marL="214630" indent="-214630" algn="just">
              <a:buFontTx/>
              <a:buChar char="-"/>
            </a:pPr>
            <a:r>
              <a:rPr lang="es-MX" sz="1200" b="1" dirty="0">
                <a:latin typeface="Montserrat" panose="00000500000000000000" pitchFamily="2" charset="0"/>
              </a:rPr>
              <a:t>Validación: </a:t>
            </a:r>
            <a:r>
              <a:rPr lang="es-MX" sz="1200" dirty="0">
                <a:latin typeface="Montserrat" panose="00000500000000000000" pitchFamily="2" charset="0"/>
              </a:rPr>
              <a:t>Cumplir con los requerimientos establecidos en la </a:t>
            </a:r>
            <a:r>
              <a:rPr lang="es-MX" sz="1200" dirty="0">
                <a:highlight>
                  <a:srgbClr val="FBB430"/>
                </a:highlight>
                <a:latin typeface="Montserrat" panose="00000500000000000000" pitchFamily="2" charset="0"/>
              </a:rPr>
              <a:t>Ley de Mejora Regulatoria del Estado. (LMREQROO)</a:t>
            </a:r>
          </a:p>
          <a:p>
            <a:pPr marL="214630" indent="-214630" algn="just">
              <a:buFontTx/>
              <a:buChar char="-"/>
            </a:pPr>
            <a:endParaRPr lang="es-MX" sz="1200" b="1" u="sng" dirty="0">
              <a:latin typeface="Montserrat" panose="00000500000000000000" pitchFamily="2" charset="0"/>
            </a:endParaRPr>
          </a:p>
          <a:p>
            <a:pPr marL="214630" indent="-214630" algn="just">
              <a:buFontTx/>
              <a:buChar char="-"/>
            </a:pPr>
            <a:r>
              <a:rPr lang="es-MX" sz="1200" b="1" dirty="0">
                <a:latin typeface="Montserrat" panose="00000500000000000000" pitchFamily="2" charset="0"/>
              </a:rPr>
              <a:t>Simplificación de Trámites y Servicios: </a:t>
            </a:r>
            <a:r>
              <a:rPr lang="es-MX" sz="1200" dirty="0">
                <a:latin typeface="Montserrat" panose="00000500000000000000" pitchFamily="2" charset="0"/>
              </a:rPr>
              <a:t>Programa de Mejora Regulatoria de conformidad con el Art.77 de la LMREQROO</a:t>
            </a:r>
          </a:p>
          <a:p>
            <a:pPr algn="just"/>
            <a:endParaRPr lang="es-MX" sz="1200" dirty="0">
              <a:latin typeface="Montserrat" panose="00000500000000000000" pitchFamily="2" charset="0"/>
            </a:endParaRPr>
          </a:p>
          <a:p>
            <a:pPr marL="214630" indent="-214630" algn="just">
              <a:buFontTx/>
              <a:buChar char="-"/>
            </a:pPr>
            <a:r>
              <a:rPr lang="es-MX" sz="1200" b="1" dirty="0">
                <a:latin typeface="Montserrat" panose="00000500000000000000" pitchFamily="2" charset="0"/>
              </a:rPr>
              <a:t>Contar con los formatos de Trámites y Servicios que cumplan: </a:t>
            </a:r>
          </a:p>
          <a:p>
            <a:pPr marL="900430" lvl="2" indent="-214630" algn="just">
              <a:buFont typeface="Arial" panose="020B0604020202020204" pitchFamily="34" charset="0"/>
              <a:buChar char="•"/>
            </a:pPr>
            <a:r>
              <a:rPr lang="es-MX" sz="1200" b="1" dirty="0">
                <a:latin typeface="Montserrat" panose="00000500000000000000" pitchFamily="2" charset="0"/>
              </a:rPr>
              <a:t> </a:t>
            </a:r>
            <a:r>
              <a:rPr lang="es-MX" sz="1200" dirty="0">
                <a:latin typeface="Montserrat" panose="00000500000000000000" pitchFamily="2" charset="0"/>
              </a:rPr>
              <a:t>Requisitos, tiempos de atención y costos.</a:t>
            </a:r>
          </a:p>
          <a:p>
            <a:pPr marL="900430" lvl="2" indent="-214630" algn="just">
              <a:buFont typeface="Arial" panose="020B0604020202020204" pitchFamily="34" charset="0"/>
              <a:buChar char="•"/>
            </a:pPr>
            <a:r>
              <a:rPr lang="es-MX" sz="1200" b="1" dirty="0">
                <a:latin typeface="Montserrat" panose="00000500000000000000" pitchFamily="2" charset="0"/>
              </a:rPr>
              <a:t> </a:t>
            </a:r>
            <a:r>
              <a:rPr lang="es-MX" sz="1200" dirty="0">
                <a:latin typeface="Montserrat" panose="00000500000000000000" pitchFamily="2" charset="0"/>
              </a:rPr>
              <a:t>Los cobros incorporados en sistema de cobranza</a:t>
            </a:r>
          </a:p>
          <a:p>
            <a:pPr marL="900430" lvl="2" indent="-214630" algn="just">
              <a:buFont typeface="Arial" panose="020B0604020202020204" pitchFamily="34" charset="0"/>
              <a:buChar char="•"/>
            </a:pPr>
            <a:r>
              <a:rPr lang="es-MX" sz="1200" b="1" dirty="0">
                <a:latin typeface="Montserrat" panose="00000500000000000000" pitchFamily="2" charset="0"/>
              </a:rPr>
              <a:t> </a:t>
            </a:r>
            <a:r>
              <a:rPr lang="es-MX" sz="1200" dirty="0">
                <a:latin typeface="Montserrat" panose="00000500000000000000" pitchFamily="2" charset="0"/>
              </a:rPr>
              <a:t>Avisos de privacidad</a:t>
            </a:r>
            <a:endParaRPr lang="es-MX" sz="1200" b="1" dirty="0">
              <a:latin typeface="Montserrat" panose="00000500000000000000" pitchFamily="2" charset="0"/>
            </a:endParaRPr>
          </a:p>
        </p:txBody>
      </p:sp>
      <p:pic>
        <p:nvPicPr>
          <p:cNvPr id="33" name="Gráfico 32"/>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31486" t="30845" r="23797" b="40788"/>
          <a:stretch>
            <a:fillRect/>
          </a:stretch>
        </p:blipFill>
        <p:spPr>
          <a:xfrm>
            <a:off x="-2835070" y="2292958"/>
            <a:ext cx="2965409" cy="2434451"/>
          </a:xfrm>
          <a:prstGeom prst="rect">
            <a:avLst/>
          </a:prstGeom>
        </p:spPr>
      </p:pic>
      <p:pic>
        <p:nvPicPr>
          <p:cNvPr id="35" name="Gráfico 34"/>
          <p:cNvPicPr>
            <a:picLocks noChangeAspect="1"/>
          </p:cNvPicPr>
          <p:nvPr/>
        </p:nvPicPr>
        <p:blipFill rotWithShape="1">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l="31487" t="36767" r="25438" b="34865"/>
          <a:stretch>
            <a:fillRect/>
          </a:stretch>
        </p:blipFill>
        <p:spPr>
          <a:xfrm>
            <a:off x="12506736" y="6658048"/>
            <a:ext cx="2856539" cy="2434451"/>
          </a:xfrm>
          <a:prstGeom prst="rect">
            <a:avLst/>
          </a:prstGeom>
        </p:spPr>
      </p:pic>
      <p:pic>
        <p:nvPicPr>
          <p:cNvPr id="37" name="Gráfico 36"/>
          <p:cNvPicPr>
            <a:picLocks noChangeAspect="1"/>
          </p:cNvPicPr>
          <p:nvPr/>
        </p:nvPicPr>
        <p:blipFill rotWithShape="1">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l="35691" t="35960" r="27198" b="31717"/>
          <a:stretch>
            <a:fillRect/>
          </a:stretch>
        </p:blipFill>
        <p:spPr>
          <a:xfrm>
            <a:off x="-2461015" y="6318534"/>
            <a:ext cx="2461015" cy="2773965"/>
          </a:xfrm>
          <a:prstGeom prst="rect">
            <a:avLst/>
          </a:prstGeom>
        </p:spPr>
      </p:pic>
      <p:pic>
        <p:nvPicPr>
          <p:cNvPr id="39" name="Gráfico 38"/>
          <p:cNvPicPr>
            <a:picLocks noChangeAspect="1"/>
          </p:cNvPicPr>
          <p:nvPr/>
        </p:nvPicPr>
        <p:blipFill rotWithShape="1">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l="31722" t="30845" r="31437" b="35354"/>
          <a:stretch>
            <a:fillRect/>
          </a:stretch>
        </p:blipFill>
        <p:spPr>
          <a:xfrm>
            <a:off x="12920225" y="2120334"/>
            <a:ext cx="2443050" cy="2900831"/>
          </a:xfrm>
          <a:prstGeom prst="rect">
            <a:avLst/>
          </a:prstGeom>
        </p:spPr>
      </p:pic>
      <p:sp>
        <p:nvSpPr>
          <p:cNvPr id="40" name="CuadroTexto 39"/>
          <p:cNvSpPr txBox="1"/>
          <p:nvPr/>
        </p:nvSpPr>
        <p:spPr>
          <a:xfrm>
            <a:off x="-1914978" y="8273093"/>
            <a:ext cx="1398529" cy="584775"/>
          </a:xfrm>
          <a:prstGeom prst="rect">
            <a:avLst/>
          </a:prstGeom>
          <a:noFill/>
        </p:spPr>
        <p:txBody>
          <a:bodyPr wrap="square" rtlCol="0">
            <a:spAutoFit/>
          </a:bodyPr>
          <a:lstStyle/>
          <a:p>
            <a:r>
              <a:rPr lang="es-MX" sz="1600" dirty="0">
                <a:solidFill>
                  <a:schemeClr val="bg1"/>
                </a:solidFill>
                <a:latin typeface="Montserrat" panose="00000500000000000000" pitchFamily="2" charset="0"/>
              </a:rPr>
              <a:t>Tiempo de Respuesta</a:t>
            </a:r>
          </a:p>
        </p:txBody>
      </p:sp>
      <p:sp>
        <p:nvSpPr>
          <p:cNvPr id="41" name="CuadroTexto 40"/>
          <p:cNvSpPr txBox="1"/>
          <p:nvPr/>
        </p:nvSpPr>
        <p:spPr>
          <a:xfrm>
            <a:off x="-2254141" y="3499946"/>
            <a:ext cx="1398529" cy="338554"/>
          </a:xfrm>
          <a:prstGeom prst="rect">
            <a:avLst/>
          </a:prstGeom>
          <a:noFill/>
        </p:spPr>
        <p:txBody>
          <a:bodyPr wrap="square" rtlCol="0">
            <a:spAutoFit/>
          </a:bodyPr>
          <a:lstStyle/>
          <a:p>
            <a:r>
              <a:rPr lang="es-MX" sz="1600" dirty="0">
                <a:solidFill>
                  <a:schemeClr val="bg1"/>
                </a:solidFill>
                <a:latin typeface="Montserrat" panose="00000500000000000000" pitchFamily="2" charset="0"/>
              </a:rPr>
              <a:t>Requisitos</a:t>
            </a:r>
          </a:p>
        </p:txBody>
      </p:sp>
      <p:sp>
        <p:nvSpPr>
          <p:cNvPr id="42" name="CuadroTexto 41"/>
          <p:cNvSpPr txBox="1"/>
          <p:nvPr/>
        </p:nvSpPr>
        <p:spPr>
          <a:xfrm>
            <a:off x="13552623" y="3425360"/>
            <a:ext cx="1398529" cy="338554"/>
          </a:xfrm>
          <a:prstGeom prst="rect">
            <a:avLst/>
          </a:prstGeom>
          <a:noFill/>
        </p:spPr>
        <p:txBody>
          <a:bodyPr wrap="square" rtlCol="0">
            <a:spAutoFit/>
          </a:bodyPr>
          <a:lstStyle/>
          <a:p>
            <a:pPr algn="ctr"/>
            <a:r>
              <a:rPr lang="es-MX" sz="1600" dirty="0">
                <a:solidFill>
                  <a:schemeClr val="bg1"/>
                </a:solidFill>
                <a:latin typeface="Montserrat" panose="00000500000000000000" pitchFamily="2" charset="0"/>
              </a:rPr>
              <a:t>Costos</a:t>
            </a:r>
          </a:p>
        </p:txBody>
      </p:sp>
      <p:sp>
        <p:nvSpPr>
          <p:cNvPr id="43" name="CuadroTexto 42"/>
          <p:cNvSpPr txBox="1"/>
          <p:nvPr/>
        </p:nvSpPr>
        <p:spPr>
          <a:xfrm>
            <a:off x="13170212" y="8118824"/>
            <a:ext cx="1947298" cy="584775"/>
          </a:xfrm>
          <a:prstGeom prst="rect">
            <a:avLst/>
          </a:prstGeom>
          <a:noFill/>
        </p:spPr>
        <p:txBody>
          <a:bodyPr wrap="square" rtlCol="0">
            <a:spAutoFit/>
          </a:bodyPr>
          <a:lstStyle/>
          <a:p>
            <a:pPr algn="ctr"/>
            <a:r>
              <a:rPr lang="es-MX" sz="1600" dirty="0">
                <a:solidFill>
                  <a:schemeClr val="bg1"/>
                </a:solidFill>
                <a:latin typeface="Montserrat" panose="00000500000000000000" pitchFamily="2" charset="0"/>
              </a:rPr>
              <a:t>Apegados </a:t>
            </a:r>
          </a:p>
          <a:p>
            <a:pPr algn="ctr"/>
            <a:r>
              <a:rPr lang="es-MX" sz="1600" dirty="0">
                <a:solidFill>
                  <a:schemeClr val="bg1"/>
                </a:solidFill>
                <a:latin typeface="Montserrat" panose="00000500000000000000" pitchFamily="2" charset="0"/>
              </a:rPr>
              <a:t>a la LMREQROO</a:t>
            </a:r>
          </a:p>
        </p:txBody>
      </p:sp>
      <p:pic>
        <p:nvPicPr>
          <p:cNvPr id="44" name="Gráfico 43" descr="Lista de comprobación con relleno sólido"/>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 xmlns:asvg="http://schemas.microsoft.com/office/drawing/2016/SVG/main" r:embed="rId12"/>
              </a:ext>
            </a:extLst>
          </a:blip>
          <a:stretch>
            <a:fillRect/>
          </a:stretch>
        </p:blipFill>
        <p:spPr>
          <a:xfrm>
            <a:off x="-2059818" y="2659157"/>
            <a:ext cx="813808" cy="813808"/>
          </a:xfrm>
          <a:prstGeom prst="rect">
            <a:avLst/>
          </a:prstGeom>
        </p:spPr>
      </p:pic>
      <p:pic>
        <p:nvPicPr>
          <p:cNvPr id="45" name="Gráfico 44" descr="Cronómetro con relleno sólido"/>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tretch>
            <a:fillRect/>
          </a:stretch>
        </p:blipFill>
        <p:spPr>
          <a:xfrm>
            <a:off x="-1648615" y="7454301"/>
            <a:ext cx="813808" cy="813808"/>
          </a:xfrm>
          <a:prstGeom prst="rect">
            <a:avLst/>
          </a:prstGeom>
        </p:spPr>
      </p:pic>
      <p:pic>
        <p:nvPicPr>
          <p:cNvPr id="46" name="Gráfico 45" descr="Martillo de juez con relleno sólido"/>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tretch>
            <a:fillRect/>
          </a:stretch>
        </p:blipFill>
        <p:spPr>
          <a:xfrm>
            <a:off x="13686661" y="7382330"/>
            <a:ext cx="813808" cy="813808"/>
          </a:xfrm>
          <a:prstGeom prst="rect">
            <a:avLst/>
          </a:prstGeom>
        </p:spPr>
      </p:pic>
      <p:pic>
        <p:nvPicPr>
          <p:cNvPr id="47" name="Gráfico 46" descr="Monedas con relleno sólido"/>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 xmlns:asvg="http://schemas.microsoft.com/office/drawing/2016/SVG/main" r:embed="rId18"/>
              </a:ext>
            </a:extLst>
          </a:blip>
          <a:stretch>
            <a:fillRect/>
          </a:stretch>
        </p:blipFill>
        <p:spPr>
          <a:xfrm>
            <a:off x="13861008" y="2696376"/>
            <a:ext cx="813808" cy="813808"/>
          </a:xfrm>
          <a:prstGeom prst="rect">
            <a:avLst/>
          </a:prstGeom>
        </p:spPr>
      </p:pic>
      <p:sp>
        <p:nvSpPr>
          <p:cNvPr id="2" name="12 Rectángulo"/>
          <p:cNvSpPr>
            <a:spLocks noChangeArrowheads="1"/>
          </p:cNvSpPr>
          <p:nvPr/>
        </p:nvSpPr>
        <p:spPr bwMode="auto">
          <a:xfrm>
            <a:off x="8859411" y="7630630"/>
            <a:ext cx="3062434" cy="1131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lnSpc>
                <a:spcPct val="107000"/>
              </a:lnSpc>
              <a:spcAft>
                <a:spcPts val="600"/>
              </a:spcAft>
            </a:pPr>
            <a:r>
              <a:rPr lang="es-MX" altLang="es-MX" sz="1600" dirty="0">
                <a:latin typeface="Montserrat" panose="00000500000000000000" pitchFamily="2" charset="0"/>
              </a:rPr>
              <a:t>“Todos los cobros deberán estar incorporados a través del “Sistema Institucional de Cobranza”</a:t>
            </a:r>
          </a:p>
        </p:txBody>
      </p:sp>
      <p:pic>
        <p:nvPicPr>
          <p:cNvPr id="8" name="Gráfico 7" descr="Anclar con relleno sólido"/>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 xmlns:asvg="http://schemas.microsoft.com/office/drawing/2016/SVG/main" r:embed="rId20"/>
              </a:ext>
            </a:extLst>
          </a:blip>
          <a:stretch>
            <a:fillRect/>
          </a:stretch>
        </p:blipFill>
        <p:spPr>
          <a:xfrm rot="5400000">
            <a:off x="6000352" y="1751715"/>
            <a:ext cx="914400" cy="914400"/>
          </a:xfrm>
          <a:prstGeom prst="rect">
            <a:avLst/>
          </a:prstGeom>
        </p:spPr>
      </p:pic>
      <p:graphicFrame>
        <p:nvGraphicFramePr>
          <p:cNvPr id="9" name="Tabla 8"/>
          <p:cNvGraphicFramePr>
            <a:graphicFrameLocks noGrp="1"/>
          </p:cNvGraphicFramePr>
          <p:nvPr/>
        </p:nvGraphicFramePr>
        <p:xfrm>
          <a:off x="2178369" y="2573484"/>
          <a:ext cx="7886699" cy="3495156"/>
        </p:xfrm>
        <a:graphic>
          <a:graphicData uri="http://schemas.openxmlformats.org/drawingml/2006/table">
            <a:tbl>
              <a:tblPr firstRow="1" bandRow="1">
                <a:tableStyleId>{C083E6E3-FA7D-4D7B-A595-EF9225AFEA82}</a:tableStyleId>
              </a:tblPr>
              <a:tblGrid>
                <a:gridCol w="5944869">
                  <a:extLst>
                    <a:ext uri="{9D8B030D-6E8A-4147-A177-3AD203B41FA5}">
                      <a16:colId xmlns:a16="http://schemas.microsoft.com/office/drawing/2014/main" val="20000"/>
                    </a:ext>
                  </a:extLst>
                </a:gridCol>
                <a:gridCol w="705717">
                  <a:extLst>
                    <a:ext uri="{9D8B030D-6E8A-4147-A177-3AD203B41FA5}">
                      <a16:colId xmlns:a16="http://schemas.microsoft.com/office/drawing/2014/main" val="20001"/>
                    </a:ext>
                  </a:extLst>
                </a:gridCol>
                <a:gridCol w="1236113">
                  <a:extLst>
                    <a:ext uri="{9D8B030D-6E8A-4147-A177-3AD203B41FA5}">
                      <a16:colId xmlns:a16="http://schemas.microsoft.com/office/drawing/2014/main" val="20002"/>
                    </a:ext>
                  </a:extLst>
                </a:gridCol>
              </a:tblGrid>
              <a:tr h="633973">
                <a:tc>
                  <a:txBody>
                    <a:bodyPr/>
                    <a:lstStyle/>
                    <a:p>
                      <a:pPr algn="l"/>
                      <a:r>
                        <a:rPr lang="es-MX" sz="1200" b="1" dirty="0">
                          <a:solidFill>
                            <a:schemeClr val="bg2">
                              <a:lumMod val="25000"/>
                            </a:schemeClr>
                          </a:solidFill>
                          <a:latin typeface="Montserrat" panose="00000500000000000000" pitchFamily="2" charset="0"/>
                        </a:rPr>
                        <a:t>Catálogo</a:t>
                      </a:r>
                      <a:r>
                        <a:rPr lang="es-MX" sz="1200" b="1" baseline="0" dirty="0">
                          <a:solidFill>
                            <a:schemeClr val="bg2">
                              <a:lumMod val="25000"/>
                            </a:schemeClr>
                          </a:solidFill>
                          <a:latin typeface="Montserrat" panose="00000500000000000000" pitchFamily="2" charset="0"/>
                        </a:rPr>
                        <a:t> de trámites y servicios con costos y requisitos con código QR</a:t>
                      </a:r>
                      <a:endParaRPr lang="es-MX" sz="1200" b="1" dirty="0">
                        <a:solidFill>
                          <a:schemeClr val="bg2">
                            <a:lumMod val="25000"/>
                          </a:schemeClr>
                        </a:solidFill>
                        <a:latin typeface="Montserrat" panose="00000500000000000000" pitchFamily="2" charset="0"/>
                      </a:endParaRPr>
                    </a:p>
                  </a:txBody>
                  <a:tcPr marL="68580" marR="68580" marT="34290" marB="34290" anchor="ctr"/>
                </a:tc>
                <a:tc>
                  <a:txBody>
                    <a:bodyPr/>
                    <a:lstStyle/>
                    <a:p>
                      <a:pPr algn="l"/>
                      <a:endParaRPr lang="es-MX" sz="1000" b="1" dirty="0">
                        <a:solidFill>
                          <a:schemeClr val="bg2">
                            <a:lumMod val="25000"/>
                          </a:schemeClr>
                        </a:solidFill>
                        <a:latin typeface="Montserrat" panose="00000500000000000000" pitchFamily="2" charset="0"/>
                      </a:endParaRPr>
                    </a:p>
                  </a:txBody>
                  <a:tcPr marL="68580" marR="68580" marT="34290" marB="34290" anchor="ctr"/>
                </a:tc>
                <a:tc>
                  <a:txBody>
                    <a:bodyPr/>
                    <a:lstStyle/>
                    <a:p>
                      <a:pPr algn="ctr"/>
                      <a:r>
                        <a:rPr lang="es-MX" sz="1000" b="1" dirty="0">
                          <a:solidFill>
                            <a:schemeClr val="bg2">
                              <a:lumMod val="25000"/>
                            </a:schemeClr>
                          </a:solidFill>
                          <a:latin typeface="Montserrat" panose="00000500000000000000" pitchFamily="2" charset="0"/>
                        </a:rPr>
                        <a:t>3</a:t>
                      </a:r>
                    </a:p>
                  </a:txBody>
                  <a:tcPr marL="68580" marR="68580" marT="34290" marB="34290" anchor="ctr"/>
                </a:tc>
                <a:extLst>
                  <a:ext uri="{0D108BD9-81ED-4DB2-BD59-A6C34878D82A}">
                    <a16:rowId xmlns:a16="http://schemas.microsoft.com/office/drawing/2014/main" val="10000"/>
                  </a:ext>
                </a:extLst>
              </a:tr>
              <a:tr h="519987">
                <a:tc>
                  <a:txBody>
                    <a:bodyPr/>
                    <a:lstStyle/>
                    <a:p>
                      <a:pPr algn="l"/>
                      <a:r>
                        <a:rPr lang="es-MX" sz="1200" b="1" dirty="0">
                          <a:solidFill>
                            <a:schemeClr val="bg2">
                              <a:lumMod val="25000"/>
                            </a:schemeClr>
                          </a:solidFill>
                          <a:latin typeface="Montserrat" panose="00000500000000000000" pitchFamily="2" charset="0"/>
                        </a:rPr>
                        <a:t>Trámites</a:t>
                      </a:r>
                      <a:r>
                        <a:rPr lang="es-MX" sz="1200" b="1" baseline="0" dirty="0">
                          <a:solidFill>
                            <a:schemeClr val="bg2">
                              <a:lumMod val="25000"/>
                            </a:schemeClr>
                          </a:solidFill>
                          <a:latin typeface="Montserrat" panose="00000500000000000000" pitchFamily="2" charset="0"/>
                        </a:rPr>
                        <a:t> validados </a:t>
                      </a:r>
                      <a:endParaRPr lang="es-MX" sz="1200" b="1" dirty="0">
                        <a:solidFill>
                          <a:schemeClr val="bg2">
                            <a:lumMod val="25000"/>
                          </a:schemeClr>
                        </a:solidFill>
                        <a:latin typeface="Montserrat" panose="00000500000000000000" pitchFamily="2" charset="0"/>
                      </a:endParaRPr>
                    </a:p>
                  </a:txBody>
                  <a:tcPr marL="68580" marR="68580" marT="34290" marB="34290" anchor="ctr"/>
                </a:tc>
                <a:tc>
                  <a:txBody>
                    <a:bodyPr/>
                    <a:lstStyle/>
                    <a:p>
                      <a:pPr algn="l"/>
                      <a:endParaRPr lang="es-MX" sz="1000" b="1" dirty="0">
                        <a:solidFill>
                          <a:schemeClr val="bg2">
                            <a:lumMod val="25000"/>
                          </a:schemeClr>
                        </a:solidFill>
                        <a:latin typeface="Montserrat" panose="00000500000000000000" pitchFamily="2" charset="0"/>
                      </a:endParaRPr>
                    </a:p>
                  </a:txBody>
                  <a:tcPr marL="68580" marR="68580" marT="34290" marB="34290" anchor="ctr"/>
                </a:tc>
                <a:tc>
                  <a:txBody>
                    <a:bodyPr/>
                    <a:lstStyle/>
                    <a:p>
                      <a:pPr algn="ctr"/>
                      <a:r>
                        <a:rPr lang="es-MX" sz="1000" b="1" dirty="0">
                          <a:solidFill>
                            <a:schemeClr val="bg2">
                              <a:lumMod val="25000"/>
                            </a:schemeClr>
                          </a:solidFill>
                          <a:latin typeface="Montserrat" panose="00000500000000000000" pitchFamily="2" charset="0"/>
                        </a:rPr>
                        <a:t>2</a:t>
                      </a:r>
                    </a:p>
                  </a:txBody>
                  <a:tcPr marL="68580" marR="68580" marT="34290" marB="34290" anchor="ctr"/>
                </a:tc>
                <a:extLst>
                  <a:ext uri="{0D108BD9-81ED-4DB2-BD59-A6C34878D82A}">
                    <a16:rowId xmlns:a16="http://schemas.microsoft.com/office/drawing/2014/main" val="10001"/>
                  </a:ext>
                </a:extLst>
              </a:tr>
              <a:tr h="554125">
                <a:tc>
                  <a:txBody>
                    <a:bodyPr/>
                    <a:lstStyle/>
                    <a:p>
                      <a:pPr algn="l"/>
                      <a:r>
                        <a:rPr lang="es-MX" sz="1200" b="1" dirty="0">
                          <a:solidFill>
                            <a:schemeClr val="bg2">
                              <a:lumMod val="25000"/>
                            </a:schemeClr>
                          </a:solidFill>
                          <a:latin typeface="Montserrat" panose="00000500000000000000" pitchFamily="2" charset="0"/>
                        </a:rPr>
                        <a:t>Programa anual de mejora regulatoria</a:t>
                      </a:r>
                    </a:p>
                  </a:txBody>
                  <a:tcPr marL="68580" marR="68580" marT="34290" marB="34290" anchor="ctr"/>
                </a:tc>
                <a:tc>
                  <a:txBody>
                    <a:bodyPr/>
                    <a:lstStyle/>
                    <a:p>
                      <a:pPr algn="l"/>
                      <a:endParaRPr lang="es-MX" sz="1000" b="1" dirty="0">
                        <a:solidFill>
                          <a:schemeClr val="bg2">
                            <a:lumMod val="25000"/>
                          </a:schemeClr>
                        </a:solidFill>
                        <a:latin typeface="Montserrat" panose="00000500000000000000" pitchFamily="2" charset="0"/>
                      </a:endParaRPr>
                    </a:p>
                  </a:txBody>
                  <a:tcPr marL="68580" marR="68580" marT="34290" marB="34290" anchor="ctr"/>
                </a:tc>
                <a:tc>
                  <a:txBody>
                    <a:bodyPr/>
                    <a:lstStyle/>
                    <a:p>
                      <a:pPr algn="ctr"/>
                      <a:r>
                        <a:rPr lang="es-MX" sz="1000" b="1" dirty="0">
                          <a:solidFill>
                            <a:schemeClr val="bg2">
                              <a:lumMod val="25000"/>
                            </a:schemeClr>
                          </a:solidFill>
                          <a:latin typeface="Montserrat" panose="00000500000000000000" pitchFamily="2" charset="0"/>
                        </a:rPr>
                        <a:t>3</a:t>
                      </a:r>
                    </a:p>
                  </a:txBody>
                  <a:tcPr marL="68580" marR="68580" marT="34290" marB="34290" anchor="ctr"/>
                </a:tc>
                <a:extLst>
                  <a:ext uri="{0D108BD9-81ED-4DB2-BD59-A6C34878D82A}">
                    <a16:rowId xmlns:a16="http://schemas.microsoft.com/office/drawing/2014/main" val="10002"/>
                  </a:ext>
                </a:extLst>
              </a:tr>
              <a:tr h="633973">
                <a:tc>
                  <a:txBody>
                    <a:bodyPr/>
                    <a:lstStyle/>
                    <a:p>
                      <a:pPr algn="l"/>
                      <a:r>
                        <a:rPr lang="es-MX" sz="1200" b="1" dirty="0">
                          <a:solidFill>
                            <a:schemeClr val="bg2">
                              <a:lumMod val="25000"/>
                            </a:schemeClr>
                          </a:solidFill>
                          <a:latin typeface="Montserrat" panose="00000500000000000000" pitchFamily="2" charset="0"/>
                        </a:rPr>
                        <a:t>Formatos</a:t>
                      </a:r>
                      <a:r>
                        <a:rPr lang="es-MX" sz="1200" b="1" baseline="0" dirty="0">
                          <a:solidFill>
                            <a:schemeClr val="bg2">
                              <a:lumMod val="25000"/>
                            </a:schemeClr>
                          </a:solidFill>
                          <a:latin typeface="Montserrat" panose="00000500000000000000" pitchFamily="2" charset="0"/>
                        </a:rPr>
                        <a:t> con requisitos, tiempos de atención y costos </a:t>
                      </a:r>
                      <a:endParaRPr lang="es-MX" sz="1200" b="1" dirty="0">
                        <a:solidFill>
                          <a:schemeClr val="bg2">
                            <a:lumMod val="25000"/>
                          </a:schemeClr>
                        </a:solidFill>
                        <a:latin typeface="Montserrat" panose="00000500000000000000" pitchFamily="2" charset="0"/>
                      </a:endParaRPr>
                    </a:p>
                  </a:txBody>
                  <a:tcPr marL="68580" marR="68580" marT="34290" marB="34290" anchor="ctr"/>
                </a:tc>
                <a:tc>
                  <a:txBody>
                    <a:bodyPr/>
                    <a:lstStyle/>
                    <a:p>
                      <a:pPr algn="l"/>
                      <a:endParaRPr lang="es-MX" sz="1000" b="1" dirty="0">
                        <a:solidFill>
                          <a:schemeClr val="bg2">
                            <a:lumMod val="25000"/>
                          </a:schemeClr>
                        </a:solidFill>
                        <a:latin typeface="Montserrat" panose="00000500000000000000" pitchFamily="2" charset="0"/>
                      </a:endParaRPr>
                    </a:p>
                  </a:txBody>
                  <a:tcPr marL="68580" marR="68580" marT="34290" marB="34290" anchor="ctr"/>
                </a:tc>
                <a:tc>
                  <a:txBody>
                    <a:bodyPr/>
                    <a:lstStyle/>
                    <a:p>
                      <a:pPr algn="ctr"/>
                      <a:r>
                        <a:rPr lang="es-MX" sz="1000" b="1" dirty="0">
                          <a:solidFill>
                            <a:schemeClr val="bg2">
                              <a:lumMod val="25000"/>
                            </a:schemeClr>
                          </a:solidFill>
                          <a:latin typeface="Montserrat" panose="00000500000000000000" pitchFamily="2" charset="0"/>
                        </a:rPr>
                        <a:t>2</a:t>
                      </a:r>
                    </a:p>
                  </a:txBody>
                  <a:tcPr marL="68580" marR="68580" marT="34290" marB="34290" anchor="ctr"/>
                </a:tc>
                <a:extLst>
                  <a:ext uri="{0D108BD9-81ED-4DB2-BD59-A6C34878D82A}">
                    <a16:rowId xmlns:a16="http://schemas.microsoft.com/office/drawing/2014/main" val="10003"/>
                  </a:ext>
                </a:extLst>
              </a:tr>
              <a:tr h="633111">
                <a:tc>
                  <a:txBody>
                    <a:bodyPr/>
                    <a:lstStyle/>
                    <a:p>
                      <a:pPr algn="l"/>
                      <a:r>
                        <a:rPr lang="es-MX" sz="1200" b="1" dirty="0">
                          <a:solidFill>
                            <a:schemeClr val="bg2">
                              <a:lumMod val="25000"/>
                            </a:schemeClr>
                          </a:solidFill>
                          <a:latin typeface="Montserrat" panose="00000500000000000000" pitchFamily="2" charset="0"/>
                        </a:rPr>
                        <a:t>Cobros incorporados al sistema de recaudación</a:t>
                      </a:r>
                      <a:r>
                        <a:rPr lang="es-MX" sz="1200" b="1" baseline="0" dirty="0">
                          <a:solidFill>
                            <a:schemeClr val="bg2">
                              <a:lumMod val="25000"/>
                            </a:schemeClr>
                          </a:solidFill>
                          <a:latin typeface="Montserrat" panose="00000500000000000000" pitchFamily="2" charset="0"/>
                        </a:rPr>
                        <a:t> </a:t>
                      </a:r>
                      <a:endParaRPr lang="es-MX" sz="1200" b="1" dirty="0">
                        <a:solidFill>
                          <a:schemeClr val="bg2">
                            <a:lumMod val="25000"/>
                          </a:schemeClr>
                        </a:solidFill>
                        <a:latin typeface="Montserrat" panose="00000500000000000000" pitchFamily="2" charset="0"/>
                      </a:endParaRPr>
                    </a:p>
                  </a:txBody>
                  <a:tcPr marL="68580" marR="68580" marT="34290" marB="34290" anchor="ctr"/>
                </a:tc>
                <a:tc>
                  <a:txBody>
                    <a:bodyPr/>
                    <a:lstStyle/>
                    <a:p>
                      <a:pPr algn="l"/>
                      <a:endParaRPr lang="es-MX" sz="1000" b="1" dirty="0">
                        <a:solidFill>
                          <a:schemeClr val="bg2">
                            <a:lumMod val="25000"/>
                          </a:schemeClr>
                        </a:solidFill>
                        <a:latin typeface="Montserrat" panose="00000500000000000000" pitchFamily="2" charset="0"/>
                      </a:endParaRPr>
                    </a:p>
                  </a:txBody>
                  <a:tcPr marL="68580" marR="68580" marT="34290" marB="34290" anchor="ctr"/>
                </a:tc>
                <a:tc>
                  <a:txBody>
                    <a:bodyPr/>
                    <a:lstStyle/>
                    <a:p>
                      <a:pPr algn="ctr"/>
                      <a:r>
                        <a:rPr lang="es-MX" sz="1000" b="1" dirty="0">
                          <a:solidFill>
                            <a:schemeClr val="bg2">
                              <a:lumMod val="25000"/>
                            </a:schemeClr>
                          </a:solidFill>
                          <a:latin typeface="Montserrat" panose="00000500000000000000" pitchFamily="2" charset="0"/>
                        </a:rPr>
                        <a:t>2</a:t>
                      </a:r>
                    </a:p>
                  </a:txBody>
                  <a:tcPr marL="68580" marR="68580" marT="34290" marB="34290" anchor="ctr"/>
                </a:tc>
                <a:extLst>
                  <a:ext uri="{0D108BD9-81ED-4DB2-BD59-A6C34878D82A}">
                    <a16:rowId xmlns:a16="http://schemas.microsoft.com/office/drawing/2014/main" val="10004"/>
                  </a:ext>
                </a:extLst>
              </a:tr>
              <a:tr h="519987">
                <a:tc>
                  <a:txBody>
                    <a:bodyPr/>
                    <a:lstStyle/>
                    <a:p>
                      <a:pPr algn="l"/>
                      <a:r>
                        <a:rPr lang="es-MX" sz="1200" b="1" dirty="0">
                          <a:solidFill>
                            <a:schemeClr val="bg2">
                              <a:lumMod val="25000"/>
                            </a:schemeClr>
                          </a:solidFill>
                          <a:latin typeface="Montserrat" panose="00000500000000000000" pitchFamily="2" charset="0"/>
                        </a:rPr>
                        <a:t>Formatos</a:t>
                      </a:r>
                      <a:r>
                        <a:rPr lang="es-MX" sz="1200" b="1" baseline="0" dirty="0">
                          <a:solidFill>
                            <a:schemeClr val="bg2">
                              <a:lumMod val="25000"/>
                            </a:schemeClr>
                          </a:solidFill>
                          <a:latin typeface="Montserrat" panose="00000500000000000000" pitchFamily="2" charset="0"/>
                        </a:rPr>
                        <a:t> con avisos de privacidad</a:t>
                      </a:r>
                      <a:endParaRPr lang="es-MX" sz="1200" b="1" dirty="0">
                        <a:solidFill>
                          <a:schemeClr val="bg2">
                            <a:lumMod val="25000"/>
                          </a:schemeClr>
                        </a:solidFill>
                        <a:latin typeface="Montserrat" panose="00000500000000000000" pitchFamily="2" charset="0"/>
                      </a:endParaRPr>
                    </a:p>
                  </a:txBody>
                  <a:tcPr marL="68580" marR="68580" marT="34290" marB="34290" anchor="ctr"/>
                </a:tc>
                <a:tc>
                  <a:txBody>
                    <a:bodyPr/>
                    <a:lstStyle/>
                    <a:p>
                      <a:pPr algn="l"/>
                      <a:endParaRPr lang="es-MX" sz="1000" b="1" dirty="0">
                        <a:solidFill>
                          <a:schemeClr val="bg2">
                            <a:lumMod val="25000"/>
                          </a:schemeClr>
                        </a:solidFill>
                        <a:latin typeface="Montserrat" panose="00000500000000000000" pitchFamily="2" charset="0"/>
                      </a:endParaRPr>
                    </a:p>
                  </a:txBody>
                  <a:tcPr marL="68580" marR="68580" marT="34290" marB="34290" anchor="ctr"/>
                </a:tc>
                <a:tc>
                  <a:txBody>
                    <a:bodyPr/>
                    <a:lstStyle/>
                    <a:p>
                      <a:pPr algn="ctr"/>
                      <a:r>
                        <a:rPr lang="es-MX" sz="1000" b="1" dirty="0">
                          <a:solidFill>
                            <a:schemeClr val="bg2">
                              <a:lumMod val="25000"/>
                            </a:schemeClr>
                          </a:solidFill>
                          <a:latin typeface="Montserrat" panose="00000500000000000000" pitchFamily="2" charset="0"/>
                        </a:rPr>
                        <a:t>2</a:t>
                      </a:r>
                    </a:p>
                  </a:txBody>
                  <a:tcPr marL="68580" marR="68580" marT="34290" marB="34290" anchor="ctr"/>
                </a:tc>
                <a:extLst>
                  <a:ext uri="{0D108BD9-81ED-4DB2-BD59-A6C34878D82A}">
                    <a16:rowId xmlns:a16="http://schemas.microsoft.com/office/drawing/2014/main" val="10005"/>
                  </a:ext>
                </a:extLst>
              </a:tr>
            </a:tbl>
          </a:graphicData>
        </a:graphic>
      </p:graphicFrame>
      <p:pic>
        <p:nvPicPr>
          <p:cNvPr id="12" name="Gráfico 11" descr="Marca de verificación con relleno sólido"/>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tretch>
            <a:fillRect/>
          </a:stretch>
        </p:blipFill>
        <p:spPr>
          <a:xfrm>
            <a:off x="7774962" y="3312452"/>
            <a:ext cx="247170" cy="247170"/>
          </a:xfrm>
          <a:prstGeom prst="rect">
            <a:avLst/>
          </a:prstGeom>
        </p:spPr>
      </p:pic>
      <p:pic>
        <p:nvPicPr>
          <p:cNvPr id="13" name="Gráfico 12" descr="Marca de verificación con relleno sólido"/>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tretch>
            <a:fillRect/>
          </a:stretch>
        </p:blipFill>
        <p:spPr>
          <a:xfrm>
            <a:off x="7782646" y="3861553"/>
            <a:ext cx="247170" cy="247170"/>
          </a:xfrm>
          <a:prstGeom prst="rect">
            <a:avLst/>
          </a:prstGeom>
        </p:spPr>
      </p:pic>
      <p:pic>
        <p:nvPicPr>
          <p:cNvPr id="14" name="Gráfico 13" descr="Marca de verificación con relleno sólido"/>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tretch>
            <a:fillRect/>
          </a:stretch>
        </p:blipFill>
        <p:spPr>
          <a:xfrm>
            <a:off x="7774962" y="4395498"/>
            <a:ext cx="247170" cy="247170"/>
          </a:xfrm>
          <a:prstGeom prst="rect">
            <a:avLst/>
          </a:prstGeom>
        </p:spPr>
      </p:pic>
      <p:pic>
        <p:nvPicPr>
          <p:cNvPr id="16" name="Gráfico 15" descr="Marca de verificación con relleno sólido"/>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tretch>
            <a:fillRect/>
          </a:stretch>
        </p:blipFill>
        <p:spPr>
          <a:xfrm>
            <a:off x="7782646" y="5046054"/>
            <a:ext cx="247170" cy="247170"/>
          </a:xfrm>
          <a:prstGeom prst="rect">
            <a:avLst/>
          </a:prstGeom>
        </p:spPr>
      </p:pic>
      <p:pic>
        <p:nvPicPr>
          <p:cNvPr id="17" name="Gráfico 16" descr="Marca de verificación con relleno sólido"/>
          <p:cNvPicPr>
            <a:picLocks noChangeAspect="1"/>
          </p:cNvPicPr>
          <p:nvPr/>
        </p:nvPicPr>
        <p:blipFill>
          <a:blip r:embed="rId21" cstate="print">
            <a:extLst>
              <a:ext uri="{28A0092B-C50C-407E-A947-70E740481C1C}">
                <a14:useLocalDpi xmlns:a14="http://schemas.microsoft.com/office/drawing/2010/main" val="0"/>
              </a:ext>
              <a:ext uri="{96DAC541-7B7A-43D3-8B79-37D633B846F1}">
                <asvg:svgBlip xmlns="" xmlns:asvg="http://schemas.microsoft.com/office/drawing/2016/SVG/main" r:embed="rId22"/>
              </a:ext>
            </a:extLst>
          </a:blip>
          <a:stretch>
            <a:fillRect/>
          </a:stretch>
        </p:blipFill>
        <p:spPr>
          <a:xfrm>
            <a:off x="7782646" y="5631982"/>
            <a:ext cx="247170" cy="247170"/>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3" name="Gráfico 62"/>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843" t="14814" r="6176" b="25135"/>
          <a:stretch>
            <a:fillRect/>
          </a:stretch>
        </p:blipFill>
        <p:spPr>
          <a:xfrm>
            <a:off x="1640772" y="2735826"/>
            <a:ext cx="2959578" cy="2584784"/>
          </a:xfrm>
          <a:prstGeom prst="rect">
            <a:avLst/>
          </a:prstGeom>
        </p:spPr>
      </p:pic>
      <p:pic>
        <p:nvPicPr>
          <p:cNvPr id="66" name="Gráfico 65"/>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843" t="14814" r="6176" b="25135"/>
          <a:stretch>
            <a:fillRect/>
          </a:stretch>
        </p:blipFill>
        <p:spPr>
          <a:xfrm>
            <a:off x="4629011" y="2735826"/>
            <a:ext cx="2959578" cy="2584784"/>
          </a:xfrm>
          <a:prstGeom prst="rect">
            <a:avLst/>
          </a:prstGeom>
        </p:spPr>
      </p:pic>
      <p:pic>
        <p:nvPicPr>
          <p:cNvPr id="69" name="Gráfico 68"/>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843" t="14814" r="6176" b="25135"/>
          <a:stretch>
            <a:fillRect/>
          </a:stretch>
        </p:blipFill>
        <p:spPr>
          <a:xfrm>
            <a:off x="7631727" y="2735826"/>
            <a:ext cx="2959578" cy="2584784"/>
          </a:xfrm>
          <a:prstGeom prst="rect">
            <a:avLst/>
          </a:prstGeom>
        </p:spPr>
      </p:pic>
      <p:sp>
        <p:nvSpPr>
          <p:cNvPr id="6" name="Rectángulo 5"/>
          <p:cNvSpPr/>
          <p:nvPr/>
        </p:nvSpPr>
        <p:spPr>
          <a:xfrm>
            <a:off x="9734550" y="283174"/>
            <a:ext cx="2457450" cy="602651"/>
          </a:xfrm>
          <a:prstGeom prst="rect">
            <a:avLst/>
          </a:prstGeom>
          <a:solidFill>
            <a:srgbClr val="FBB4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p:cNvSpPr txBox="1"/>
          <p:nvPr/>
        </p:nvSpPr>
        <p:spPr>
          <a:xfrm>
            <a:off x="10042804" y="338277"/>
            <a:ext cx="1879041" cy="492443"/>
          </a:xfrm>
          <a:prstGeom prst="rect">
            <a:avLst/>
          </a:prstGeom>
          <a:noFill/>
        </p:spPr>
        <p:txBody>
          <a:bodyPr wrap="none" rtlCol="0">
            <a:spAutoFit/>
          </a:bodyPr>
          <a:lstStyle/>
          <a:p>
            <a:pPr algn="ctr"/>
            <a:r>
              <a:rPr lang="es-MX" sz="1400" dirty="0">
                <a:solidFill>
                  <a:schemeClr val="bg1"/>
                </a:solidFill>
                <a:latin typeface="Montserrat Black" panose="00000A00000000000000" pitchFamily="2" charset="0"/>
              </a:rPr>
              <a:t>EXCELENCIA</a:t>
            </a:r>
            <a:r>
              <a:rPr lang="es-MX" sz="1000" dirty="0">
                <a:solidFill>
                  <a:schemeClr val="bg1"/>
                </a:solidFill>
                <a:latin typeface="Montserrat Black" panose="00000A00000000000000" pitchFamily="2" charset="0"/>
              </a:rPr>
              <a:t> EN EL </a:t>
            </a:r>
          </a:p>
          <a:p>
            <a:pPr algn="ctr"/>
            <a:r>
              <a:rPr lang="es-MX" sz="1200" dirty="0">
                <a:solidFill>
                  <a:schemeClr val="bg1"/>
                </a:solidFill>
                <a:latin typeface="Montserrat Black" panose="00000A00000000000000" pitchFamily="2" charset="0"/>
              </a:rPr>
              <a:t>SERVICIO PÚBLICO</a:t>
            </a:r>
          </a:p>
        </p:txBody>
      </p:sp>
      <p:sp>
        <p:nvSpPr>
          <p:cNvPr id="5" name="CuadroTexto 4"/>
          <p:cNvSpPr txBox="1"/>
          <p:nvPr/>
        </p:nvSpPr>
        <p:spPr>
          <a:xfrm>
            <a:off x="943175" y="424160"/>
            <a:ext cx="4373313" cy="461665"/>
          </a:xfrm>
          <a:prstGeom prst="rect">
            <a:avLst/>
          </a:prstGeom>
          <a:noFill/>
        </p:spPr>
        <p:txBody>
          <a:bodyPr wrap="none" rtlCol="0">
            <a:spAutoFit/>
          </a:bodyPr>
          <a:lstStyle/>
          <a:p>
            <a:r>
              <a:rPr lang="es-MX" sz="2400" dirty="0">
                <a:solidFill>
                  <a:schemeClr val="bg1">
                    <a:lumMod val="75000"/>
                  </a:schemeClr>
                </a:solidFill>
                <a:latin typeface="Montserrat Black" panose="00000A00000000000000" pitchFamily="2" charset="0"/>
              </a:rPr>
              <a:t>Criterios de Acreditación</a:t>
            </a:r>
          </a:p>
        </p:txBody>
      </p:sp>
      <p:sp>
        <p:nvSpPr>
          <p:cNvPr id="21" name="CuadroTexto 20"/>
          <p:cNvSpPr txBox="1"/>
          <p:nvPr/>
        </p:nvSpPr>
        <p:spPr>
          <a:xfrm>
            <a:off x="2540109" y="1172438"/>
            <a:ext cx="7105505" cy="707886"/>
          </a:xfrm>
          <a:prstGeom prst="rect">
            <a:avLst/>
          </a:prstGeom>
          <a:noFill/>
        </p:spPr>
        <p:txBody>
          <a:bodyPr wrap="square" rtlCol="0">
            <a:spAutoFit/>
          </a:bodyPr>
          <a:lstStyle/>
          <a:p>
            <a:pPr algn="ctr"/>
            <a:r>
              <a:rPr lang="es-MX" sz="2000" dirty="0">
                <a:latin typeface="Montserrat Black" panose="00000A00000000000000" pitchFamily="2" charset="0"/>
              </a:rPr>
              <a:t>Análisis de Trámites y Servicios</a:t>
            </a:r>
          </a:p>
          <a:p>
            <a:pPr algn="ctr"/>
            <a:r>
              <a:rPr lang="es-MX" sz="2000" dirty="0">
                <a:solidFill>
                  <a:srgbClr val="FBB430"/>
                </a:solidFill>
                <a:latin typeface="Montserrat Black" panose="00000A00000000000000" pitchFamily="2" charset="0"/>
              </a:rPr>
              <a:t>Mejora Regulatoria</a:t>
            </a:r>
          </a:p>
        </p:txBody>
      </p:sp>
      <p:sp>
        <p:nvSpPr>
          <p:cNvPr id="3" name="CuadroTexto 2"/>
          <p:cNvSpPr txBox="1"/>
          <p:nvPr/>
        </p:nvSpPr>
        <p:spPr>
          <a:xfrm>
            <a:off x="-7350916" y="6996045"/>
            <a:ext cx="5240273" cy="3400931"/>
          </a:xfrm>
          <a:prstGeom prst="rect">
            <a:avLst/>
          </a:prstGeom>
          <a:noFill/>
        </p:spPr>
        <p:txBody>
          <a:bodyPr wrap="square" rtlCol="0">
            <a:spAutoFit/>
          </a:bodyPr>
          <a:lstStyle/>
          <a:p>
            <a:pPr marL="342900" indent="-342900">
              <a:buFont typeface="+mj-lt"/>
              <a:buAutoNum type="arabicPeriod" startAt="3"/>
            </a:pPr>
            <a:r>
              <a:rPr lang="es-MX" sz="1700" b="1" i="1" dirty="0">
                <a:latin typeface="Montserrat" panose="00000500000000000000" pitchFamily="2" charset="0"/>
              </a:rPr>
              <a:t>Trámites y Servicios</a:t>
            </a:r>
          </a:p>
          <a:p>
            <a:endParaRPr lang="es-MX" dirty="0">
              <a:latin typeface="Montserrat" panose="00000500000000000000" pitchFamily="2" charset="0"/>
            </a:endParaRPr>
          </a:p>
          <a:p>
            <a:pPr marL="214630" indent="-214630" algn="just">
              <a:buFontTx/>
              <a:buChar char="-"/>
            </a:pPr>
            <a:r>
              <a:rPr lang="es-MX" sz="1200" b="1" dirty="0">
                <a:latin typeface="Montserrat" panose="00000500000000000000" pitchFamily="2" charset="0"/>
              </a:rPr>
              <a:t>Visibilidad: </a:t>
            </a:r>
            <a:r>
              <a:rPr lang="es-MX" sz="1200" dirty="0">
                <a:latin typeface="Montserrat" panose="00000500000000000000" pitchFamily="2" charset="0"/>
              </a:rPr>
              <a:t>Colocar al alcance del usuario el código QR del catálogo de los trámites y servicios que se presten </a:t>
            </a:r>
            <a:r>
              <a:rPr lang="es-MX" sz="1200" dirty="0">
                <a:highlight>
                  <a:srgbClr val="FBB430"/>
                </a:highlight>
                <a:latin typeface="Montserrat" panose="00000500000000000000" pitchFamily="2" charset="0"/>
              </a:rPr>
              <a:t>(Requisitos y costos)</a:t>
            </a:r>
          </a:p>
          <a:p>
            <a:pPr marL="214630" indent="-214630" algn="just">
              <a:buFontTx/>
              <a:buChar char="-"/>
            </a:pPr>
            <a:endParaRPr lang="es-MX" sz="1200" b="1" dirty="0">
              <a:latin typeface="Montserrat" panose="00000500000000000000" pitchFamily="2" charset="0"/>
            </a:endParaRPr>
          </a:p>
          <a:p>
            <a:pPr marL="214630" indent="-214630" algn="just">
              <a:buFontTx/>
              <a:buChar char="-"/>
            </a:pPr>
            <a:r>
              <a:rPr lang="es-MX" sz="1200" b="1" dirty="0">
                <a:latin typeface="Montserrat" panose="00000500000000000000" pitchFamily="2" charset="0"/>
              </a:rPr>
              <a:t>Validación: </a:t>
            </a:r>
            <a:r>
              <a:rPr lang="es-MX" sz="1200" dirty="0">
                <a:latin typeface="Montserrat" panose="00000500000000000000" pitchFamily="2" charset="0"/>
              </a:rPr>
              <a:t>Cumplir con los requerimientos establecidos en la </a:t>
            </a:r>
            <a:r>
              <a:rPr lang="es-MX" sz="1200" dirty="0">
                <a:highlight>
                  <a:srgbClr val="FBB430"/>
                </a:highlight>
                <a:latin typeface="Montserrat" panose="00000500000000000000" pitchFamily="2" charset="0"/>
              </a:rPr>
              <a:t>Ley de Mejora Regulatoria del Estado. (LMREQROO)</a:t>
            </a:r>
          </a:p>
          <a:p>
            <a:pPr marL="214630" indent="-214630" algn="just">
              <a:buFontTx/>
              <a:buChar char="-"/>
            </a:pPr>
            <a:endParaRPr lang="es-MX" sz="1200" b="1" u="sng" dirty="0">
              <a:latin typeface="Montserrat" panose="00000500000000000000" pitchFamily="2" charset="0"/>
            </a:endParaRPr>
          </a:p>
          <a:p>
            <a:pPr marL="214630" indent="-214630" algn="just">
              <a:buFontTx/>
              <a:buChar char="-"/>
            </a:pPr>
            <a:r>
              <a:rPr lang="es-MX" sz="1200" b="1" dirty="0">
                <a:latin typeface="Montserrat" panose="00000500000000000000" pitchFamily="2" charset="0"/>
              </a:rPr>
              <a:t>Simplificación de Trámites y Servicios: </a:t>
            </a:r>
            <a:r>
              <a:rPr lang="es-MX" sz="1200" dirty="0">
                <a:latin typeface="Montserrat" panose="00000500000000000000" pitchFamily="2" charset="0"/>
              </a:rPr>
              <a:t>Programa de Mejora Regulatoria de conformidad con el Art.77 de la LMREQROO</a:t>
            </a:r>
          </a:p>
          <a:p>
            <a:pPr algn="just"/>
            <a:endParaRPr lang="es-MX" sz="1200" dirty="0">
              <a:latin typeface="Montserrat" panose="00000500000000000000" pitchFamily="2" charset="0"/>
            </a:endParaRPr>
          </a:p>
          <a:p>
            <a:pPr marL="214630" indent="-214630" algn="just">
              <a:buFontTx/>
              <a:buChar char="-"/>
            </a:pPr>
            <a:r>
              <a:rPr lang="es-MX" sz="1200" b="1" dirty="0">
                <a:latin typeface="Montserrat" panose="00000500000000000000" pitchFamily="2" charset="0"/>
              </a:rPr>
              <a:t>Contar con los formatos de Trámites y Servicios que cumplan: </a:t>
            </a:r>
          </a:p>
          <a:p>
            <a:pPr marL="900430" lvl="2" indent="-214630" algn="just">
              <a:buFont typeface="Arial" panose="020B0604020202020204" pitchFamily="34" charset="0"/>
              <a:buChar char="•"/>
            </a:pPr>
            <a:r>
              <a:rPr lang="es-MX" sz="1200" b="1" dirty="0">
                <a:latin typeface="Montserrat" panose="00000500000000000000" pitchFamily="2" charset="0"/>
              </a:rPr>
              <a:t> </a:t>
            </a:r>
            <a:r>
              <a:rPr lang="es-MX" sz="1200" dirty="0">
                <a:latin typeface="Montserrat" panose="00000500000000000000" pitchFamily="2" charset="0"/>
              </a:rPr>
              <a:t>Requisitos, tiempos de atención y costos.</a:t>
            </a:r>
          </a:p>
          <a:p>
            <a:pPr marL="900430" lvl="2" indent="-214630" algn="just">
              <a:buFont typeface="Arial" panose="020B0604020202020204" pitchFamily="34" charset="0"/>
              <a:buChar char="•"/>
            </a:pPr>
            <a:r>
              <a:rPr lang="es-MX" sz="1200" b="1" dirty="0">
                <a:latin typeface="Montserrat" panose="00000500000000000000" pitchFamily="2" charset="0"/>
              </a:rPr>
              <a:t> </a:t>
            </a:r>
            <a:r>
              <a:rPr lang="es-MX" sz="1200" dirty="0">
                <a:latin typeface="Montserrat" panose="00000500000000000000" pitchFamily="2" charset="0"/>
              </a:rPr>
              <a:t>Los cobros incorporados en sistema de cobranza</a:t>
            </a:r>
          </a:p>
          <a:p>
            <a:pPr marL="900430" lvl="2" indent="-214630" algn="just">
              <a:buFont typeface="Arial" panose="020B0604020202020204" pitchFamily="34" charset="0"/>
              <a:buChar char="•"/>
            </a:pPr>
            <a:r>
              <a:rPr lang="es-MX" sz="1200" b="1" dirty="0">
                <a:latin typeface="Montserrat" panose="00000500000000000000" pitchFamily="2" charset="0"/>
              </a:rPr>
              <a:t> </a:t>
            </a:r>
            <a:r>
              <a:rPr lang="es-MX" sz="1200" dirty="0">
                <a:latin typeface="Montserrat" panose="00000500000000000000" pitchFamily="2" charset="0"/>
              </a:rPr>
              <a:t>Avisos de privacidad</a:t>
            </a:r>
            <a:endParaRPr lang="es-MX" sz="1200" b="1" dirty="0">
              <a:latin typeface="Montserrat" panose="00000500000000000000" pitchFamily="2" charset="0"/>
            </a:endParaRPr>
          </a:p>
        </p:txBody>
      </p:sp>
      <p:sp>
        <p:nvSpPr>
          <p:cNvPr id="2" name="12 Rectángulo"/>
          <p:cNvSpPr>
            <a:spLocks noChangeArrowheads="1"/>
          </p:cNvSpPr>
          <p:nvPr/>
        </p:nvSpPr>
        <p:spPr bwMode="auto">
          <a:xfrm>
            <a:off x="2587001" y="1955800"/>
            <a:ext cx="7041146" cy="68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lnSpc>
                <a:spcPct val="107000"/>
              </a:lnSpc>
              <a:spcAft>
                <a:spcPts val="600"/>
              </a:spcAft>
            </a:pPr>
            <a:r>
              <a:rPr lang="es-MX" altLang="es-MX" sz="1600" dirty="0">
                <a:latin typeface="Montserrat" panose="00000500000000000000" pitchFamily="2" charset="0"/>
              </a:rPr>
              <a:t>En formato fácilmente visible e identificable </a:t>
            </a:r>
          </a:p>
          <a:p>
            <a:pPr algn="ctr">
              <a:lnSpc>
                <a:spcPct val="107000"/>
              </a:lnSpc>
              <a:spcAft>
                <a:spcPts val="600"/>
              </a:spcAft>
            </a:pPr>
            <a:r>
              <a:rPr lang="es-MX" altLang="es-MX" sz="1600" dirty="0">
                <a:latin typeface="Montserrat" panose="00000500000000000000" pitchFamily="2" charset="0"/>
              </a:rPr>
              <a:t>Con lenguaje ciudadano. </a:t>
            </a:r>
          </a:p>
        </p:txBody>
      </p:sp>
      <p:pic>
        <p:nvPicPr>
          <p:cNvPr id="8" name="Gráfico 7" descr="Anclar con relleno sólido"/>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tretch>
            <a:fillRect/>
          </a:stretch>
        </p:blipFill>
        <p:spPr>
          <a:xfrm rot="5400000">
            <a:off x="5974633" y="7021139"/>
            <a:ext cx="914400" cy="914400"/>
          </a:xfrm>
          <a:prstGeom prst="rect">
            <a:avLst/>
          </a:prstGeom>
        </p:spPr>
      </p:pic>
      <p:graphicFrame>
        <p:nvGraphicFramePr>
          <p:cNvPr id="9" name="Tabla 8"/>
          <p:cNvGraphicFramePr>
            <a:graphicFrameLocks noGrp="1"/>
          </p:cNvGraphicFramePr>
          <p:nvPr/>
        </p:nvGraphicFramePr>
        <p:xfrm>
          <a:off x="2152650" y="7842908"/>
          <a:ext cx="7886699" cy="3495156"/>
        </p:xfrm>
        <a:graphic>
          <a:graphicData uri="http://schemas.openxmlformats.org/drawingml/2006/table">
            <a:tbl>
              <a:tblPr firstRow="1" bandRow="1">
                <a:tableStyleId>{C083E6E3-FA7D-4D7B-A595-EF9225AFEA82}</a:tableStyleId>
              </a:tblPr>
              <a:tblGrid>
                <a:gridCol w="5944869">
                  <a:extLst>
                    <a:ext uri="{9D8B030D-6E8A-4147-A177-3AD203B41FA5}">
                      <a16:colId xmlns:a16="http://schemas.microsoft.com/office/drawing/2014/main" val="20000"/>
                    </a:ext>
                  </a:extLst>
                </a:gridCol>
                <a:gridCol w="705717">
                  <a:extLst>
                    <a:ext uri="{9D8B030D-6E8A-4147-A177-3AD203B41FA5}">
                      <a16:colId xmlns:a16="http://schemas.microsoft.com/office/drawing/2014/main" val="20001"/>
                    </a:ext>
                  </a:extLst>
                </a:gridCol>
                <a:gridCol w="1236113">
                  <a:extLst>
                    <a:ext uri="{9D8B030D-6E8A-4147-A177-3AD203B41FA5}">
                      <a16:colId xmlns:a16="http://schemas.microsoft.com/office/drawing/2014/main" val="20002"/>
                    </a:ext>
                  </a:extLst>
                </a:gridCol>
              </a:tblGrid>
              <a:tr h="633973">
                <a:tc>
                  <a:txBody>
                    <a:bodyPr/>
                    <a:lstStyle/>
                    <a:p>
                      <a:pPr algn="l"/>
                      <a:r>
                        <a:rPr lang="es-MX" sz="1200" b="1" dirty="0">
                          <a:solidFill>
                            <a:schemeClr val="bg2">
                              <a:lumMod val="25000"/>
                            </a:schemeClr>
                          </a:solidFill>
                          <a:latin typeface="Montserrat" panose="00000500000000000000" pitchFamily="2" charset="0"/>
                        </a:rPr>
                        <a:t>Catálogo</a:t>
                      </a:r>
                      <a:r>
                        <a:rPr lang="es-MX" sz="1200" b="1" baseline="0" dirty="0">
                          <a:solidFill>
                            <a:schemeClr val="bg2">
                              <a:lumMod val="25000"/>
                            </a:schemeClr>
                          </a:solidFill>
                          <a:latin typeface="Montserrat" panose="00000500000000000000" pitchFamily="2" charset="0"/>
                        </a:rPr>
                        <a:t> de trámites y servicios con costos y requisitos con código QR</a:t>
                      </a:r>
                      <a:endParaRPr lang="es-MX" sz="1200" b="1" dirty="0">
                        <a:solidFill>
                          <a:schemeClr val="bg2">
                            <a:lumMod val="25000"/>
                          </a:schemeClr>
                        </a:solidFill>
                        <a:latin typeface="Montserrat" panose="00000500000000000000" pitchFamily="2" charset="0"/>
                      </a:endParaRPr>
                    </a:p>
                  </a:txBody>
                  <a:tcPr marL="68580" marR="68580" marT="34290" marB="34290" anchor="ctr"/>
                </a:tc>
                <a:tc>
                  <a:txBody>
                    <a:bodyPr/>
                    <a:lstStyle/>
                    <a:p>
                      <a:pPr algn="l"/>
                      <a:endParaRPr lang="es-MX" sz="1000" b="1" dirty="0">
                        <a:solidFill>
                          <a:schemeClr val="bg2">
                            <a:lumMod val="25000"/>
                          </a:schemeClr>
                        </a:solidFill>
                        <a:latin typeface="Montserrat" panose="00000500000000000000" pitchFamily="2" charset="0"/>
                      </a:endParaRPr>
                    </a:p>
                  </a:txBody>
                  <a:tcPr marL="68580" marR="68580" marT="34290" marB="34290" anchor="ctr"/>
                </a:tc>
                <a:tc>
                  <a:txBody>
                    <a:bodyPr/>
                    <a:lstStyle/>
                    <a:p>
                      <a:pPr algn="ctr"/>
                      <a:r>
                        <a:rPr lang="es-MX" sz="1000" b="1" dirty="0">
                          <a:solidFill>
                            <a:schemeClr val="bg2">
                              <a:lumMod val="25000"/>
                            </a:schemeClr>
                          </a:solidFill>
                          <a:latin typeface="Montserrat" panose="00000500000000000000" pitchFamily="2" charset="0"/>
                        </a:rPr>
                        <a:t>3</a:t>
                      </a:r>
                    </a:p>
                  </a:txBody>
                  <a:tcPr marL="68580" marR="68580" marT="34290" marB="34290" anchor="ctr"/>
                </a:tc>
                <a:extLst>
                  <a:ext uri="{0D108BD9-81ED-4DB2-BD59-A6C34878D82A}">
                    <a16:rowId xmlns:a16="http://schemas.microsoft.com/office/drawing/2014/main" val="10000"/>
                  </a:ext>
                </a:extLst>
              </a:tr>
              <a:tr h="519987">
                <a:tc>
                  <a:txBody>
                    <a:bodyPr/>
                    <a:lstStyle/>
                    <a:p>
                      <a:pPr algn="l"/>
                      <a:r>
                        <a:rPr lang="es-MX" sz="1200" b="1" dirty="0">
                          <a:solidFill>
                            <a:schemeClr val="bg2">
                              <a:lumMod val="25000"/>
                            </a:schemeClr>
                          </a:solidFill>
                          <a:latin typeface="Montserrat" panose="00000500000000000000" pitchFamily="2" charset="0"/>
                        </a:rPr>
                        <a:t>Trámites</a:t>
                      </a:r>
                      <a:r>
                        <a:rPr lang="es-MX" sz="1200" b="1" baseline="0" dirty="0">
                          <a:solidFill>
                            <a:schemeClr val="bg2">
                              <a:lumMod val="25000"/>
                            </a:schemeClr>
                          </a:solidFill>
                          <a:latin typeface="Montserrat" panose="00000500000000000000" pitchFamily="2" charset="0"/>
                        </a:rPr>
                        <a:t> validados </a:t>
                      </a:r>
                      <a:endParaRPr lang="es-MX" sz="1200" b="1" dirty="0">
                        <a:solidFill>
                          <a:schemeClr val="bg2">
                            <a:lumMod val="25000"/>
                          </a:schemeClr>
                        </a:solidFill>
                        <a:latin typeface="Montserrat" panose="00000500000000000000" pitchFamily="2" charset="0"/>
                      </a:endParaRPr>
                    </a:p>
                  </a:txBody>
                  <a:tcPr marL="68580" marR="68580" marT="34290" marB="34290" anchor="ctr"/>
                </a:tc>
                <a:tc>
                  <a:txBody>
                    <a:bodyPr/>
                    <a:lstStyle/>
                    <a:p>
                      <a:pPr algn="l"/>
                      <a:endParaRPr lang="es-MX" sz="1000" b="1" dirty="0">
                        <a:solidFill>
                          <a:schemeClr val="bg2">
                            <a:lumMod val="25000"/>
                          </a:schemeClr>
                        </a:solidFill>
                        <a:latin typeface="Montserrat" panose="00000500000000000000" pitchFamily="2" charset="0"/>
                      </a:endParaRPr>
                    </a:p>
                  </a:txBody>
                  <a:tcPr marL="68580" marR="68580" marT="34290" marB="34290" anchor="ctr"/>
                </a:tc>
                <a:tc>
                  <a:txBody>
                    <a:bodyPr/>
                    <a:lstStyle/>
                    <a:p>
                      <a:pPr algn="ctr"/>
                      <a:r>
                        <a:rPr lang="es-MX" sz="1000" b="1" dirty="0">
                          <a:solidFill>
                            <a:schemeClr val="bg2">
                              <a:lumMod val="25000"/>
                            </a:schemeClr>
                          </a:solidFill>
                          <a:latin typeface="Montserrat" panose="00000500000000000000" pitchFamily="2" charset="0"/>
                        </a:rPr>
                        <a:t>2</a:t>
                      </a:r>
                    </a:p>
                  </a:txBody>
                  <a:tcPr marL="68580" marR="68580" marT="34290" marB="34290" anchor="ctr"/>
                </a:tc>
                <a:extLst>
                  <a:ext uri="{0D108BD9-81ED-4DB2-BD59-A6C34878D82A}">
                    <a16:rowId xmlns:a16="http://schemas.microsoft.com/office/drawing/2014/main" val="10001"/>
                  </a:ext>
                </a:extLst>
              </a:tr>
              <a:tr h="554125">
                <a:tc>
                  <a:txBody>
                    <a:bodyPr/>
                    <a:lstStyle/>
                    <a:p>
                      <a:pPr algn="l"/>
                      <a:r>
                        <a:rPr lang="es-MX" sz="1200" b="1" dirty="0">
                          <a:solidFill>
                            <a:schemeClr val="bg2">
                              <a:lumMod val="25000"/>
                            </a:schemeClr>
                          </a:solidFill>
                          <a:latin typeface="Montserrat" panose="00000500000000000000" pitchFamily="2" charset="0"/>
                        </a:rPr>
                        <a:t>Programa anual de mejora regulatoria</a:t>
                      </a:r>
                    </a:p>
                  </a:txBody>
                  <a:tcPr marL="68580" marR="68580" marT="34290" marB="34290" anchor="ctr"/>
                </a:tc>
                <a:tc>
                  <a:txBody>
                    <a:bodyPr/>
                    <a:lstStyle/>
                    <a:p>
                      <a:pPr algn="l"/>
                      <a:endParaRPr lang="es-MX" sz="1000" b="1" dirty="0">
                        <a:solidFill>
                          <a:schemeClr val="bg2">
                            <a:lumMod val="25000"/>
                          </a:schemeClr>
                        </a:solidFill>
                        <a:latin typeface="Montserrat" panose="00000500000000000000" pitchFamily="2" charset="0"/>
                      </a:endParaRPr>
                    </a:p>
                  </a:txBody>
                  <a:tcPr marL="68580" marR="68580" marT="34290" marB="34290" anchor="ctr"/>
                </a:tc>
                <a:tc>
                  <a:txBody>
                    <a:bodyPr/>
                    <a:lstStyle/>
                    <a:p>
                      <a:pPr algn="ctr"/>
                      <a:r>
                        <a:rPr lang="es-MX" sz="1000" b="1" dirty="0">
                          <a:solidFill>
                            <a:schemeClr val="bg2">
                              <a:lumMod val="25000"/>
                            </a:schemeClr>
                          </a:solidFill>
                          <a:latin typeface="Montserrat" panose="00000500000000000000" pitchFamily="2" charset="0"/>
                        </a:rPr>
                        <a:t>3</a:t>
                      </a:r>
                    </a:p>
                  </a:txBody>
                  <a:tcPr marL="68580" marR="68580" marT="34290" marB="34290" anchor="ctr"/>
                </a:tc>
                <a:extLst>
                  <a:ext uri="{0D108BD9-81ED-4DB2-BD59-A6C34878D82A}">
                    <a16:rowId xmlns:a16="http://schemas.microsoft.com/office/drawing/2014/main" val="10002"/>
                  </a:ext>
                </a:extLst>
              </a:tr>
              <a:tr h="633973">
                <a:tc>
                  <a:txBody>
                    <a:bodyPr/>
                    <a:lstStyle/>
                    <a:p>
                      <a:pPr algn="l"/>
                      <a:r>
                        <a:rPr lang="es-MX" sz="1200" b="1" dirty="0">
                          <a:solidFill>
                            <a:schemeClr val="bg2">
                              <a:lumMod val="25000"/>
                            </a:schemeClr>
                          </a:solidFill>
                          <a:latin typeface="Montserrat" panose="00000500000000000000" pitchFamily="2" charset="0"/>
                        </a:rPr>
                        <a:t>Formatos</a:t>
                      </a:r>
                      <a:r>
                        <a:rPr lang="es-MX" sz="1200" b="1" baseline="0" dirty="0">
                          <a:solidFill>
                            <a:schemeClr val="bg2">
                              <a:lumMod val="25000"/>
                            </a:schemeClr>
                          </a:solidFill>
                          <a:latin typeface="Montserrat" panose="00000500000000000000" pitchFamily="2" charset="0"/>
                        </a:rPr>
                        <a:t> con requisitos, tiempos de atención y costos </a:t>
                      </a:r>
                      <a:endParaRPr lang="es-MX" sz="1200" b="1" dirty="0">
                        <a:solidFill>
                          <a:schemeClr val="bg2">
                            <a:lumMod val="25000"/>
                          </a:schemeClr>
                        </a:solidFill>
                        <a:latin typeface="Montserrat" panose="00000500000000000000" pitchFamily="2" charset="0"/>
                      </a:endParaRPr>
                    </a:p>
                  </a:txBody>
                  <a:tcPr marL="68580" marR="68580" marT="34290" marB="34290" anchor="ctr"/>
                </a:tc>
                <a:tc>
                  <a:txBody>
                    <a:bodyPr/>
                    <a:lstStyle/>
                    <a:p>
                      <a:pPr algn="l"/>
                      <a:endParaRPr lang="es-MX" sz="1000" b="1" dirty="0">
                        <a:solidFill>
                          <a:schemeClr val="bg2">
                            <a:lumMod val="25000"/>
                          </a:schemeClr>
                        </a:solidFill>
                        <a:latin typeface="Montserrat" panose="00000500000000000000" pitchFamily="2" charset="0"/>
                      </a:endParaRPr>
                    </a:p>
                  </a:txBody>
                  <a:tcPr marL="68580" marR="68580" marT="34290" marB="34290" anchor="ctr"/>
                </a:tc>
                <a:tc>
                  <a:txBody>
                    <a:bodyPr/>
                    <a:lstStyle/>
                    <a:p>
                      <a:pPr algn="ctr"/>
                      <a:r>
                        <a:rPr lang="es-MX" sz="1000" b="1" dirty="0">
                          <a:solidFill>
                            <a:schemeClr val="bg2">
                              <a:lumMod val="25000"/>
                            </a:schemeClr>
                          </a:solidFill>
                          <a:latin typeface="Montserrat" panose="00000500000000000000" pitchFamily="2" charset="0"/>
                        </a:rPr>
                        <a:t>2</a:t>
                      </a:r>
                    </a:p>
                  </a:txBody>
                  <a:tcPr marL="68580" marR="68580" marT="34290" marB="34290" anchor="ctr"/>
                </a:tc>
                <a:extLst>
                  <a:ext uri="{0D108BD9-81ED-4DB2-BD59-A6C34878D82A}">
                    <a16:rowId xmlns:a16="http://schemas.microsoft.com/office/drawing/2014/main" val="10003"/>
                  </a:ext>
                </a:extLst>
              </a:tr>
              <a:tr h="633111">
                <a:tc>
                  <a:txBody>
                    <a:bodyPr/>
                    <a:lstStyle/>
                    <a:p>
                      <a:pPr algn="l"/>
                      <a:r>
                        <a:rPr lang="es-MX" sz="1200" b="1" dirty="0">
                          <a:solidFill>
                            <a:schemeClr val="bg2">
                              <a:lumMod val="25000"/>
                            </a:schemeClr>
                          </a:solidFill>
                          <a:latin typeface="Montserrat" panose="00000500000000000000" pitchFamily="2" charset="0"/>
                        </a:rPr>
                        <a:t>Cobros incorporados al sistema de recaudación</a:t>
                      </a:r>
                      <a:r>
                        <a:rPr lang="es-MX" sz="1200" b="1" baseline="0" dirty="0">
                          <a:solidFill>
                            <a:schemeClr val="bg2">
                              <a:lumMod val="25000"/>
                            </a:schemeClr>
                          </a:solidFill>
                          <a:latin typeface="Montserrat" panose="00000500000000000000" pitchFamily="2" charset="0"/>
                        </a:rPr>
                        <a:t> </a:t>
                      </a:r>
                      <a:endParaRPr lang="es-MX" sz="1200" b="1" dirty="0">
                        <a:solidFill>
                          <a:schemeClr val="bg2">
                            <a:lumMod val="25000"/>
                          </a:schemeClr>
                        </a:solidFill>
                        <a:latin typeface="Montserrat" panose="00000500000000000000" pitchFamily="2" charset="0"/>
                      </a:endParaRPr>
                    </a:p>
                  </a:txBody>
                  <a:tcPr marL="68580" marR="68580" marT="34290" marB="34290" anchor="ctr"/>
                </a:tc>
                <a:tc>
                  <a:txBody>
                    <a:bodyPr/>
                    <a:lstStyle/>
                    <a:p>
                      <a:pPr algn="l"/>
                      <a:endParaRPr lang="es-MX" sz="1000" b="1" dirty="0">
                        <a:solidFill>
                          <a:schemeClr val="bg2">
                            <a:lumMod val="25000"/>
                          </a:schemeClr>
                        </a:solidFill>
                        <a:latin typeface="Montserrat" panose="00000500000000000000" pitchFamily="2" charset="0"/>
                      </a:endParaRPr>
                    </a:p>
                  </a:txBody>
                  <a:tcPr marL="68580" marR="68580" marT="34290" marB="34290" anchor="ctr"/>
                </a:tc>
                <a:tc>
                  <a:txBody>
                    <a:bodyPr/>
                    <a:lstStyle/>
                    <a:p>
                      <a:pPr algn="ctr"/>
                      <a:r>
                        <a:rPr lang="es-MX" sz="1000" b="1" dirty="0">
                          <a:solidFill>
                            <a:schemeClr val="bg2">
                              <a:lumMod val="25000"/>
                            </a:schemeClr>
                          </a:solidFill>
                          <a:latin typeface="Montserrat" panose="00000500000000000000" pitchFamily="2" charset="0"/>
                        </a:rPr>
                        <a:t>2</a:t>
                      </a:r>
                    </a:p>
                  </a:txBody>
                  <a:tcPr marL="68580" marR="68580" marT="34290" marB="34290" anchor="ctr"/>
                </a:tc>
                <a:extLst>
                  <a:ext uri="{0D108BD9-81ED-4DB2-BD59-A6C34878D82A}">
                    <a16:rowId xmlns:a16="http://schemas.microsoft.com/office/drawing/2014/main" val="10004"/>
                  </a:ext>
                </a:extLst>
              </a:tr>
              <a:tr h="519987">
                <a:tc>
                  <a:txBody>
                    <a:bodyPr/>
                    <a:lstStyle/>
                    <a:p>
                      <a:pPr algn="l"/>
                      <a:r>
                        <a:rPr lang="es-MX" sz="1200" b="1" dirty="0">
                          <a:solidFill>
                            <a:schemeClr val="bg2">
                              <a:lumMod val="25000"/>
                            </a:schemeClr>
                          </a:solidFill>
                          <a:latin typeface="Montserrat" panose="00000500000000000000" pitchFamily="2" charset="0"/>
                        </a:rPr>
                        <a:t>Formatos</a:t>
                      </a:r>
                      <a:r>
                        <a:rPr lang="es-MX" sz="1200" b="1" baseline="0" dirty="0">
                          <a:solidFill>
                            <a:schemeClr val="bg2">
                              <a:lumMod val="25000"/>
                            </a:schemeClr>
                          </a:solidFill>
                          <a:latin typeface="Montserrat" panose="00000500000000000000" pitchFamily="2" charset="0"/>
                        </a:rPr>
                        <a:t> con avisos de privacidad</a:t>
                      </a:r>
                      <a:endParaRPr lang="es-MX" sz="1200" b="1" dirty="0">
                        <a:solidFill>
                          <a:schemeClr val="bg2">
                            <a:lumMod val="25000"/>
                          </a:schemeClr>
                        </a:solidFill>
                        <a:latin typeface="Montserrat" panose="00000500000000000000" pitchFamily="2" charset="0"/>
                      </a:endParaRPr>
                    </a:p>
                  </a:txBody>
                  <a:tcPr marL="68580" marR="68580" marT="34290" marB="34290" anchor="ctr"/>
                </a:tc>
                <a:tc>
                  <a:txBody>
                    <a:bodyPr/>
                    <a:lstStyle/>
                    <a:p>
                      <a:pPr algn="l"/>
                      <a:endParaRPr lang="es-MX" sz="1000" b="1" dirty="0">
                        <a:solidFill>
                          <a:schemeClr val="bg2">
                            <a:lumMod val="25000"/>
                          </a:schemeClr>
                        </a:solidFill>
                        <a:latin typeface="Montserrat" panose="00000500000000000000" pitchFamily="2" charset="0"/>
                      </a:endParaRPr>
                    </a:p>
                  </a:txBody>
                  <a:tcPr marL="68580" marR="68580" marT="34290" marB="34290" anchor="ctr"/>
                </a:tc>
                <a:tc>
                  <a:txBody>
                    <a:bodyPr/>
                    <a:lstStyle/>
                    <a:p>
                      <a:pPr algn="ctr"/>
                      <a:r>
                        <a:rPr lang="es-MX" sz="1000" b="1" dirty="0">
                          <a:solidFill>
                            <a:schemeClr val="bg2">
                              <a:lumMod val="25000"/>
                            </a:schemeClr>
                          </a:solidFill>
                          <a:latin typeface="Montserrat" panose="00000500000000000000" pitchFamily="2" charset="0"/>
                        </a:rPr>
                        <a:t>2</a:t>
                      </a:r>
                    </a:p>
                  </a:txBody>
                  <a:tcPr marL="68580" marR="68580" marT="34290" marB="34290" anchor="ctr"/>
                </a:tc>
                <a:extLst>
                  <a:ext uri="{0D108BD9-81ED-4DB2-BD59-A6C34878D82A}">
                    <a16:rowId xmlns:a16="http://schemas.microsoft.com/office/drawing/2014/main" val="10005"/>
                  </a:ext>
                </a:extLst>
              </a:tr>
            </a:tbl>
          </a:graphicData>
        </a:graphic>
      </p:graphicFrame>
      <p:pic>
        <p:nvPicPr>
          <p:cNvPr id="12" name="Gráfico 11" descr="Marca de verificación con relleno sólido"/>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7749243" y="8581876"/>
            <a:ext cx="247170" cy="247170"/>
          </a:xfrm>
          <a:prstGeom prst="rect">
            <a:avLst/>
          </a:prstGeom>
        </p:spPr>
      </p:pic>
      <p:pic>
        <p:nvPicPr>
          <p:cNvPr id="13" name="Gráfico 12" descr="Marca de verificación con relleno sólido"/>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7756927" y="9130977"/>
            <a:ext cx="247170" cy="247170"/>
          </a:xfrm>
          <a:prstGeom prst="rect">
            <a:avLst/>
          </a:prstGeom>
        </p:spPr>
      </p:pic>
      <p:pic>
        <p:nvPicPr>
          <p:cNvPr id="14" name="Gráfico 13" descr="Marca de verificación con relleno sólido"/>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7749243" y="9664922"/>
            <a:ext cx="247170" cy="247170"/>
          </a:xfrm>
          <a:prstGeom prst="rect">
            <a:avLst/>
          </a:prstGeom>
        </p:spPr>
      </p:pic>
      <p:pic>
        <p:nvPicPr>
          <p:cNvPr id="16" name="Gráfico 15" descr="Marca de verificación con relleno sólido"/>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7756927" y="10315478"/>
            <a:ext cx="247170" cy="247170"/>
          </a:xfrm>
          <a:prstGeom prst="rect">
            <a:avLst/>
          </a:prstGeom>
        </p:spPr>
      </p:pic>
      <p:pic>
        <p:nvPicPr>
          <p:cNvPr id="17" name="Gráfico 16" descr="Marca de verificación con relleno sólido"/>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tretch>
            <a:fillRect/>
          </a:stretch>
        </p:blipFill>
        <p:spPr>
          <a:xfrm>
            <a:off x="7756927" y="10901406"/>
            <a:ext cx="247170" cy="247170"/>
          </a:xfrm>
          <a:prstGeom prst="rect">
            <a:avLst/>
          </a:prstGeom>
        </p:spPr>
      </p:pic>
      <p:graphicFrame>
        <p:nvGraphicFramePr>
          <p:cNvPr id="11" name="3 Marcador de contenido"/>
          <p:cNvGraphicFramePr/>
          <p:nvPr/>
        </p:nvGraphicFramePr>
        <p:xfrm>
          <a:off x="-11361587" y="-517036"/>
          <a:ext cx="7886700" cy="3522467"/>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grpSp>
        <p:nvGrpSpPr>
          <p:cNvPr id="18" name="Grupo 17"/>
          <p:cNvGrpSpPr/>
          <p:nvPr/>
        </p:nvGrpSpPr>
        <p:grpSpPr>
          <a:xfrm>
            <a:off x="3165635" y="7058177"/>
            <a:ext cx="1001161" cy="1161887"/>
            <a:chOff x="893107" y="1486685"/>
            <a:chExt cx="1599079" cy="2013659"/>
          </a:xfrm>
        </p:grpSpPr>
        <p:sp>
          <p:nvSpPr>
            <p:cNvPr id="19" name="Forma libre: forma 5"/>
            <p:cNvSpPr/>
            <p:nvPr/>
          </p:nvSpPr>
          <p:spPr>
            <a:xfrm>
              <a:off x="920976" y="1522685"/>
              <a:ext cx="243864" cy="1759251"/>
            </a:xfrm>
            <a:custGeom>
              <a:avLst/>
              <a:gdLst>
                <a:gd name="connsiteX0" fmla="*/ 180753 w 180753"/>
                <a:gd name="connsiteY0" fmla="*/ 0 h 1342488"/>
                <a:gd name="connsiteX1" fmla="*/ 89516 w 180753"/>
                <a:gd name="connsiteY1" fmla="*/ 0 h 1342488"/>
                <a:gd name="connsiteX2" fmla="*/ 0 w 180753"/>
                <a:gd name="connsiteY2" fmla="*/ 95238 h 1342488"/>
                <a:gd name="connsiteX3" fmla="*/ 0 w 180753"/>
                <a:gd name="connsiteY3" fmla="*/ 1247251 h 1342488"/>
                <a:gd name="connsiteX4" fmla="*/ 89516 w 180753"/>
                <a:gd name="connsiteY4" fmla="*/ 1342489 h 1342488"/>
                <a:gd name="connsiteX5" fmla="*/ 180753 w 180753"/>
                <a:gd name="connsiteY5" fmla="*/ 1342489 h 1342488"/>
                <a:gd name="connsiteX6" fmla="*/ 89516 w 180753"/>
                <a:gd name="connsiteY6" fmla="*/ 1247251 h 1342488"/>
                <a:gd name="connsiteX7" fmla="*/ 89516 w 180753"/>
                <a:gd name="connsiteY7" fmla="*/ 95238 h 1342488"/>
                <a:gd name="connsiteX8" fmla="*/ 180753 w 180753"/>
                <a:gd name="connsiteY8" fmla="*/ 0 h 1342488"/>
                <a:gd name="connsiteX9" fmla="*/ 180753 w 180753"/>
                <a:gd name="connsiteY9" fmla="*/ 0 h 1342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80753" h="1342488">
                  <a:moveTo>
                    <a:pt x="180753" y="0"/>
                  </a:moveTo>
                  <a:lnTo>
                    <a:pt x="89516" y="0"/>
                  </a:lnTo>
                  <a:cubicBezTo>
                    <a:pt x="39594" y="0"/>
                    <a:pt x="0" y="42124"/>
                    <a:pt x="0" y="95238"/>
                  </a:cubicBezTo>
                  <a:lnTo>
                    <a:pt x="0" y="1247251"/>
                  </a:lnTo>
                  <a:cubicBezTo>
                    <a:pt x="0" y="1300364"/>
                    <a:pt x="39594" y="1342489"/>
                    <a:pt x="89516" y="1342489"/>
                  </a:cubicBezTo>
                  <a:lnTo>
                    <a:pt x="180753" y="1342489"/>
                  </a:lnTo>
                  <a:cubicBezTo>
                    <a:pt x="130831" y="1342489"/>
                    <a:pt x="89516" y="1300364"/>
                    <a:pt x="89516" y="1247251"/>
                  </a:cubicBezTo>
                  <a:lnTo>
                    <a:pt x="89516" y="95238"/>
                  </a:lnTo>
                  <a:cubicBezTo>
                    <a:pt x="89516" y="42124"/>
                    <a:pt x="130831" y="0"/>
                    <a:pt x="180753" y="0"/>
                  </a:cubicBezTo>
                  <a:lnTo>
                    <a:pt x="180753" y="0"/>
                  </a:lnTo>
                  <a:close/>
                </a:path>
              </a:pathLst>
            </a:custGeom>
            <a:solidFill>
              <a:srgbClr val="D4E1F4"/>
            </a:solidFill>
            <a:ln w="171450" cap="flat">
              <a:noFill/>
              <a:prstDash val="solid"/>
              <a:miter/>
            </a:ln>
          </p:spPr>
          <p:txBody>
            <a:bodyPr rtlCol="0" anchor="ctr"/>
            <a:lstStyle/>
            <a:p>
              <a:endParaRPr lang="es-MX" sz="1350"/>
            </a:p>
          </p:txBody>
        </p:sp>
        <p:sp>
          <p:nvSpPr>
            <p:cNvPr id="20" name="Forma libre: forma 6"/>
            <p:cNvSpPr/>
            <p:nvPr/>
          </p:nvSpPr>
          <p:spPr>
            <a:xfrm>
              <a:off x="1006909" y="1659489"/>
              <a:ext cx="48772" cy="79202"/>
            </a:xfrm>
            <a:custGeom>
              <a:avLst/>
              <a:gdLst>
                <a:gd name="connsiteX0" fmla="*/ 17215 w 36150"/>
                <a:gd name="connsiteY0" fmla="*/ 60439 h 60439"/>
                <a:gd name="connsiteX1" fmla="*/ 36151 w 36150"/>
                <a:gd name="connsiteY1" fmla="*/ 42124 h 60439"/>
                <a:gd name="connsiteX2" fmla="*/ 36151 w 36150"/>
                <a:gd name="connsiteY2" fmla="*/ 20146 h 60439"/>
                <a:gd name="connsiteX3" fmla="*/ 17215 w 36150"/>
                <a:gd name="connsiteY3" fmla="*/ 0 h 60439"/>
                <a:gd name="connsiteX4" fmla="*/ 0 w 36150"/>
                <a:gd name="connsiteY4" fmla="*/ 20146 h 60439"/>
                <a:gd name="connsiteX5" fmla="*/ 0 w 36150"/>
                <a:gd name="connsiteY5" fmla="*/ 42124 h 60439"/>
                <a:gd name="connsiteX6" fmla="*/ 17215 w 36150"/>
                <a:gd name="connsiteY6" fmla="*/ 60439 h 60439"/>
                <a:gd name="connsiteX7" fmla="*/ 17215 w 36150"/>
                <a:gd name="connsiteY7" fmla="*/ 60439 h 60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50" h="60439">
                  <a:moveTo>
                    <a:pt x="17215" y="60439"/>
                  </a:moveTo>
                  <a:cubicBezTo>
                    <a:pt x="27543" y="60439"/>
                    <a:pt x="36151" y="51282"/>
                    <a:pt x="36151" y="42124"/>
                  </a:cubicBezTo>
                  <a:lnTo>
                    <a:pt x="36151" y="20146"/>
                  </a:lnTo>
                  <a:cubicBezTo>
                    <a:pt x="36151" y="9157"/>
                    <a:pt x="27543" y="0"/>
                    <a:pt x="17215" y="0"/>
                  </a:cubicBezTo>
                  <a:cubicBezTo>
                    <a:pt x="6886" y="0"/>
                    <a:pt x="0" y="9157"/>
                    <a:pt x="0" y="20146"/>
                  </a:cubicBezTo>
                  <a:lnTo>
                    <a:pt x="0" y="42124"/>
                  </a:lnTo>
                  <a:cubicBezTo>
                    <a:pt x="0" y="51282"/>
                    <a:pt x="6886" y="60439"/>
                    <a:pt x="17215" y="60439"/>
                  </a:cubicBezTo>
                  <a:lnTo>
                    <a:pt x="17215" y="60439"/>
                  </a:lnTo>
                  <a:close/>
                </a:path>
              </a:pathLst>
            </a:custGeom>
            <a:solidFill>
              <a:srgbClr val="53535A"/>
            </a:solidFill>
            <a:ln w="171450" cap="flat">
              <a:noFill/>
              <a:prstDash val="solid"/>
              <a:miter/>
            </a:ln>
          </p:spPr>
          <p:txBody>
            <a:bodyPr rtlCol="0" anchor="ctr"/>
            <a:lstStyle/>
            <a:p>
              <a:endParaRPr lang="es-MX" sz="1350"/>
            </a:p>
          </p:txBody>
        </p:sp>
        <p:sp>
          <p:nvSpPr>
            <p:cNvPr id="22" name="Forma libre: forma 7"/>
            <p:cNvSpPr/>
            <p:nvPr/>
          </p:nvSpPr>
          <p:spPr>
            <a:xfrm>
              <a:off x="1006909" y="1789093"/>
              <a:ext cx="48772" cy="396011"/>
            </a:xfrm>
            <a:custGeom>
              <a:avLst/>
              <a:gdLst>
                <a:gd name="connsiteX0" fmla="*/ 17215 w 36150"/>
                <a:gd name="connsiteY0" fmla="*/ 302197 h 302197"/>
                <a:gd name="connsiteX1" fmla="*/ 36151 w 36150"/>
                <a:gd name="connsiteY1" fmla="*/ 282051 h 302197"/>
                <a:gd name="connsiteX2" fmla="*/ 36151 w 36150"/>
                <a:gd name="connsiteY2" fmla="*/ 18315 h 302197"/>
                <a:gd name="connsiteX3" fmla="*/ 17215 w 36150"/>
                <a:gd name="connsiteY3" fmla="*/ 0 h 302197"/>
                <a:gd name="connsiteX4" fmla="*/ 0 w 36150"/>
                <a:gd name="connsiteY4" fmla="*/ 18315 h 302197"/>
                <a:gd name="connsiteX5" fmla="*/ 0 w 36150"/>
                <a:gd name="connsiteY5" fmla="*/ 282051 h 302197"/>
                <a:gd name="connsiteX6" fmla="*/ 17215 w 36150"/>
                <a:gd name="connsiteY6" fmla="*/ 302197 h 302197"/>
                <a:gd name="connsiteX7" fmla="*/ 17215 w 36150"/>
                <a:gd name="connsiteY7" fmla="*/ 302197 h 30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6150" h="302197">
                  <a:moveTo>
                    <a:pt x="17215" y="302197"/>
                  </a:moveTo>
                  <a:cubicBezTo>
                    <a:pt x="27543" y="302197"/>
                    <a:pt x="36151" y="293040"/>
                    <a:pt x="36151" y="282051"/>
                  </a:cubicBezTo>
                  <a:lnTo>
                    <a:pt x="36151" y="18315"/>
                  </a:lnTo>
                  <a:cubicBezTo>
                    <a:pt x="36151" y="7326"/>
                    <a:pt x="27543" y="0"/>
                    <a:pt x="17215" y="0"/>
                  </a:cubicBezTo>
                  <a:cubicBezTo>
                    <a:pt x="6886" y="0"/>
                    <a:pt x="0" y="7326"/>
                    <a:pt x="0" y="18315"/>
                  </a:cubicBezTo>
                  <a:lnTo>
                    <a:pt x="0" y="282051"/>
                  </a:lnTo>
                  <a:cubicBezTo>
                    <a:pt x="0" y="293040"/>
                    <a:pt x="6886" y="302197"/>
                    <a:pt x="17215" y="302197"/>
                  </a:cubicBezTo>
                  <a:lnTo>
                    <a:pt x="17215" y="302197"/>
                  </a:lnTo>
                  <a:close/>
                </a:path>
              </a:pathLst>
            </a:custGeom>
            <a:solidFill>
              <a:srgbClr val="53535A"/>
            </a:solidFill>
            <a:ln w="171450" cap="flat">
              <a:noFill/>
              <a:prstDash val="solid"/>
              <a:miter/>
            </a:ln>
          </p:spPr>
          <p:txBody>
            <a:bodyPr rtlCol="0" anchor="ctr"/>
            <a:lstStyle/>
            <a:p>
              <a:endParaRPr lang="es-MX" sz="1350"/>
            </a:p>
          </p:txBody>
        </p:sp>
        <p:sp>
          <p:nvSpPr>
            <p:cNvPr id="23" name="Forma libre: forma 8"/>
            <p:cNvSpPr/>
            <p:nvPr/>
          </p:nvSpPr>
          <p:spPr>
            <a:xfrm>
              <a:off x="1062650" y="2612317"/>
              <a:ext cx="60384" cy="50401"/>
            </a:xfrm>
            <a:custGeom>
              <a:avLst/>
              <a:gdLst>
                <a:gd name="connsiteX0" fmla="*/ 17215 w 44757"/>
                <a:gd name="connsiteY0" fmla="*/ 38461 h 38461"/>
                <a:gd name="connsiteX1" fmla="*/ 27543 w 44757"/>
                <a:gd name="connsiteY1" fmla="*/ 38461 h 38461"/>
                <a:gd name="connsiteX2" fmla="*/ 44758 w 44757"/>
                <a:gd name="connsiteY2" fmla="*/ 18315 h 38461"/>
                <a:gd name="connsiteX3" fmla="*/ 27543 w 44757"/>
                <a:gd name="connsiteY3" fmla="*/ 0 h 38461"/>
                <a:gd name="connsiteX4" fmla="*/ 17215 w 44757"/>
                <a:gd name="connsiteY4" fmla="*/ 0 h 38461"/>
                <a:gd name="connsiteX5" fmla="*/ 0 w 44757"/>
                <a:gd name="connsiteY5" fmla="*/ 18315 h 38461"/>
                <a:gd name="connsiteX6" fmla="*/ 17215 w 44757"/>
                <a:gd name="connsiteY6" fmla="*/ 38461 h 38461"/>
                <a:gd name="connsiteX7" fmla="*/ 17215 w 44757"/>
                <a:gd name="connsiteY7" fmla="*/ 38461 h 3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57" h="38461">
                  <a:moveTo>
                    <a:pt x="17215" y="38461"/>
                  </a:moveTo>
                  <a:lnTo>
                    <a:pt x="27543" y="38461"/>
                  </a:lnTo>
                  <a:cubicBezTo>
                    <a:pt x="36151" y="38461"/>
                    <a:pt x="44758" y="29304"/>
                    <a:pt x="44758" y="18315"/>
                  </a:cubicBezTo>
                  <a:cubicBezTo>
                    <a:pt x="44758" y="9157"/>
                    <a:pt x="36151" y="0"/>
                    <a:pt x="27543" y="0"/>
                  </a:cubicBezTo>
                  <a:lnTo>
                    <a:pt x="17215" y="0"/>
                  </a:lnTo>
                  <a:cubicBezTo>
                    <a:pt x="6886" y="0"/>
                    <a:pt x="0" y="9157"/>
                    <a:pt x="0" y="18315"/>
                  </a:cubicBezTo>
                  <a:cubicBezTo>
                    <a:pt x="0" y="29304"/>
                    <a:pt x="6886" y="38461"/>
                    <a:pt x="17215" y="38461"/>
                  </a:cubicBezTo>
                  <a:lnTo>
                    <a:pt x="17215" y="38461"/>
                  </a:lnTo>
                  <a:close/>
                </a:path>
              </a:pathLst>
            </a:custGeom>
            <a:solidFill>
              <a:srgbClr val="53535A"/>
            </a:solidFill>
            <a:ln w="171450" cap="flat">
              <a:noFill/>
              <a:prstDash val="solid"/>
              <a:miter/>
            </a:ln>
          </p:spPr>
          <p:txBody>
            <a:bodyPr rtlCol="0" anchor="ctr"/>
            <a:lstStyle/>
            <a:p>
              <a:endParaRPr lang="es-MX" sz="1350"/>
            </a:p>
          </p:txBody>
        </p:sp>
        <p:sp>
          <p:nvSpPr>
            <p:cNvPr id="24" name="Forma libre: forma 9"/>
            <p:cNvSpPr/>
            <p:nvPr/>
          </p:nvSpPr>
          <p:spPr>
            <a:xfrm>
              <a:off x="1202001" y="2612317"/>
              <a:ext cx="146318" cy="50401"/>
            </a:xfrm>
            <a:custGeom>
              <a:avLst/>
              <a:gdLst>
                <a:gd name="connsiteX0" fmla="*/ 89516 w 108452"/>
                <a:gd name="connsiteY0" fmla="*/ 0 h 38461"/>
                <a:gd name="connsiteX1" fmla="*/ 17215 w 108452"/>
                <a:gd name="connsiteY1" fmla="*/ 0 h 38461"/>
                <a:gd name="connsiteX2" fmla="*/ 0 w 108452"/>
                <a:gd name="connsiteY2" fmla="*/ 18315 h 38461"/>
                <a:gd name="connsiteX3" fmla="*/ 17215 w 108452"/>
                <a:gd name="connsiteY3" fmla="*/ 38461 h 38461"/>
                <a:gd name="connsiteX4" fmla="*/ 89516 w 108452"/>
                <a:gd name="connsiteY4" fmla="*/ 38461 h 38461"/>
                <a:gd name="connsiteX5" fmla="*/ 108452 w 108452"/>
                <a:gd name="connsiteY5" fmla="*/ 18315 h 38461"/>
                <a:gd name="connsiteX6" fmla="*/ 89516 w 108452"/>
                <a:gd name="connsiteY6" fmla="*/ 0 h 38461"/>
                <a:gd name="connsiteX7" fmla="*/ 89516 w 108452"/>
                <a:gd name="connsiteY7" fmla="*/ 0 h 3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452" h="38461">
                  <a:moveTo>
                    <a:pt x="89516" y="0"/>
                  </a:moveTo>
                  <a:lnTo>
                    <a:pt x="17215" y="0"/>
                  </a:lnTo>
                  <a:cubicBezTo>
                    <a:pt x="8607" y="0"/>
                    <a:pt x="0" y="9157"/>
                    <a:pt x="0" y="18315"/>
                  </a:cubicBezTo>
                  <a:cubicBezTo>
                    <a:pt x="0" y="29304"/>
                    <a:pt x="8607" y="38461"/>
                    <a:pt x="17215" y="38461"/>
                  </a:cubicBezTo>
                  <a:lnTo>
                    <a:pt x="89516" y="38461"/>
                  </a:lnTo>
                  <a:cubicBezTo>
                    <a:pt x="99845" y="38461"/>
                    <a:pt x="108452" y="29304"/>
                    <a:pt x="108452" y="18315"/>
                  </a:cubicBezTo>
                  <a:cubicBezTo>
                    <a:pt x="108452" y="9157"/>
                    <a:pt x="99845" y="0"/>
                    <a:pt x="89516" y="0"/>
                  </a:cubicBezTo>
                  <a:lnTo>
                    <a:pt x="89516" y="0"/>
                  </a:lnTo>
                  <a:close/>
                </a:path>
              </a:pathLst>
            </a:custGeom>
            <a:solidFill>
              <a:srgbClr val="53535A"/>
            </a:solidFill>
            <a:ln w="171450" cap="flat">
              <a:noFill/>
              <a:prstDash val="solid"/>
              <a:miter/>
            </a:ln>
          </p:spPr>
          <p:txBody>
            <a:bodyPr rtlCol="0" anchor="ctr"/>
            <a:lstStyle/>
            <a:p>
              <a:endParaRPr lang="es-MX" sz="1350"/>
            </a:p>
          </p:txBody>
        </p:sp>
        <p:sp>
          <p:nvSpPr>
            <p:cNvPr id="25" name="Forma libre: forma 10"/>
            <p:cNvSpPr/>
            <p:nvPr/>
          </p:nvSpPr>
          <p:spPr>
            <a:xfrm>
              <a:off x="1427286" y="2612317"/>
              <a:ext cx="578305" cy="50401"/>
            </a:xfrm>
            <a:custGeom>
              <a:avLst/>
              <a:gdLst>
                <a:gd name="connsiteX0" fmla="*/ 409708 w 428643"/>
                <a:gd name="connsiteY0" fmla="*/ 0 h 38461"/>
                <a:gd name="connsiteX1" fmla="*/ 18936 w 428643"/>
                <a:gd name="connsiteY1" fmla="*/ 0 h 38461"/>
                <a:gd name="connsiteX2" fmla="*/ 0 w 428643"/>
                <a:gd name="connsiteY2" fmla="*/ 18315 h 38461"/>
                <a:gd name="connsiteX3" fmla="*/ 18936 w 428643"/>
                <a:gd name="connsiteY3" fmla="*/ 38461 h 38461"/>
                <a:gd name="connsiteX4" fmla="*/ 409708 w 428643"/>
                <a:gd name="connsiteY4" fmla="*/ 38461 h 38461"/>
                <a:gd name="connsiteX5" fmla="*/ 428644 w 428643"/>
                <a:gd name="connsiteY5" fmla="*/ 18315 h 38461"/>
                <a:gd name="connsiteX6" fmla="*/ 409708 w 428643"/>
                <a:gd name="connsiteY6" fmla="*/ 0 h 38461"/>
                <a:gd name="connsiteX7" fmla="*/ 409708 w 428643"/>
                <a:gd name="connsiteY7" fmla="*/ 0 h 3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8643" h="38461">
                  <a:moveTo>
                    <a:pt x="409708" y="0"/>
                  </a:moveTo>
                  <a:lnTo>
                    <a:pt x="18936" y="0"/>
                  </a:lnTo>
                  <a:cubicBezTo>
                    <a:pt x="8607" y="0"/>
                    <a:pt x="0" y="9157"/>
                    <a:pt x="0" y="18315"/>
                  </a:cubicBezTo>
                  <a:cubicBezTo>
                    <a:pt x="0" y="29304"/>
                    <a:pt x="8607" y="38461"/>
                    <a:pt x="18936" y="38461"/>
                  </a:cubicBezTo>
                  <a:lnTo>
                    <a:pt x="409708" y="38461"/>
                  </a:lnTo>
                  <a:cubicBezTo>
                    <a:pt x="420037" y="38461"/>
                    <a:pt x="428644" y="29304"/>
                    <a:pt x="428644" y="18315"/>
                  </a:cubicBezTo>
                  <a:cubicBezTo>
                    <a:pt x="428644" y="9157"/>
                    <a:pt x="420037" y="0"/>
                    <a:pt x="409708" y="0"/>
                  </a:cubicBezTo>
                  <a:lnTo>
                    <a:pt x="409708" y="0"/>
                  </a:lnTo>
                  <a:close/>
                </a:path>
              </a:pathLst>
            </a:custGeom>
            <a:solidFill>
              <a:srgbClr val="53535A"/>
            </a:solidFill>
            <a:ln w="171450" cap="flat">
              <a:noFill/>
              <a:prstDash val="solid"/>
              <a:miter/>
            </a:ln>
          </p:spPr>
          <p:txBody>
            <a:bodyPr rtlCol="0" anchor="ctr"/>
            <a:lstStyle/>
            <a:p>
              <a:endParaRPr lang="es-MX" sz="1350"/>
            </a:p>
          </p:txBody>
        </p:sp>
        <p:sp>
          <p:nvSpPr>
            <p:cNvPr id="26" name="Forma libre: forma 11"/>
            <p:cNvSpPr/>
            <p:nvPr/>
          </p:nvSpPr>
          <p:spPr>
            <a:xfrm>
              <a:off x="1062650" y="2780322"/>
              <a:ext cx="60384" cy="50401"/>
            </a:xfrm>
            <a:custGeom>
              <a:avLst/>
              <a:gdLst>
                <a:gd name="connsiteX0" fmla="*/ 17215 w 44757"/>
                <a:gd name="connsiteY0" fmla="*/ 38461 h 38461"/>
                <a:gd name="connsiteX1" fmla="*/ 27543 w 44757"/>
                <a:gd name="connsiteY1" fmla="*/ 38461 h 38461"/>
                <a:gd name="connsiteX2" fmla="*/ 44758 w 44757"/>
                <a:gd name="connsiteY2" fmla="*/ 18315 h 38461"/>
                <a:gd name="connsiteX3" fmla="*/ 27543 w 44757"/>
                <a:gd name="connsiteY3" fmla="*/ 0 h 38461"/>
                <a:gd name="connsiteX4" fmla="*/ 17215 w 44757"/>
                <a:gd name="connsiteY4" fmla="*/ 0 h 38461"/>
                <a:gd name="connsiteX5" fmla="*/ 0 w 44757"/>
                <a:gd name="connsiteY5" fmla="*/ 18315 h 38461"/>
                <a:gd name="connsiteX6" fmla="*/ 17215 w 44757"/>
                <a:gd name="connsiteY6" fmla="*/ 38461 h 38461"/>
                <a:gd name="connsiteX7" fmla="*/ 17215 w 44757"/>
                <a:gd name="connsiteY7" fmla="*/ 38461 h 3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57" h="38461">
                  <a:moveTo>
                    <a:pt x="17215" y="38461"/>
                  </a:moveTo>
                  <a:lnTo>
                    <a:pt x="27543" y="38461"/>
                  </a:lnTo>
                  <a:cubicBezTo>
                    <a:pt x="36151" y="38461"/>
                    <a:pt x="44758" y="29304"/>
                    <a:pt x="44758" y="18315"/>
                  </a:cubicBezTo>
                  <a:cubicBezTo>
                    <a:pt x="44758" y="9158"/>
                    <a:pt x="36151" y="0"/>
                    <a:pt x="27543" y="0"/>
                  </a:cubicBezTo>
                  <a:lnTo>
                    <a:pt x="17215" y="0"/>
                  </a:lnTo>
                  <a:cubicBezTo>
                    <a:pt x="6886" y="0"/>
                    <a:pt x="0" y="9158"/>
                    <a:pt x="0" y="18315"/>
                  </a:cubicBezTo>
                  <a:cubicBezTo>
                    <a:pt x="0" y="29304"/>
                    <a:pt x="6886" y="38461"/>
                    <a:pt x="17215" y="38461"/>
                  </a:cubicBezTo>
                  <a:lnTo>
                    <a:pt x="17215" y="38461"/>
                  </a:lnTo>
                  <a:close/>
                </a:path>
              </a:pathLst>
            </a:custGeom>
            <a:solidFill>
              <a:srgbClr val="53535A"/>
            </a:solidFill>
            <a:ln w="171450" cap="flat">
              <a:noFill/>
              <a:prstDash val="solid"/>
              <a:miter/>
            </a:ln>
          </p:spPr>
          <p:txBody>
            <a:bodyPr rtlCol="0" anchor="ctr"/>
            <a:lstStyle/>
            <a:p>
              <a:endParaRPr lang="es-MX" sz="1350"/>
            </a:p>
          </p:txBody>
        </p:sp>
        <p:sp>
          <p:nvSpPr>
            <p:cNvPr id="27" name="Forma libre: forma 12"/>
            <p:cNvSpPr/>
            <p:nvPr/>
          </p:nvSpPr>
          <p:spPr>
            <a:xfrm>
              <a:off x="1202001" y="2780322"/>
              <a:ext cx="146318" cy="50401"/>
            </a:xfrm>
            <a:custGeom>
              <a:avLst/>
              <a:gdLst>
                <a:gd name="connsiteX0" fmla="*/ 89516 w 108452"/>
                <a:gd name="connsiteY0" fmla="*/ 0 h 38461"/>
                <a:gd name="connsiteX1" fmla="*/ 17215 w 108452"/>
                <a:gd name="connsiteY1" fmla="*/ 0 h 38461"/>
                <a:gd name="connsiteX2" fmla="*/ 0 w 108452"/>
                <a:gd name="connsiteY2" fmla="*/ 18315 h 38461"/>
                <a:gd name="connsiteX3" fmla="*/ 17215 w 108452"/>
                <a:gd name="connsiteY3" fmla="*/ 38461 h 38461"/>
                <a:gd name="connsiteX4" fmla="*/ 89516 w 108452"/>
                <a:gd name="connsiteY4" fmla="*/ 38461 h 38461"/>
                <a:gd name="connsiteX5" fmla="*/ 108452 w 108452"/>
                <a:gd name="connsiteY5" fmla="*/ 18315 h 38461"/>
                <a:gd name="connsiteX6" fmla="*/ 89516 w 108452"/>
                <a:gd name="connsiteY6" fmla="*/ 0 h 38461"/>
                <a:gd name="connsiteX7" fmla="*/ 89516 w 108452"/>
                <a:gd name="connsiteY7" fmla="*/ 0 h 3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452" h="38461">
                  <a:moveTo>
                    <a:pt x="89516" y="0"/>
                  </a:moveTo>
                  <a:lnTo>
                    <a:pt x="17215" y="0"/>
                  </a:lnTo>
                  <a:cubicBezTo>
                    <a:pt x="8607" y="0"/>
                    <a:pt x="0" y="9158"/>
                    <a:pt x="0" y="18315"/>
                  </a:cubicBezTo>
                  <a:cubicBezTo>
                    <a:pt x="0" y="29304"/>
                    <a:pt x="8607" y="38461"/>
                    <a:pt x="17215" y="38461"/>
                  </a:cubicBezTo>
                  <a:lnTo>
                    <a:pt x="89516" y="38461"/>
                  </a:lnTo>
                  <a:cubicBezTo>
                    <a:pt x="99845" y="38461"/>
                    <a:pt x="108452" y="29304"/>
                    <a:pt x="108452" y="18315"/>
                  </a:cubicBezTo>
                  <a:cubicBezTo>
                    <a:pt x="108452" y="9158"/>
                    <a:pt x="99845" y="0"/>
                    <a:pt x="89516" y="0"/>
                  </a:cubicBezTo>
                  <a:lnTo>
                    <a:pt x="89516" y="0"/>
                  </a:lnTo>
                  <a:close/>
                </a:path>
              </a:pathLst>
            </a:custGeom>
            <a:solidFill>
              <a:srgbClr val="53535A"/>
            </a:solidFill>
            <a:ln w="171450" cap="flat">
              <a:noFill/>
              <a:prstDash val="solid"/>
              <a:miter/>
            </a:ln>
          </p:spPr>
          <p:txBody>
            <a:bodyPr rtlCol="0" anchor="ctr"/>
            <a:lstStyle/>
            <a:p>
              <a:endParaRPr lang="es-MX" sz="1350"/>
            </a:p>
          </p:txBody>
        </p:sp>
        <p:sp>
          <p:nvSpPr>
            <p:cNvPr id="28" name="Forma libre: forma 13"/>
            <p:cNvSpPr/>
            <p:nvPr/>
          </p:nvSpPr>
          <p:spPr>
            <a:xfrm>
              <a:off x="1427286" y="2780322"/>
              <a:ext cx="578305" cy="50401"/>
            </a:xfrm>
            <a:custGeom>
              <a:avLst/>
              <a:gdLst>
                <a:gd name="connsiteX0" fmla="*/ 409708 w 428643"/>
                <a:gd name="connsiteY0" fmla="*/ 0 h 38461"/>
                <a:gd name="connsiteX1" fmla="*/ 18936 w 428643"/>
                <a:gd name="connsiteY1" fmla="*/ 0 h 38461"/>
                <a:gd name="connsiteX2" fmla="*/ 0 w 428643"/>
                <a:gd name="connsiteY2" fmla="*/ 18315 h 38461"/>
                <a:gd name="connsiteX3" fmla="*/ 18936 w 428643"/>
                <a:gd name="connsiteY3" fmla="*/ 38461 h 38461"/>
                <a:gd name="connsiteX4" fmla="*/ 409708 w 428643"/>
                <a:gd name="connsiteY4" fmla="*/ 38461 h 38461"/>
                <a:gd name="connsiteX5" fmla="*/ 428644 w 428643"/>
                <a:gd name="connsiteY5" fmla="*/ 18315 h 38461"/>
                <a:gd name="connsiteX6" fmla="*/ 409708 w 428643"/>
                <a:gd name="connsiteY6" fmla="*/ 0 h 38461"/>
                <a:gd name="connsiteX7" fmla="*/ 409708 w 428643"/>
                <a:gd name="connsiteY7" fmla="*/ 0 h 3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8643" h="38461">
                  <a:moveTo>
                    <a:pt x="409708" y="0"/>
                  </a:moveTo>
                  <a:lnTo>
                    <a:pt x="18936" y="0"/>
                  </a:lnTo>
                  <a:cubicBezTo>
                    <a:pt x="8607" y="0"/>
                    <a:pt x="0" y="9158"/>
                    <a:pt x="0" y="18315"/>
                  </a:cubicBezTo>
                  <a:cubicBezTo>
                    <a:pt x="0" y="29304"/>
                    <a:pt x="8607" y="38461"/>
                    <a:pt x="18936" y="38461"/>
                  </a:cubicBezTo>
                  <a:lnTo>
                    <a:pt x="409708" y="38461"/>
                  </a:lnTo>
                  <a:cubicBezTo>
                    <a:pt x="420037" y="38461"/>
                    <a:pt x="428644" y="29304"/>
                    <a:pt x="428644" y="18315"/>
                  </a:cubicBezTo>
                  <a:cubicBezTo>
                    <a:pt x="428644" y="9158"/>
                    <a:pt x="420037" y="0"/>
                    <a:pt x="409708" y="0"/>
                  </a:cubicBezTo>
                  <a:lnTo>
                    <a:pt x="409708" y="0"/>
                  </a:lnTo>
                  <a:close/>
                </a:path>
              </a:pathLst>
            </a:custGeom>
            <a:solidFill>
              <a:srgbClr val="53535A"/>
            </a:solidFill>
            <a:ln w="171450" cap="flat">
              <a:noFill/>
              <a:prstDash val="solid"/>
              <a:miter/>
            </a:ln>
          </p:spPr>
          <p:txBody>
            <a:bodyPr rtlCol="0" anchor="ctr"/>
            <a:lstStyle/>
            <a:p>
              <a:endParaRPr lang="es-MX" sz="1350"/>
            </a:p>
          </p:txBody>
        </p:sp>
        <p:sp>
          <p:nvSpPr>
            <p:cNvPr id="29" name="Forma libre: forma 14"/>
            <p:cNvSpPr/>
            <p:nvPr/>
          </p:nvSpPr>
          <p:spPr>
            <a:xfrm>
              <a:off x="1062650" y="2948327"/>
              <a:ext cx="60384" cy="50401"/>
            </a:xfrm>
            <a:custGeom>
              <a:avLst/>
              <a:gdLst>
                <a:gd name="connsiteX0" fmla="*/ 17215 w 44757"/>
                <a:gd name="connsiteY0" fmla="*/ 38461 h 38461"/>
                <a:gd name="connsiteX1" fmla="*/ 27543 w 44757"/>
                <a:gd name="connsiteY1" fmla="*/ 38461 h 38461"/>
                <a:gd name="connsiteX2" fmla="*/ 44758 w 44757"/>
                <a:gd name="connsiteY2" fmla="*/ 18315 h 38461"/>
                <a:gd name="connsiteX3" fmla="*/ 27543 w 44757"/>
                <a:gd name="connsiteY3" fmla="*/ 0 h 38461"/>
                <a:gd name="connsiteX4" fmla="*/ 17215 w 44757"/>
                <a:gd name="connsiteY4" fmla="*/ 0 h 38461"/>
                <a:gd name="connsiteX5" fmla="*/ 0 w 44757"/>
                <a:gd name="connsiteY5" fmla="*/ 18315 h 38461"/>
                <a:gd name="connsiteX6" fmla="*/ 17215 w 44757"/>
                <a:gd name="connsiteY6" fmla="*/ 38461 h 38461"/>
                <a:gd name="connsiteX7" fmla="*/ 17215 w 44757"/>
                <a:gd name="connsiteY7" fmla="*/ 38461 h 3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57" h="38461">
                  <a:moveTo>
                    <a:pt x="17215" y="38461"/>
                  </a:moveTo>
                  <a:lnTo>
                    <a:pt x="27543" y="38461"/>
                  </a:lnTo>
                  <a:cubicBezTo>
                    <a:pt x="36151" y="38461"/>
                    <a:pt x="44758" y="29304"/>
                    <a:pt x="44758" y="18315"/>
                  </a:cubicBezTo>
                  <a:cubicBezTo>
                    <a:pt x="44758" y="9157"/>
                    <a:pt x="36151" y="0"/>
                    <a:pt x="27543" y="0"/>
                  </a:cubicBezTo>
                  <a:lnTo>
                    <a:pt x="17215" y="0"/>
                  </a:lnTo>
                  <a:cubicBezTo>
                    <a:pt x="6886" y="0"/>
                    <a:pt x="0" y="9157"/>
                    <a:pt x="0" y="18315"/>
                  </a:cubicBezTo>
                  <a:cubicBezTo>
                    <a:pt x="0" y="29304"/>
                    <a:pt x="6886" y="38461"/>
                    <a:pt x="17215" y="38461"/>
                  </a:cubicBezTo>
                  <a:lnTo>
                    <a:pt x="17215" y="38461"/>
                  </a:lnTo>
                  <a:close/>
                </a:path>
              </a:pathLst>
            </a:custGeom>
            <a:solidFill>
              <a:srgbClr val="53535A"/>
            </a:solidFill>
            <a:ln w="171450" cap="flat">
              <a:noFill/>
              <a:prstDash val="solid"/>
              <a:miter/>
            </a:ln>
          </p:spPr>
          <p:txBody>
            <a:bodyPr rtlCol="0" anchor="ctr"/>
            <a:lstStyle/>
            <a:p>
              <a:endParaRPr lang="es-MX" sz="1350"/>
            </a:p>
          </p:txBody>
        </p:sp>
        <p:sp>
          <p:nvSpPr>
            <p:cNvPr id="30" name="Forma libre: forma 15"/>
            <p:cNvSpPr/>
            <p:nvPr/>
          </p:nvSpPr>
          <p:spPr>
            <a:xfrm>
              <a:off x="1202001" y="2948327"/>
              <a:ext cx="146318" cy="50401"/>
            </a:xfrm>
            <a:custGeom>
              <a:avLst/>
              <a:gdLst>
                <a:gd name="connsiteX0" fmla="*/ 89516 w 108452"/>
                <a:gd name="connsiteY0" fmla="*/ 0 h 38461"/>
                <a:gd name="connsiteX1" fmla="*/ 17215 w 108452"/>
                <a:gd name="connsiteY1" fmla="*/ 0 h 38461"/>
                <a:gd name="connsiteX2" fmla="*/ 0 w 108452"/>
                <a:gd name="connsiteY2" fmla="*/ 18315 h 38461"/>
                <a:gd name="connsiteX3" fmla="*/ 17215 w 108452"/>
                <a:gd name="connsiteY3" fmla="*/ 38461 h 38461"/>
                <a:gd name="connsiteX4" fmla="*/ 89516 w 108452"/>
                <a:gd name="connsiteY4" fmla="*/ 38461 h 38461"/>
                <a:gd name="connsiteX5" fmla="*/ 108452 w 108452"/>
                <a:gd name="connsiteY5" fmla="*/ 18315 h 38461"/>
                <a:gd name="connsiteX6" fmla="*/ 89516 w 108452"/>
                <a:gd name="connsiteY6" fmla="*/ 0 h 38461"/>
                <a:gd name="connsiteX7" fmla="*/ 89516 w 108452"/>
                <a:gd name="connsiteY7" fmla="*/ 0 h 3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452" h="38461">
                  <a:moveTo>
                    <a:pt x="89516" y="0"/>
                  </a:moveTo>
                  <a:lnTo>
                    <a:pt x="17215" y="0"/>
                  </a:lnTo>
                  <a:cubicBezTo>
                    <a:pt x="8607" y="0"/>
                    <a:pt x="0" y="9157"/>
                    <a:pt x="0" y="18315"/>
                  </a:cubicBezTo>
                  <a:cubicBezTo>
                    <a:pt x="0" y="29304"/>
                    <a:pt x="8607" y="38461"/>
                    <a:pt x="17215" y="38461"/>
                  </a:cubicBezTo>
                  <a:lnTo>
                    <a:pt x="89516" y="38461"/>
                  </a:lnTo>
                  <a:cubicBezTo>
                    <a:pt x="99845" y="38461"/>
                    <a:pt x="108452" y="29304"/>
                    <a:pt x="108452" y="18315"/>
                  </a:cubicBezTo>
                  <a:cubicBezTo>
                    <a:pt x="108452" y="9157"/>
                    <a:pt x="99845" y="0"/>
                    <a:pt x="89516" y="0"/>
                  </a:cubicBezTo>
                  <a:lnTo>
                    <a:pt x="89516" y="0"/>
                  </a:lnTo>
                  <a:close/>
                </a:path>
              </a:pathLst>
            </a:custGeom>
            <a:solidFill>
              <a:srgbClr val="53535A"/>
            </a:solidFill>
            <a:ln w="171450" cap="flat">
              <a:noFill/>
              <a:prstDash val="solid"/>
              <a:miter/>
            </a:ln>
          </p:spPr>
          <p:txBody>
            <a:bodyPr rtlCol="0" anchor="ctr"/>
            <a:lstStyle/>
            <a:p>
              <a:endParaRPr lang="es-MX" sz="1350"/>
            </a:p>
          </p:txBody>
        </p:sp>
        <p:sp>
          <p:nvSpPr>
            <p:cNvPr id="31" name="Forma libre: forma 16"/>
            <p:cNvSpPr/>
            <p:nvPr/>
          </p:nvSpPr>
          <p:spPr>
            <a:xfrm>
              <a:off x="1427286" y="2948327"/>
              <a:ext cx="578305" cy="50401"/>
            </a:xfrm>
            <a:custGeom>
              <a:avLst/>
              <a:gdLst>
                <a:gd name="connsiteX0" fmla="*/ 409708 w 428643"/>
                <a:gd name="connsiteY0" fmla="*/ 0 h 38461"/>
                <a:gd name="connsiteX1" fmla="*/ 18936 w 428643"/>
                <a:gd name="connsiteY1" fmla="*/ 0 h 38461"/>
                <a:gd name="connsiteX2" fmla="*/ 0 w 428643"/>
                <a:gd name="connsiteY2" fmla="*/ 18315 h 38461"/>
                <a:gd name="connsiteX3" fmla="*/ 18936 w 428643"/>
                <a:gd name="connsiteY3" fmla="*/ 38461 h 38461"/>
                <a:gd name="connsiteX4" fmla="*/ 409708 w 428643"/>
                <a:gd name="connsiteY4" fmla="*/ 38461 h 38461"/>
                <a:gd name="connsiteX5" fmla="*/ 428644 w 428643"/>
                <a:gd name="connsiteY5" fmla="*/ 18315 h 38461"/>
                <a:gd name="connsiteX6" fmla="*/ 409708 w 428643"/>
                <a:gd name="connsiteY6" fmla="*/ 0 h 38461"/>
                <a:gd name="connsiteX7" fmla="*/ 409708 w 428643"/>
                <a:gd name="connsiteY7" fmla="*/ 0 h 3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8643" h="38461">
                  <a:moveTo>
                    <a:pt x="409708" y="0"/>
                  </a:moveTo>
                  <a:lnTo>
                    <a:pt x="18936" y="0"/>
                  </a:lnTo>
                  <a:cubicBezTo>
                    <a:pt x="8607" y="0"/>
                    <a:pt x="0" y="9157"/>
                    <a:pt x="0" y="18315"/>
                  </a:cubicBezTo>
                  <a:cubicBezTo>
                    <a:pt x="0" y="29304"/>
                    <a:pt x="8607" y="38461"/>
                    <a:pt x="18936" y="38461"/>
                  </a:cubicBezTo>
                  <a:lnTo>
                    <a:pt x="409708" y="38461"/>
                  </a:lnTo>
                  <a:cubicBezTo>
                    <a:pt x="420037" y="38461"/>
                    <a:pt x="428644" y="29304"/>
                    <a:pt x="428644" y="18315"/>
                  </a:cubicBezTo>
                  <a:cubicBezTo>
                    <a:pt x="428644" y="9157"/>
                    <a:pt x="420037" y="0"/>
                    <a:pt x="409708" y="0"/>
                  </a:cubicBezTo>
                  <a:lnTo>
                    <a:pt x="409708" y="0"/>
                  </a:lnTo>
                  <a:close/>
                </a:path>
              </a:pathLst>
            </a:custGeom>
            <a:solidFill>
              <a:srgbClr val="53535A"/>
            </a:solidFill>
            <a:ln w="171450" cap="flat">
              <a:noFill/>
              <a:prstDash val="solid"/>
              <a:miter/>
            </a:ln>
          </p:spPr>
          <p:txBody>
            <a:bodyPr rtlCol="0" anchor="ctr"/>
            <a:lstStyle/>
            <a:p>
              <a:endParaRPr lang="es-MX" sz="1350"/>
            </a:p>
          </p:txBody>
        </p:sp>
        <p:sp>
          <p:nvSpPr>
            <p:cNvPr id="32" name="Forma libre: forma 17"/>
            <p:cNvSpPr/>
            <p:nvPr/>
          </p:nvSpPr>
          <p:spPr>
            <a:xfrm>
              <a:off x="1062650" y="2444313"/>
              <a:ext cx="60384" cy="50401"/>
            </a:xfrm>
            <a:custGeom>
              <a:avLst/>
              <a:gdLst>
                <a:gd name="connsiteX0" fmla="*/ 17215 w 44757"/>
                <a:gd name="connsiteY0" fmla="*/ 38461 h 38461"/>
                <a:gd name="connsiteX1" fmla="*/ 27543 w 44757"/>
                <a:gd name="connsiteY1" fmla="*/ 38461 h 38461"/>
                <a:gd name="connsiteX2" fmla="*/ 44758 w 44757"/>
                <a:gd name="connsiteY2" fmla="*/ 18315 h 38461"/>
                <a:gd name="connsiteX3" fmla="*/ 27543 w 44757"/>
                <a:gd name="connsiteY3" fmla="*/ 0 h 38461"/>
                <a:gd name="connsiteX4" fmla="*/ 17215 w 44757"/>
                <a:gd name="connsiteY4" fmla="*/ 0 h 38461"/>
                <a:gd name="connsiteX5" fmla="*/ 0 w 44757"/>
                <a:gd name="connsiteY5" fmla="*/ 18315 h 38461"/>
                <a:gd name="connsiteX6" fmla="*/ 17215 w 44757"/>
                <a:gd name="connsiteY6" fmla="*/ 38461 h 38461"/>
                <a:gd name="connsiteX7" fmla="*/ 17215 w 44757"/>
                <a:gd name="connsiteY7" fmla="*/ 38461 h 3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57" h="38461">
                  <a:moveTo>
                    <a:pt x="17215" y="38461"/>
                  </a:moveTo>
                  <a:lnTo>
                    <a:pt x="27543" y="38461"/>
                  </a:lnTo>
                  <a:cubicBezTo>
                    <a:pt x="36151" y="38461"/>
                    <a:pt x="44758" y="29304"/>
                    <a:pt x="44758" y="18315"/>
                  </a:cubicBezTo>
                  <a:cubicBezTo>
                    <a:pt x="44758" y="9157"/>
                    <a:pt x="36151" y="0"/>
                    <a:pt x="27543" y="0"/>
                  </a:cubicBezTo>
                  <a:lnTo>
                    <a:pt x="17215" y="0"/>
                  </a:lnTo>
                  <a:cubicBezTo>
                    <a:pt x="6886" y="0"/>
                    <a:pt x="0" y="9157"/>
                    <a:pt x="0" y="18315"/>
                  </a:cubicBezTo>
                  <a:cubicBezTo>
                    <a:pt x="0" y="29304"/>
                    <a:pt x="6886" y="38461"/>
                    <a:pt x="17215" y="38461"/>
                  </a:cubicBezTo>
                  <a:lnTo>
                    <a:pt x="17215" y="38461"/>
                  </a:lnTo>
                  <a:close/>
                </a:path>
              </a:pathLst>
            </a:custGeom>
            <a:solidFill>
              <a:srgbClr val="53535A"/>
            </a:solidFill>
            <a:ln w="171450" cap="flat">
              <a:noFill/>
              <a:prstDash val="solid"/>
              <a:miter/>
            </a:ln>
          </p:spPr>
          <p:txBody>
            <a:bodyPr rtlCol="0" anchor="ctr"/>
            <a:lstStyle/>
            <a:p>
              <a:endParaRPr lang="es-MX" sz="1350"/>
            </a:p>
          </p:txBody>
        </p:sp>
        <p:sp>
          <p:nvSpPr>
            <p:cNvPr id="34" name="Forma libre: forma 18"/>
            <p:cNvSpPr/>
            <p:nvPr/>
          </p:nvSpPr>
          <p:spPr>
            <a:xfrm>
              <a:off x="1202001" y="2444313"/>
              <a:ext cx="146318" cy="50401"/>
            </a:xfrm>
            <a:custGeom>
              <a:avLst/>
              <a:gdLst>
                <a:gd name="connsiteX0" fmla="*/ 89516 w 108452"/>
                <a:gd name="connsiteY0" fmla="*/ 0 h 38461"/>
                <a:gd name="connsiteX1" fmla="*/ 17215 w 108452"/>
                <a:gd name="connsiteY1" fmla="*/ 0 h 38461"/>
                <a:gd name="connsiteX2" fmla="*/ 0 w 108452"/>
                <a:gd name="connsiteY2" fmla="*/ 18315 h 38461"/>
                <a:gd name="connsiteX3" fmla="*/ 17215 w 108452"/>
                <a:gd name="connsiteY3" fmla="*/ 38461 h 38461"/>
                <a:gd name="connsiteX4" fmla="*/ 89516 w 108452"/>
                <a:gd name="connsiteY4" fmla="*/ 38461 h 38461"/>
                <a:gd name="connsiteX5" fmla="*/ 108452 w 108452"/>
                <a:gd name="connsiteY5" fmla="*/ 18315 h 38461"/>
                <a:gd name="connsiteX6" fmla="*/ 89516 w 108452"/>
                <a:gd name="connsiteY6" fmla="*/ 0 h 38461"/>
                <a:gd name="connsiteX7" fmla="*/ 89516 w 108452"/>
                <a:gd name="connsiteY7" fmla="*/ 0 h 3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452" h="38461">
                  <a:moveTo>
                    <a:pt x="89516" y="0"/>
                  </a:moveTo>
                  <a:lnTo>
                    <a:pt x="17215" y="0"/>
                  </a:lnTo>
                  <a:cubicBezTo>
                    <a:pt x="8607" y="0"/>
                    <a:pt x="0" y="9157"/>
                    <a:pt x="0" y="18315"/>
                  </a:cubicBezTo>
                  <a:cubicBezTo>
                    <a:pt x="0" y="29304"/>
                    <a:pt x="8607" y="38461"/>
                    <a:pt x="17215" y="38461"/>
                  </a:cubicBezTo>
                  <a:lnTo>
                    <a:pt x="89516" y="38461"/>
                  </a:lnTo>
                  <a:cubicBezTo>
                    <a:pt x="99845" y="38461"/>
                    <a:pt x="108452" y="29304"/>
                    <a:pt x="108452" y="18315"/>
                  </a:cubicBezTo>
                  <a:cubicBezTo>
                    <a:pt x="108452" y="9157"/>
                    <a:pt x="99845" y="0"/>
                    <a:pt x="89516" y="0"/>
                  </a:cubicBezTo>
                  <a:lnTo>
                    <a:pt x="89516" y="0"/>
                  </a:lnTo>
                  <a:close/>
                </a:path>
              </a:pathLst>
            </a:custGeom>
            <a:solidFill>
              <a:srgbClr val="53535A"/>
            </a:solidFill>
            <a:ln w="171450" cap="flat">
              <a:noFill/>
              <a:prstDash val="solid"/>
              <a:miter/>
            </a:ln>
          </p:spPr>
          <p:txBody>
            <a:bodyPr rtlCol="0" anchor="ctr"/>
            <a:lstStyle/>
            <a:p>
              <a:endParaRPr lang="es-MX" sz="1350"/>
            </a:p>
          </p:txBody>
        </p:sp>
        <p:sp>
          <p:nvSpPr>
            <p:cNvPr id="36" name="Forma libre: forma 19"/>
            <p:cNvSpPr/>
            <p:nvPr/>
          </p:nvSpPr>
          <p:spPr>
            <a:xfrm>
              <a:off x="1427286" y="2444313"/>
              <a:ext cx="578305" cy="50401"/>
            </a:xfrm>
            <a:custGeom>
              <a:avLst/>
              <a:gdLst>
                <a:gd name="connsiteX0" fmla="*/ 409708 w 428643"/>
                <a:gd name="connsiteY0" fmla="*/ 0 h 38461"/>
                <a:gd name="connsiteX1" fmla="*/ 18936 w 428643"/>
                <a:gd name="connsiteY1" fmla="*/ 0 h 38461"/>
                <a:gd name="connsiteX2" fmla="*/ 0 w 428643"/>
                <a:gd name="connsiteY2" fmla="*/ 18315 h 38461"/>
                <a:gd name="connsiteX3" fmla="*/ 18936 w 428643"/>
                <a:gd name="connsiteY3" fmla="*/ 38461 h 38461"/>
                <a:gd name="connsiteX4" fmla="*/ 409708 w 428643"/>
                <a:gd name="connsiteY4" fmla="*/ 38461 h 38461"/>
                <a:gd name="connsiteX5" fmla="*/ 428644 w 428643"/>
                <a:gd name="connsiteY5" fmla="*/ 18315 h 38461"/>
                <a:gd name="connsiteX6" fmla="*/ 409708 w 428643"/>
                <a:gd name="connsiteY6" fmla="*/ 0 h 38461"/>
                <a:gd name="connsiteX7" fmla="*/ 409708 w 428643"/>
                <a:gd name="connsiteY7" fmla="*/ 0 h 3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8643" h="38461">
                  <a:moveTo>
                    <a:pt x="409708" y="0"/>
                  </a:moveTo>
                  <a:lnTo>
                    <a:pt x="18936" y="0"/>
                  </a:lnTo>
                  <a:cubicBezTo>
                    <a:pt x="8607" y="0"/>
                    <a:pt x="0" y="9157"/>
                    <a:pt x="0" y="18315"/>
                  </a:cubicBezTo>
                  <a:cubicBezTo>
                    <a:pt x="0" y="29304"/>
                    <a:pt x="8607" y="38461"/>
                    <a:pt x="18936" y="38461"/>
                  </a:cubicBezTo>
                  <a:lnTo>
                    <a:pt x="409708" y="38461"/>
                  </a:lnTo>
                  <a:cubicBezTo>
                    <a:pt x="420037" y="38461"/>
                    <a:pt x="428644" y="29304"/>
                    <a:pt x="428644" y="18315"/>
                  </a:cubicBezTo>
                  <a:cubicBezTo>
                    <a:pt x="428644" y="9157"/>
                    <a:pt x="420037" y="0"/>
                    <a:pt x="409708" y="0"/>
                  </a:cubicBezTo>
                  <a:lnTo>
                    <a:pt x="409708" y="0"/>
                  </a:lnTo>
                  <a:close/>
                </a:path>
              </a:pathLst>
            </a:custGeom>
            <a:solidFill>
              <a:srgbClr val="53535A"/>
            </a:solidFill>
            <a:ln w="171450" cap="flat">
              <a:noFill/>
              <a:prstDash val="solid"/>
              <a:miter/>
            </a:ln>
          </p:spPr>
          <p:txBody>
            <a:bodyPr rtlCol="0" anchor="ctr"/>
            <a:lstStyle/>
            <a:p>
              <a:endParaRPr lang="es-MX" sz="1350"/>
            </a:p>
          </p:txBody>
        </p:sp>
        <p:sp>
          <p:nvSpPr>
            <p:cNvPr id="38" name="Forma libre: forma 20"/>
            <p:cNvSpPr/>
            <p:nvPr/>
          </p:nvSpPr>
          <p:spPr>
            <a:xfrm>
              <a:off x="1062650" y="2276308"/>
              <a:ext cx="60384" cy="50401"/>
            </a:xfrm>
            <a:custGeom>
              <a:avLst/>
              <a:gdLst>
                <a:gd name="connsiteX0" fmla="*/ 17215 w 44757"/>
                <a:gd name="connsiteY0" fmla="*/ 38461 h 38461"/>
                <a:gd name="connsiteX1" fmla="*/ 27543 w 44757"/>
                <a:gd name="connsiteY1" fmla="*/ 38461 h 38461"/>
                <a:gd name="connsiteX2" fmla="*/ 44758 w 44757"/>
                <a:gd name="connsiteY2" fmla="*/ 18315 h 38461"/>
                <a:gd name="connsiteX3" fmla="*/ 27543 w 44757"/>
                <a:gd name="connsiteY3" fmla="*/ 0 h 38461"/>
                <a:gd name="connsiteX4" fmla="*/ 17215 w 44757"/>
                <a:gd name="connsiteY4" fmla="*/ 0 h 38461"/>
                <a:gd name="connsiteX5" fmla="*/ 0 w 44757"/>
                <a:gd name="connsiteY5" fmla="*/ 18315 h 38461"/>
                <a:gd name="connsiteX6" fmla="*/ 17215 w 44757"/>
                <a:gd name="connsiteY6" fmla="*/ 38461 h 38461"/>
                <a:gd name="connsiteX7" fmla="*/ 17215 w 44757"/>
                <a:gd name="connsiteY7" fmla="*/ 38461 h 3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757" h="38461">
                  <a:moveTo>
                    <a:pt x="17215" y="38461"/>
                  </a:moveTo>
                  <a:lnTo>
                    <a:pt x="27543" y="38461"/>
                  </a:lnTo>
                  <a:cubicBezTo>
                    <a:pt x="36151" y="38461"/>
                    <a:pt x="44758" y="29304"/>
                    <a:pt x="44758" y="18315"/>
                  </a:cubicBezTo>
                  <a:cubicBezTo>
                    <a:pt x="44758" y="9157"/>
                    <a:pt x="36151" y="0"/>
                    <a:pt x="27543" y="0"/>
                  </a:cubicBezTo>
                  <a:lnTo>
                    <a:pt x="17215" y="0"/>
                  </a:lnTo>
                  <a:cubicBezTo>
                    <a:pt x="6886" y="0"/>
                    <a:pt x="0" y="9157"/>
                    <a:pt x="0" y="18315"/>
                  </a:cubicBezTo>
                  <a:cubicBezTo>
                    <a:pt x="0" y="29304"/>
                    <a:pt x="6886" y="38461"/>
                    <a:pt x="17215" y="38461"/>
                  </a:cubicBezTo>
                  <a:lnTo>
                    <a:pt x="17215" y="38461"/>
                  </a:lnTo>
                  <a:close/>
                </a:path>
              </a:pathLst>
            </a:custGeom>
            <a:solidFill>
              <a:srgbClr val="53535A"/>
            </a:solidFill>
            <a:ln w="171450" cap="flat">
              <a:noFill/>
              <a:prstDash val="solid"/>
              <a:miter/>
            </a:ln>
          </p:spPr>
          <p:txBody>
            <a:bodyPr rtlCol="0" anchor="ctr"/>
            <a:lstStyle/>
            <a:p>
              <a:endParaRPr lang="es-MX" sz="1350"/>
            </a:p>
          </p:txBody>
        </p:sp>
        <p:sp>
          <p:nvSpPr>
            <p:cNvPr id="48" name="Forma libre: forma 21"/>
            <p:cNvSpPr/>
            <p:nvPr/>
          </p:nvSpPr>
          <p:spPr>
            <a:xfrm>
              <a:off x="1202001" y="2276308"/>
              <a:ext cx="146318" cy="50401"/>
            </a:xfrm>
            <a:custGeom>
              <a:avLst/>
              <a:gdLst>
                <a:gd name="connsiteX0" fmla="*/ 89516 w 108452"/>
                <a:gd name="connsiteY0" fmla="*/ 0 h 38461"/>
                <a:gd name="connsiteX1" fmla="*/ 17215 w 108452"/>
                <a:gd name="connsiteY1" fmla="*/ 0 h 38461"/>
                <a:gd name="connsiteX2" fmla="*/ 0 w 108452"/>
                <a:gd name="connsiteY2" fmla="*/ 18315 h 38461"/>
                <a:gd name="connsiteX3" fmla="*/ 17215 w 108452"/>
                <a:gd name="connsiteY3" fmla="*/ 38461 h 38461"/>
                <a:gd name="connsiteX4" fmla="*/ 89516 w 108452"/>
                <a:gd name="connsiteY4" fmla="*/ 38461 h 38461"/>
                <a:gd name="connsiteX5" fmla="*/ 108452 w 108452"/>
                <a:gd name="connsiteY5" fmla="*/ 18315 h 38461"/>
                <a:gd name="connsiteX6" fmla="*/ 89516 w 108452"/>
                <a:gd name="connsiteY6" fmla="*/ 0 h 38461"/>
                <a:gd name="connsiteX7" fmla="*/ 89516 w 108452"/>
                <a:gd name="connsiteY7" fmla="*/ 0 h 3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8452" h="38461">
                  <a:moveTo>
                    <a:pt x="89516" y="0"/>
                  </a:moveTo>
                  <a:lnTo>
                    <a:pt x="17215" y="0"/>
                  </a:lnTo>
                  <a:cubicBezTo>
                    <a:pt x="8607" y="0"/>
                    <a:pt x="0" y="9157"/>
                    <a:pt x="0" y="18315"/>
                  </a:cubicBezTo>
                  <a:cubicBezTo>
                    <a:pt x="0" y="29304"/>
                    <a:pt x="8607" y="38461"/>
                    <a:pt x="17215" y="38461"/>
                  </a:cubicBezTo>
                  <a:lnTo>
                    <a:pt x="89516" y="38461"/>
                  </a:lnTo>
                  <a:cubicBezTo>
                    <a:pt x="99845" y="38461"/>
                    <a:pt x="108452" y="29304"/>
                    <a:pt x="108452" y="18315"/>
                  </a:cubicBezTo>
                  <a:cubicBezTo>
                    <a:pt x="108452" y="9157"/>
                    <a:pt x="99845" y="0"/>
                    <a:pt x="89516" y="0"/>
                  </a:cubicBezTo>
                  <a:lnTo>
                    <a:pt x="89516" y="0"/>
                  </a:lnTo>
                  <a:close/>
                </a:path>
              </a:pathLst>
            </a:custGeom>
            <a:solidFill>
              <a:srgbClr val="53535A"/>
            </a:solidFill>
            <a:ln w="171450" cap="flat">
              <a:noFill/>
              <a:prstDash val="solid"/>
              <a:miter/>
            </a:ln>
          </p:spPr>
          <p:txBody>
            <a:bodyPr rtlCol="0" anchor="ctr"/>
            <a:lstStyle/>
            <a:p>
              <a:endParaRPr lang="es-MX" sz="1350"/>
            </a:p>
          </p:txBody>
        </p:sp>
        <p:sp>
          <p:nvSpPr>
            <p:cNvPr id="49" name="Forma libre: forma 22"/>
            <p:cNvSpPr/>
            <p:nvPr/>
          </p:nvSpPr>
          <p:spPr>
            <a:xfrm>
              <a:off x="1427286" y="2276308"/>
              <a:ext cx="578305" cy="50401"/>
            </a:xfrm>
            <a:custGeom>
              <a:avLst/>
              <a:gdLst>
                <a:gd name="connsiteX0" fmla="*/ 0 w 428643"/>
                <a:gd name="connsiteY0" fmla="*/ 18315 h 38461"/>
                <a:gd name="connsiteX1" fmla="*/ 18936 w 428643"/>
                <a:gd name="connsiteY1" fmla="*/ 38461 h 38461"/>
                <a:gd name="connsiteX2" fmla="*/ 409708 w 428643"/>
                <a:gd name="connsiteY2" fmla="*/ 38461 h 38461"/>
                <a:gd name="connsiteX3" fmla="*/ 428644 w 428643"/>
                <a:gd name="connsiteY3" fmla="*/ 18315 h 38461"/>
                <a:gd name="connsiteX4" fmla="*/ 409708 w 428643"/>
                <a:gd name="connsiteY4" fmla="*/ 0 h 38461"/>
                <a:gd name="connsiteX5" fmla="*/ 18936 w 428643"/>
                <a:gd name="connsiteY5" fmla="*/ 0 h 38461"/>
                <a:gd name="connsiteX6" fmla="*/ 0 w 428643"/>
                <a:gd name="connsiteY6" fmla="*/ 18315 h 38461"/>
                <a:gd name="connsiteX7" fmla="*/ 0 w 428643"/>
                <a:gd name="connsiteY7" fmla="*/ 18315 h 38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28643" h="38461">
                  <a:moveTo>
                    <a:pt x="0" y="18315"/>
                  </a:moveTo>
                  <a:cubicBezTo>
                    <a:pt x="0" y="29304"/>
                    <a:pt x="8607" y="38461"/>
                    <a:pt x="18936" y="38461"/>
                  </a:cubicBezTo>
                  <a:lnTo>
                    <a:pt x="409708" y="38461"/>
                  </a:lnTo>
                  <a:cubicBezTo>
                    <a:pt x="420037" y="38461"/>
                    <a:pt x="428644" y="29304"/>
                    <a:pt x="428644" y="18315"/>
                  </a:cubicBezTo>
                  <a:cubicBezTo>
                    <a:pt x="428644" y="9157"/>
                    <a:pt x="420037" y="0"/>
                    <a:pt x="409708" y="0"/>
                  </a:cubicBezTo>
                  <a:lnTo>
                    <a:pt x="18936" y="0"/>
                  </a:lnTo>
                  <a:cubicBezTo>
                    <a:pt x="8607" y="0"/>
                    <a:pt x="0" y="9157"/>
                    <a:pt x="0" y="18315"/>
                  </a:cubicBezTo>
                  <a:lnTo>
                    <a:pt x="0" y="18315"/>
                  </a:lnTo>
                  <a:close/>
                </a:path>
              </a:pathLst>
            </a:custGeom>
            <a:solidFill>
              <a:srgbClr val="53535A"/>
            </a:solidFill>
            <a:ln w="171450" cap="flat">
              <a:noFill/>
              <a:prstDash val="solid"/>
              <a:miter/>
            </a:ln>
          </p:spPr>
          <p:txBody>
            <a:bodyPr rtlCol="0" anchor="ctr"/>
            <a:lstStyle/>
            <a:p>
              <a:endParaRPr lang="es-MX" sz="1350"/>
            </a:p>
          </p:txBody>
        </p:sp>
        <p:sp>
          <p:nvSpPr>
            <p:cNvPr id="50" name="Forma libre: forma 23"/>
            <p:cNvSpPr/>
            <p:nvPr/>
          </p:nvSpPr>
          <p:spPr>
            <a:xfrm>
              <a:off x="893107" y="1486685"/>
              <a:ext cx="1295963" cy="1821653"/>
            </a:xfrm>
            <a:custGeom>
              <a:avLst/>
              <a:gdLst>
                <a:gd name="connsiteX0" fmla="*/ 771215 w 960575"/>
                <a:gd name="connsiteY0" fmla="*/ 7326 h 1390107"/>
                <a:gd name="connsiteX1" fmla="*/ 955411 w 960575"/>
                <a:gd name="connsiteY1" fmla="*/ 212454 h 1390107"/>
                <a:gd name="connsiteX2" fmla="*/ 955411 w 960575"/>
                <a:gd name="connsiteY2" fmla="*/ 212454 h 1390107"/>
                <a:gd name="connsiteX3" fmla="*/ 960575 w 960575"/>
                <a:gd name="connsiteY3" fmla="*/ 217948 h 1390107"/>
                <a:gd name="connsiteX4" fmla="*/ 960575 w 960575"/>
                <a:gd name="connsiteY4" fmla="*/ 1252745 h 1390107"/>
                <a:gd name="connsiteX5" fmla="*/ 922703 w 960575"/>
                <a:gd name="connsiteY5" fmla="*/ 1349815 h 1390107"/>
                <a:gd name="connsiteX6" fmla="*/ 831466 w 960575"/>
                <a:gd name="connsiteY6" fmla="*/ 1390108 h 1390107"/>
                <a:gd name="connsiteX7" fmla="*/ 129110 w 960575"/>
                <a:gd name="connsiteY7" fmla="*/ 1390108 h 1390107"/>
                <a:gd name="connsiteX8" fmla="*/ 37872 w 960575"/>
                <a:gd name="connsiteY8" fmla="*/ 1349815 h 1390107"/>
                <a:gd name="connsiteX9" fmla="*/ 0 w 960575"/>
                <a:gd name="connsiteY9" fmla="*/ 1252745 h 1390107"/>
                <a:gd name="connsiteX10" fmla="*/ 0 w 960575"/>
                <a:gd name="connsiteY10" fmla="*/ 137362 h 1390107"/>
                <a:gd name="connsiteX11" fmla="*/ 37872 w 960575"/>
                <a:gd name="connsiteY11" fmla="*/ 40293 h 1390107"/>
                <a:gd name="connsiteX12" fmla="*/ 129110 w 960575"/>
                <a:gd name="connsiteY12" fmla="*/ 0 h 1390107"/>
                <a:gd name="connsiteX13" fmla="*/ 755722 w 960575"/>
                <a:gd name="connsiteY13" fmla="*/ 0 h 1390107"/>
                <a:gd name="connsiteX14" fmla="*/ 755722 w 960575"/>
                <a:gd name="connsiteY14" fmla="*/ 0 h 1390107"/>
                <a:gd name="connsiteX15" fmla="*/ 764329 w 960575"/>
                <a:gd name="connsiteY15" fmla="*/ 0 h 1390107"/>
                <a:gd name="connsiteX16" fmla="*/ 769493 w 960575"/>
                <a:gd name="connsiteY16" fmla="*/ 5494 h 1390107"/>
                <a:gd name="connsiteX17" fmla="*/ 771215 w 960575"/>
                <a:gd name="connsiteY17" fmla="*/ 7326 h 1390107"/>
                <a:gd name="connsiteX18" fmla="*/ 771215 w 960575"/>
                <a:gd name="connsiteY18" fmla="*/ 7326 h 1390107"/>
                <a:gd name="connsiteX19" fmla="*/ 920982 w 960575"/>
                <a:gd name="connsiteY19" fmla="*/ 247252 h 1390107"/>
                <a:gd name="connsiteX20" fmla="*/ 755722 w 960575"/>
                <a:gd name="connsiteY20" fmla="*/ 247252 h 1390107"/>
                <a:gd name="connsiteX21" fmla="*/ 736786 w 960575"/>
                <a:gd name="connsiteY21" fmla="*/ 227106 h 1390107"/>
                <a:gd name="connsiteX22" fmla="*/ 736786 w 960575"/>
                <a:gd name="connsiteY22" fmla="*/ 42124 h 1390107"/>
                <a:gd name="connsiteX23" fmla="*/ 129110 w 960575"/>
                <a:gd name="connsiteY23" fmla="*/ 42124 h 1390107"/>
                <a:gd name="connsiteX24" fmla="*/ 67137 w 960575"/>
                <a:gd name="connsiteY24" fmla="*/ 71428 h 1390107"/>
                <a:gd name="connsiteX25" fmla="*/ 39594 w 960575"/>
                <a:gd name="connsiteY25" fmla="*/ 137362 h 1390107"/>
                <a:gd name="connsiteX26" fmla="*/ 39594 w 960575"/>
                <a:gd name="connsiteY26" fmla="*/ 1252745 h 1390107"/>
                <a:gd name="connsiteX27" fmla="*/ 67137 w 960575"/>
                <a:gd name="connsiteY27" fmla="*/ 1320511 h 1390107"/>
                <a:gd name="connsiteX28" fmla="*/ 129110 w 960575"/>
                <a:gd name="connsiteY28" fmla="*/ 1347983 h 1390107"/>
                <a:gd name="connsiteX29" fmla="*/ 831466 w 960575"/>
                <a:gd name="connsiteY29" fmla="*/ 1347983 h 1390107"/>
                <a:gd name="connsiteX30" fmla="*/ 893439 w 960575"/>
                <a:gd name="connsiteY30" fmla="*/ 1320511 h 1390107"/>
                <a:gd name="connsiteX31" fmla="*/ 920982 w 960575"/>
                <a:gd name="connsiteY31" fmla="*/ 1252745 h 1390107"/>
                <a:gd name="connsiteX32" fmla="*/ 920982 w 960575"/>
                <a:gd name="connsiteY32" fmla="*/ 247252 h 1390107"/>
                <a:gd name="connsiteX33" fmla="*/ 893439 w 960575"/>
                <a:gd name="connsiteY33" fmla="*/ 205128 h 1390107"/>
                <a:gd name="connsiteX34" fmla="*/ 776379 w 960575"/>
                <a:gd name="connsiteY34" fmla="*/ 75091 h 1390107"/>
                <a:gd name="connsiteX35" fmla="*/ 776379 w 960575"/>
                <a:gd name="connsiteY35" fmla="*/ 205128 h 1390107"/>
                <a:gd name="connsiteX36" fmla="*/ 893439 w 960575"/>
                <a:gd name="connsiteY36" fmla="*/ 205128 h 13901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60575" h="1390107">
                  <a:moveTo>
                    <a:pt x="771215" y="7326"/>
                  </a:moveTo>
                  <a:lnTo>
                    <a:pt x="955411" y="212454"/>
                  </a:lnTo>
                  <a:lnTo>
                    <a:pt x="955411" y="212454"/>
                  </a:lnTo>
                  <a:lnTo>
                    <a:pt x="960575" y="217948"/>
                  </a:lnTo>
                  <a:lnTo>
                    <a:pt x="960575" y="1252745"/>
                  </a:lnTo>
                  <a:cubicBezTo>
                    <a:pt x="960575" y="1289375"/>
                    <a:pt x="945082" y="1324174"/>
                    <a:pt x="922703" y="1349815"/>
                  </a:cubicBezTo>
                  <a:cubicBezTo>
                    <a:pt x="898603" y="1375456"/>
                    <a:pt x="865895" y="1390108"/>
                    <a:pt x="831466" y="1390108"/>
                  </a:cubicBezTo>
                  <a:lnTo>
                    <a:pt x="129110" y="1390108"/>
                  </a:lnTo>
                  <a:cubicBezTo>
                    <a:pt x="94680" y="1390108"/>
                    <a:pt x="61973" y="1375456"/>
                    <a:pt x="37872" y="1349815"/>
                  </a:cubicBezTo>
                  <a:cubicBezTo>
                    <a:pt x="13772" y="1324174"/>
                    <a:pt x="0" y="1289375"/>
                    <a:pt x="0" y="1252745"/>
                  </a:cubicBezTo>
                  <a:lnTo>
                    <a:pt x="0" y="137362"/>
                  </a:lnTo>
                  <a:cubicBezTo>
                    <a:pt x="0" y="100732"/>
                    <a:pt x="13772" y="65934"/>
                    <a:pt x="37872" y="40293"/>
                  </a:cubicBezTo>
                  <a:cubicBezTo>
                    <a:pt x="61973" y="14652"/>
                    <a:pt x="94680" y="0"/>
                    <a:pt x="129110" y="0"/>
                  </a:cubicBezTo>
                  <a:lnTo>
                    <a:pt x="755722" y="0"/>
                  </a:lnTo>
                  <a:lnTo>
                    <a:pt x="755722" y="0"/>
                  </a:lnTo>
                  <a:lnTo>
                    <a:pt x="764329" y="0"/>
                  </a:lnTo>
                  <a:lnTo>
                    <a:pt x="769493" y="5494"/>
                  </a:lnTo>
                  <a:cubicBezTo>
                    <a:pt x="771215" y="5494"/>
                    <a:pt x="771215" y="7326"/>
                    <a:pt x="771215" y="7326"/>
                  </a:cubicBezTo>
                  <a:lnTo>
                    <a:pt x="771215" y="7326"/>
                  </a:lnTo>
                  <a:close/>
                  <a:moveTo>
                    <a:pt x="920982" y="247252"/>
                  </a:moveTo>
                  <a:lnTo>
                    <a:pt x="755722" y="247252"/>
                  </a:lnTo>
                  <a:cubicBezTo>
                    <a:pt x="745393" y="247252"/>
                    <a:pt x="736786" y="238095"/>
                    <a:pt x="736786" y="227106"/>
                  </a:cubicBezTo>
                  <a:lnTo>
                    <a:pt x="736786" y="42124"/>
                  </a:lnTo>
                  <a:lnTo>
                    <a:pt x="129110" y="42124"/>
                  </a:lnTo>
                  <a:cubicBezTo>
                    <a:pt x="105009" y="42124"/>
                    <a:pt x="82630" y="53113"/>
                    <a:pt x="67137" y="71428"/>
                  </a:cubicBezTo>
                  <a:cubicBezTo>
                    <a:pt x="49922" y="87912"/>
                    <a:pt x="39594" y="111721"/>
                    <a:pt x="39594" y="137362"/>
                  </a:cubicBezTo>
                  <a:lnTo>
                    <a:pt x="39594" y="1252745"/>
                  </a:lnTo>
                  <a:cubicBezTo>
                    <a:pt x="39594" y="1278386"/>
                    <a:pt x="49922" y="1302196"/>
                    <a:pt x="67137" y="1320511"/>
                  </a:cubicBezTo>
                  <a:cubicBezTo>
                    <a:pt x="82630" y="1336994"/>
                    <a:pt x="105009" y="1347983"/>
                    <a:pt x="129110" y="1347983"/>
                  </a:cubicBezTo>
                  <a:lnTo>
                    <a:pt x="831466" y="1347983"/>
                  </a:lnTo>
                  <a:cubicBezTo>
                    <a:pt x="855566" y="1347983"/>
                    <a:pt x="877945" y="1336994"/>
                    <a:pt x="893439" y="1320511"/>
                  </a:cubicBezTo>
                  <a:cubicBezTo>
                    <a:pt x="910653" y="1302196"/>
                    <a:pt x="920982" y="1278386"/>
                    <a:pt x="920982" y="1252745"/>
                  </a:cubicBezTo>
                  <a:lnTo>
                    <a:pt x="920982" y="247252"/>
                  </a:lnTo>
                  <a:close/>
                  <a:moveTo>
                    <a:pt x="893439" y="205128"/>
                  </a:moveTo>
                  <a:lnTo>
                    <a:pt x="776379" y="75091"/>
                  </a:lnTo>
                  <a:lnTo>
                    <a:pt x="776379" y="205128"/>
                  </a:lnTo>
                  <a:lnTo>
                    <a:pt x="893439" y="205128"/>
                  </a:lnTo>
                  <a:close/>
                </a:path>
              </a:pathLst>
            </a:custGeom>
            <a:solidFill>
              <a:srgbClr val="53535A"/>
            </a:solidFill>
            <a:ln w="171450" cap="flat">
              <a:noFill/>
              <a:prstDash val="solid"/>
              <a:miter/>
            </a:ln>
          </p:spPr>
          <p:txBody>
            <a:bodyPr rtlCol="0" anchor="ctr"/>
            <a:lstStyle/>
            <a:p>
              <a:endParaRPr lang="es-MX" sz="1350"/>
            </a:p>
          </p:txBody>
        </p:sp>
        <p:sp>
          <p:nvSpPr>
            <p:cNvPr id="51" name="Forma libre: forma 24"/>
            <p:cNvSpPr/>
            <p:nvPr/>
          </p:nvSpPr>
          <p:spPr>
            <a:xfrm>
              <a:off x="1689730" y="2650718"/>
              <a:ext cx="802456" cy="849624"/>
            </a:xfrm>
            <a:custGeom>
              <a:avLst/>
              <a:gdLst>
                <a:gd name="connsiteX0" fmla="*/ 306420 w 594785"/>
                <a:gd name="connsiteY0" fmla="*/ 0 h 648350"/>
                <a:gd name="connsiteX1" fmla="*/ 490617 w 594785"/>
                <a:gd name="connsiteY1" fmla="*/ 221611 h 648350"/>
                <a:gd name="connsiteX2" fmla="*/ 438973 w 594785"/>
                <a:gd name="connsiteY2" fmla="*/ 269230 h 648350"/>
                <a:gd name="connsiteX3" fmla="*/ 414872 w 594785"/>
                <a:gd name="connsiteY3" fmla="*/ 241758 h 648350"/>
                <a:gd name="connsiteX4" fmla="*/ 352900 w 594785"/>
                <a:gd name="connsiteY4" fmla="*/ 300366 h 648350"/>
                <a:gd name="connsiteX5" fmla="*/ 402822 w 594785"/>
                <a:gd name="connsiteY5" fmla="*/ 351648 h 648350"/>
                <a:gd name="connsiteX6" fmla="*/ 574968 w 594785"/>
                <a:gd name="connsiteY6" fmla="*/ 529303 h 648350"/>
                <a:gd name="connsiteX7" fmla="*/ 573247 w 594785"/>
                <a:gd name="connsiteY7" fmla="*/ 628204 h 648350"/>
                <a:gd name="connsiteX8" fmla="*/ 480288 w 594785"/>
                <a:gd name="connsiteY8" fmla="*/ 617215 h 648350"/>
                <a:gd name="connsiteX9" fmla="*/ 337406 w 594785"/>
                <a:gd name="connsiteY9" fmla="*/ 413919 h 648350"/>
                <a:gd name="connsiteX10" fmla="*/ 296091 w 594785"/>
                <a:gd name="connsiteY10" fmla="*/ 353479 h 648350"/>
                <a:gd name="connsiteX11" fmla="*/ 234119 w 594785"/>
                <a:gd name="connsiteY11" fmla="*/ 412087 h 648350"/>
                <a:gd name="connsiteX12" fmla="*/ 256498 w 594785"/>
                <a:gd name="connsiteY12" fmla="*/ 439560 h 648350"/>
                <a:gd name="connsiteX13" fmla="*/ 204854 w 594785"/>
                <a:gd name="connsiteY13" fmla="*/ 489010 h 648350"/>
                <a:gd name="connsiteX14" fmla="*/ 20658 w 594785"/>
                <a:gd name="connsiteY14" fmla="*/ 267399 h 648350"/>
                <a:gd name="connsiteX15" fmla="*/ 72301 w 594785"/>
                <a:gd name="connsiteY15" fmla="*/ 219780 h 648350"/>
                <a:gd name="connsiteX16" fmla="*/ 96402 w 594785"/>
                <a:gd name="connsiteY16" fmla="*/ 247252 h 648350"/>
                <a:gd name="connsiteX17" fmla="*/ 187639 w 594785"/>
                <a:gd name="connsiteY17" fmla="*/ 161172 h 648350"/>
                <a:gd name="connsiteX18" fmla="*/ 277155 w 594785"/>
                <a:gd name="connsiteY18" fmla="*/ 76923 h 648350"/>
                <a:gd name="connsiteX19" fmla="*/ 254776 w 594785"/>
                <a:gd name="connsiteY19" fmla="*/ 47619 h 648350"/>
                <a:gd name="connsiteX20" fmla="*/ 306420 w 594785"/>
                <a:gd name="connsiteY20" fmla="*/ 0 h 648350"/>
                <a:gd name="connsiteX21" fmla="*/ 139438 w 594785"/>
                <a:gd name="connsiteY21" fmla="*/ 536629 h 648350"/>
                <a:gd name="connsiteX22" fmla="*/ 225511 w 594785"/>
                <a:gd name="connsiteY22" fmla="*/ 536629 h 648350"/>
                <a:gd name="connsiteX23" fmla="*/ 277155 w 594785"/>
                <a:gd name="connsiteY23" fmla="*/ 593406 h 648350"/>
                <a:gd name="connsiteX24" fmla="*/ 277155 w 594785"/>
                <a:gd name="connsiteY24" fmla="*/ 648351 h 648350"/>
                <a:gd name="connsiteX25" fmla="*/ 139438 w 594785"/>
                <a:gd name="connsiteY25" fmla="*/ 648351 h 648350"/>
                <a:gd name="connsiteX26" fmla="*/ 0 w 594785"/>
                <a:gd name="connsiteY26" fmla="*/ 648351 h 648350"/>
                <a:gd name="connsiteX27" fmla="*/ 0 w 594785"/>
                <a:gd name="connsiteY27" fmla="*/ 593406 h 648350"/>
                <a:gd name="connsiteX28" fmla="*/ 53365 w 594785"/>
                <a:gd name="connsiteY28" fmla="*/ 536629 h 648350"/>
                <a:gd name="connsiteX29" fmla="*/ 139438 w 594785"/>
                <a:gd name="connsiteY29" fmla="*/ 536629 h 648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94785" h="648350">
                  <a:moveTo>
                    <a:pt x="306420" y="0"/>
                  </a:moveTo>
                  <a:lnTo>
                    <a:pt x="490617" y="221611"/>
                  </a:lnTo>
                  <a:lnTo>
                    <a:pt x="438973" y="269230"/>
                  </a:lnTo>
                  <a:lnTo>
                    <a:pt x="414872" y="241758"/>
                  </a:lnTo>
                  <a:lnTo>
                    <a:pt x="352900" y="300366"/>
                  </a:lnTo>
                  <a:lnTo>
                    <a:pt x="402822" y="351648"/>
                  </a:lnTo>
                  <a:lnTo>
                    <a:pt x="574968" y="529303"/>
                  </a:lnTo>
                  <a:cubicBezTo>
                    <a:pt x="602511" y="556776"/>
                    <a:pt x="600790" y="602563"/>
                    <a:pt x="573247" y="628204"/>
                  </a:cubicBezTo>
                  <a:cubicBezTo>
                    <a:pt x="545703" y="653845"/>
                    <a:pt x="502667" y="650182"/>
                    <a:pt x="480288" y="617215"/>
                  </a:cubicBezTo>
                  <a:lnTo>
                    <a:pt x="337406" y="413919"/>
                  </a:lnTo>
                  <a:lnTo>
                    <a:pt x="296091" y="353479"/>
                  </a:lnTo>
                  <a:lnTo>
                    <a:pt x="234119" y="412087"/>
                  </a:lnTo>
                  <a:lnTo>
                    <a:pt x="256498" y="439560"/>
                  </a:lnTo>
                  <a:lnTo>
                    <a:pt x="204854" y="489010"/>
                  </a:lnTo>
                  <a:lnTo>
                    <a:pt x="20658" y="267399"/>
                  </a:lnTo>
                  <a:lnTo>
                    <a:pt x="72301" y="219780"/>
                  </a:lnTo>
                  <a:lnTo>
                    <a:pt x="96402" y="247252"/>
                  </a:lnTo>
                  <a:lnTo>
                    <a:pt x="187639" y="161172"/>
                  </a:lnTo>
                  <a:lnTo>
                    <a:pt x="277155" y="76923"/>
                  </a:lnTo>
                  <a:lnTo>
                    <a:pt x="254776" y="47619"/>
                  </a:lnTo>
                  <a:lnTo>
                    <a:pt x="306420" y="0"/>
                  </a:lnTo>
                  <a:close/>
                  <a:moveTo>
                    <a:pt x="139438" y="536629"/>
                  </a:moveTo>
                  <a:lnTo>
                    <a:pt x="225511" y="536629"/>
                  </a:lnTo>
                  <a:cubicBezTo>
                    <a:pt x="254776" y="536629"/>
                    <a:pt x="277155" y="562270"/>
                    <a:pt x="277155" y="593406"/>
                  </a:cubicBezTo>
                  <a:lnTo>
                    <a:pt x="277155" y="648351"/>
                  </a:lnTo>
                  <a:lnTo>
                    <a:pt x="139438" y="648351"/>
                  </a:lnTo>
                  <a:lnTo>
                    <a:pt x="0" y="648351"/>
                  </a:lnTo>
                  <a:lnTo>
                    <a:pt x="0" y="593406"/>
                  </a:lnTo>
                  <a:cubicBezTo>
                    <a:pt x="0" y="562270"/>
                    <a:pt x="24100" y="536629"/>
                    <a:pt x="53365" y="536629"/>
                  </a:cubicBezTo>
                  <a:lnTo>
                    <a:pt x="139438" y="536629"/>
                  </a:lnTo>
                  <a:close/>
                </a:path>
              </a:pathLst>
            </a:custGeom>
            <a:solidFill>
              <a:srgbClr val="FFFFFF"/>
            </a:solidFill>
            <a:ln w="171450" cap="flat">
              <a:noFill/>
              <a:prstDash val="solid"/>
              <a:miter/>
            </a:ln>
          </p:spPr>
          <p:txBody>
            <a:bodyPr rtlCol="0" anchor="ctr"/>
            <a:lstStyle/>
            <a:p>
              <a:endParaRPr lang="es-MX" sz="1350"/>
            </a:p>
          </p:txBody>
        </p:sp>
        <p:sp>
          <p:nvSpPr>
            <p:cNvPr id="52" name="Forma libre: forma 25"/>
            <p:cNvSpPr/>
            <p:nvPr/>
          </p:nvSpPr>
          <p:spPr>
            <a:xfrm>
              <a:off x="2089202" y="3044330"/>
              <a:ext cx="402983" cy="451663"/>
            </a:xfrm>
            <a:custGeom>
              <a:avLst/>
              <a:gdLst>
                <a:gd name="connsiteX0" fmla="*/ 0 w 298693"/>
                <a:gd name="connsiteY0" fmla="*/ 53114 h 344665"/>
                <a:gd name="connsiteX1" fmla="*/ 41315 w 298693"/>
                <a:gd name="connsiteY1" fmla="*/ 113553 h 344665"/>
                <a:gd name="connsiteX2" fmla="*/ 184196 w 298693"/>
                <a:gd name="connsiteY2" fmla="*/ 316849 h 344665"/>
                <a:gd name="connsiteX3" fmla="*/ 277155 w 298693"/>
                <a:gd name="connsiteY3" fmla="*/ 327838 h 344665"/>
                <a:gd name="connsiteX4" fmla="*/ 278877 w 298693"/>
                <a:gd name="connsiteY4" fmla="*/ 228937 h 344665"/>
                <a:gd name="connsiteX5" fmla="*/ 106731 w 298693"/>
                <a:gd name="connsiteY5" fmla="*/ 51282 h 344665"/>
                <a:gd name="connsiteX6" fmla="*/ 56808 w 298693"/>
                <a:gd name="connsiteY6" fmla="*/ 0 h 344665"/>
                <a:gd name="connsiteX7" fmla="*/ 0 w 298693"/>
                <a:gd name="connsiteY7" fmla="*/ 53114 h 3446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98693" h="344665">
                  <a:moveTo>
                    <a:pt x="0" y="53114"/>
                  </a:moveTo>
                  <a:lnTo>
                    <a:pt x="41315" y="113553"/>
                  </a:lnTo>
                  <a:lnTo>
                    <a:pt x="184196" y="316849"/>
                  </a:lnTo>
                  <a:cubicBezTo>
                    <a:pt x="206575" y="349816"/>
                    <a:pt x="249612" y="353479"/>
                    <a:pt x="277155" y="327838"/>
                  </a:cubicBezTo>
                  <a:cubicBezTo>
                    <a:pt x="304699" y="302197"/>
                    <a:pt x="306420" y="256410"/>
                    <a:pt x="278877" y="228937"/>
                  </a:cubicBezTo>
                  <a:lnTo>
                    <a:pt x="106731" y="51282"/>
                  </a:lnTo>
                  <a:lnTo>
                    <a:pt x="56808" y="0"/>
                  </a:lnTo>
                  <a:cubicBezTo>
                    <a:pt x="-5164" y="58608"/>
                    <a:pt x="61973" y="-3663"/>
                    <a:pt x="0" y="53114"/>
                  </a:cubicBezTo>
                  <a:close/>
                </a:path>
              </a:pathLst>
            </a:custGeom>
            <a:noFill/>
            <a:ln w="20574" cap="flat">
              <a:solidFill>
                <a:srgbClr val="AB0A3D"/>
              </a:solidFill>
              <a:prstDash val="solid"/>
              <a:miter/>
            </a:ln>
          </p:spPr>
          <p:txBody>
            <a:bodyPr rtlCol="0" anchor="ctr"/>
            <a:lstStyle/>
            <a:p>
              <a:endParaRPr lang="es-MX" sz="1350"/>
            </a:p>
          </p:txBody>
        </p:sp>
        <p:sp>
          <p:nvSpPr>
            <p:cNvPr id="53" name="Forma libre: forma 26"/>
            <p:cNvSpPr/>
            <p:nvPr/>
          </p:nvSpPr>
          <p:spPr>
            <a:xfrm>
              <a:off x="1689730" y="3353940"/>
              <a:ext cx="113802" cy="146404"/>
            </a:xfrm>
            <a:custGeom>
              <a:avLst/>
              <a:gdLst>
                <a:gd name="connsiteX0" fmla="*/ 0 w 84351"/>
                <a:gd name="connsiteY0" fmla="*/ 108058 h 111721"/>
                <a:gd name="connsiteX1" fmla="*/ 0 w 84351"/>
                <a:gd name="connsiteY1" fmla="*/ 56776 h 111721"/>
                <a:gd name="connsiteX2" fmla="*/ 53365 w 84351"/>
                <a:gd name="connsiteY2" fmla="*/ 0 h 111721"/>
                <a:gd name="connsiteX3" fmla="*/ 84352 w 84351"/>
                <a:gd name="connsiteY3" fmla="*/ 0 h 111721"/>
                <a:gd name="connsiteX4" fmla="*/ 55087 w 84351"/>
                <a:gd name="connsiteY4" fmla="*/ 108058 h 111721"/>
                <a:gd name="connsiteX5" fmla="*/ 48201 w 84351"/>
                <a:gd name="connsiteY5" fmla="*/ 111721 h 111721"/>
                <a:gd name="connsiteX6" fmla="*/ 0 w 84351"/>
                <a:gd name="connsiteY6" fmla="*/ 108058 h 11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4351" h="111721">
                  <a:moveTo>
                    <a:pt x="0" y="108058"/>
                  </a:moveTo>
                  <a:lnTo>
                    <a:pt x="0" y="56776"/>
                  </a:lnTo>
                  <a:cubicBezTo>
                    <a:pt x="0" y="25641"/>
                    <a:pt x="24100" y="0"/>
                    <a:pt x="53365" y="0"/>
                  </a:cubicBezTo>
                  <a:lnTo>
                    <a:pt x="84352" y="0"/>
                  </a:lnTo>
                  <a:cubicBezTo>
                    <a:pt x="53365" y="18315"/>
                    <a:pt x="55087" y="75091"/>
                    <a:pt x="55087" y="108058"/>
                  </a:cubicBezTo>
                  <a:cubicBezTo>
                    <a:pt x="55087" y="108058"/>
                    <a:pt x="48201" y="109890"/>
                    <a:pt x="48201" y="111721"/>
                  </a:cubicBezTo>
                  <a:lnTo>
                    <a:pt x="0" y="108058"/>
                  </a:lnTo>
                  <a:close/>
                </a:path>
              </a:pathLst>
            </a:custGeom>
            <a:solidFill>
              <a:srgbClr val="D4E1F4"/>
            </a:solidFill>
            <a:ln w="171450" cap="flat">
              <a:noFill/>
              <a:prstDash val="solid"/>
              <a:miter/>
            </a:ln>
          </p:spPr>
          <p:txBody>
            <a:bodyPr rtlCol="0" anchor="ctr"/>
            <a:lstStyle/>
            <a:p>
              <a:endParaRPr lang="es-MX" sz="1350"/>
            </a:p>
          </p:txBody>
        </p:sp>
        <p:sp>
          <p:nvSpPr>
            <p:cNvPr id="54" name="Forma libre: forma 27"/>
            <p:cNvSpPr/>
            <p:nvPr/>
          </p:nvSpPr>
          <p:spPr>
            <a:xfrm>
              <a:off x="1689730" y="3353940"/>
              <a:ext cx="373925" cy="146404"/>
            </a:xfrm>
            <a:custGeom>
              <a:avLst/>
              <a:gdLst>
                <a:gd name="connsiteX0" fmla="*/ 139438 w 277155"/>
                <a:gd name="connsiteY0" fmla="*/ 0 h 111721"/>
                <a:gd name="connsiteX1" fmla="*/ 225511 w 277155"/>
                <a:gd name="connsiteY1" fmla="*/ 0 h 111721"/>
                <a:gd name="connsiteX2" fmla="*/ 277155 w 277155"/>
                <a:gd name="connsiteY2" fmla="*/ 56776 h 111721"/>
                <a:gd name="connsiteX3" fmla="*/ 277155 w 277155"/>
                <a:gd name="connsiteY3" fmla="*/ 111721 h 111721"/>
                <a:gd name="connsiteX4" fmla="*/ 139438 w 277155"/>
                <a:gd name="connsiteY4" fmla="*/ 111721 h 111721"/>
                <a:gd name="connsiteX5" fmla="*/ 0 w 277155"/>
                <a:gd name="connsiteY5" fmla="*/ 111721 h 111721"/>
                <a:gd name="connsiteX6" fmla="*/ 0 w 277155"/>
                <a:gd name="connsiteY6" fmla="*/ 56776 h 111721"/>
                <a:gd name="connsiteX7" fmla="*/ 53365 w 277155"/>
                <a:gd name="connsiteY7" fmla="*/ 0 h 111721"/>
                <a:gd name="connsiteX8" fmla="*/ 139438 w 277155"/>
                <a:gd name="connsiteY8" fmla="*/ 0 h 111721"/>
                <a:gd name="connsiteX9" fmla="*/ 139438 w 277155"/>
                <a:gd name="connsiteY9" fmla="*/ 0 h 111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77155" h="111721">
                  <a:moveTo>
                    <a:pt x="139438" y="0"/>
                  </a:moveTo>
                  <a:lnTo>
                    <a:pt x="225511" y="0"/>
                  </a:lnTo>
                  <a:cubicBezTo>
                    <a:pt x="254776" y="0"/>
                    <a:pt x="277155" y="25641"/>
                    <a:pt x="277155" y="56776"/>
                  </a:cubicBezTo>
                  <a:lnTo>
                    <a:pt x="277155" y="111721"/>
                  </a:lnTo>
                  <a:lnTo>
                    <a:pt x="139438" y="111721"/>
                  </a:lnTo>
                  <a:lnTo>
                    <a:pt x="0" y="111721"/>
                  </a:lnTo>
                  <a:lnTo>
                    <a:pt x="0" y="56776"/>
                  </a:lnTo>
                  <a:cubicBezTo>
                    <a:pt x="0" y="25641"/>
                    <a:pt x="24100" y="0"/>
                    <a:pt x="53365" y="0"/>
                  </a:cubicBezTo>
                  <a:lnTo>
                    <a:pt x="139438" y="0"/>
                  </a:lnTo>
                  <a:lnTo>
                    <a:pt x="139438" y="0"/>
                  </a:lnTo>
                  <a:close/>
                </a:path>
              </a:pathLst>
            </a:custGeom>
            <a:noFill/>
            <a:ln w="20574" cap="flat">
              <a:solidFill>
                <a:srgbClr val="C00000"/>
              </a:solidFill>
              <a:prstDash val="solid"/>
              <a:miter/>
            </a:ln>
          </p:spPr>
          <p:txBody>
            <a:bodyPr rtlCol="0" anchor="ctr"/>
            <a:lstStyle/>
            <a:p>
              <a:endParaRPr lang="es-MX" sz="1350"/>
            </a:p>
          </p:txBody>
        </p:sp>
        <p:sp>
          <p:nvSpPr>
            <p:cNvPr id="55" name="Forma libre: forma 28"/>
            <p:cNvSpPr/>
            <p:nvPr/>
          </p:nvSpPr>
          <p:spPr>
            <a:xfrm>
              <a:off x="1717599" y="2938727"/>
              <a:ext cx="123093" cy="208806"/>
            </a:xfrm>
            <a:custGeom>
              <a:avLst/>
              <a:gdLst>
                <a:gd name="connsiteX0" fmla="*/ 51644 w 91237"/>
                <a:gd name="connsiteY0" fmla="*/ 0 h 159340"/>
                <a:gd name="connsiteX1" fmla="*/ 91237 w 91237"/>
                <a:gd name="connsiteY1" fmla="*/ 45787 h 159340"/>
                <a:gd name="connsiteX2" fmla="*/ 91237 w 91237"/>
                <a:gd name="connsiteY2" fmla="*/ 159340 h 159340"/>
                <a:gd name="connsiteX3" fmla="*/ 0 w 91237"/>
                <a:gd name="connsiteY3" fmla="*/ 47619 h 159340"/>
              </a:gdLst>
              <a:ahLst/>
              <a:cxnLst>
                <a:cxn ang="0">
                  <a:pos x="connsiteX0" y="connsiteY0"/>
                </a:cxn>
                <a:cxn ang="0">
                  <a:pos x="connsiteX1" y="connsiteY1"/>
                </a:cxn>
                <a:cxn ang="0">
                  <a:pos x="connsiteX2" y="connsiteY2"/>
                </a:cxn>
                <a:cxn ang="0">
                  <a:pos x="connsiteX3" y="connsiteY3"/>
                </a:cxn>
              </a:cxnLst>
              <a:rect l="l" t="t" r="r" b="b"/>
              <a:pathLst>
                <a:path w="91237" h="159340">
                  <a:moveTo>
                    <a:pt x="51644" y="0"/>
                  </a:moveTo>
                  <a:lnTo>
                    <a:pt x="91237" y="45787"/>
                  </a:lnTo>
                  <a:lnTo>
                    <a:pt x="91237" y="159340"/>
                  </a:lnTo>
                  <a:lnTo>
                    <a:pt x="0" y="47619"/>
                  </a:lnTo>
                  <a:close/>
                </a:path>
              </a:pathLst>
            </a:custGeom>
            <a:solidFill>
              <a:srgbClr val="D4E1F4"/>
            </a:solidFill>
            <a:ln w="171450" cap="flat">
              <a:noFill/>
              <a:prstDash val="solid"/>
              <a:miter/>
            </a:ln>
          </p:spPr>
          <p:txBody>
            <a:bodyPr rtlCol="0" anchor="ctr"/>
            <a:lstStyle/>
            <a:p>
              <a:endParaRPr lang="es-MX" sz="1350"/>
            </a:p>
          </p:txBody>
        </p:sp>
        <p:sp>
          <p:nvSpPr>
            <p:cNvPr id="56" name="Forma libre: forma 29"/>
            <p:cNvSpPr/>
            <p:nvPr/>
          </p:nvSpPr>
          <p:spPr>
            <a:xfrm>
              <a:off x="2033462" y="2650718"/>
              <a:ext cx="123093" cy="208806"/>
            </a:xfrm>
            <a:custGeom>
              <a:avLst/>
              <a:gdLst>
                <a:gd name="connsiteX0" fmla="*/ 51644 w 91237"/>
                <a:gd name="connsiteY0" fmla="*/ 0 h 159340"/>
                <a:gd name="connsiteX1" fmla="*/ 91237 w 91237"/>
                <a:gd name="connsiteY1" fmla="*/ 45787 h 159340"/>
                <a:gd name="connsiteX2" fmla="*/ 91237 w 91237"/>
                <a:gd name="connsiteY2" fmla="*/ 159340 h 159340"/>
                <a:gd name="connsiteX3" fmla="*/ 0 w 91237"/>
                <a:gd name="connsiteY3" fmla="*/ 47619 h 159340"/>
              </a:gdLst>
              <a:ahLst/>
              <a:cxnLst>
                <a:cxn ang="0">
                  <a:pos x="connsiteX0" y="connsiteY0"/>
                </a:cxn>
                <a:cxn ang="0">
                  <a:pos x="connsiteX1" y="connsiteY1"/>
                </a:cxn>
                <a:cxn ang="0">
                  <a:pos x="connsiteX2" y="connsiteY2"/>
                </a:cxn>
                <a:cxn ang="0">
                  <a:pos x="connsiteX3" y="connsiteY3"/>
                </a:cxn>
              </a:cxnLst>
              <a:rect l="l" t="t" r="r" b="b"/>
              <a:pathLst>
                <a:path w="91237" h="159340">
                  <a:moveTo>
                    <a:pt x="51644" y="0"/>
                  </a:moveTo>
                  <a:lnTo>
                    <a:pt x="91237" y="45787"/>
                  </a:lnTo>
                  <a:lnTo>
                    <a:pt x="91237" y="159340"/>
                  </a:lnTo>
                  <a:lnTo>
                    <a:pt x="0" y="47619"/>
                  </a:lnTo>
                  <a:close/>
                </a:path>
              </a:pathLst>
            </a:custGeom>
            <a:solidFill>
              <a:srgbClr val="D4E1F4"/>
            </a:solidFill>
            <a:ln w="171450" cap="flat">
              <a:noFill/>
              <a:prstDash val="solid"/>
              <a:miter/>
            </a:ln>
          </p:spPr>
          <p:txBody>
            <a:bodyPr rtlCol="0" anchor="ctr"/>
            <a:lstStyle/>
            <a:p>
              <a:endParaRPr lang="es-MX" sz="1350"/>
            </a:p>
          </p:txBody>
        </p:sp>
        <p:sp>
          <p:nvSpPr>
            <p:cNvPr id="57" name="Forma libre: forma 30"/>
            <p:cNvSpPr/>
            <p:nvPr/>
          </p:nvSpPr>
          <p:spPr>
            <a:xfrm>
              <a:off x="2033462" y="2650718"/>
              <a:ext cx="318184" cy="352810"/>
            </a:xfrm>
            <a:custGeom>
              <a:avLst/>
              <a:gdLst>
                <a:gd name="connsiteX0" fmla="*/ 0 w 235840"/>
                <a:gd name="connsiteY0" fmla="*/ 47619 h 269230"/>
                <a:gd name="connsiteX1" fmla="*/ 51644 w 235840"/>
                <a:gd name="connsiteY1" fmla="*/ 0 h 269230"/>
                <a:gd name="connsiteX2" fmla="*/ 235840 w 235840"/>
                <a:gd name="connsiteY2" fmla="*/ 221611 h 269230"/>
                <a:gd name="connsiteX3" fmla="*/ 184196 w 235840"/>
                <a:gd name="connsiteY3" fmla="*/ 269230 h 269230"/>
              </a:gdLst>
              <a:ahLst/>
              <a:cxnLst>
                <a:cxn ang="0">
                  <a:pos x="connsiteX0" y="connsiteY0"/>
                </a:cxn>
                <a:cxn ang="0">
                  <a:pos x="connsiteX1" y="connsiteY1"/>
                </a:cxn>
                <a:cxn ang="0">
                  <a:pos x="connsiteX2" y="connsiteY2"/>
                </a:cxn>
                <a:cxn ang="0">
                  <a:pos x="connsiteX3" y="connsiteY3"/>
                </a:cxn>
              </a:cxnLst>
              <a:rect l="l" t="t" r="r" b="b"/>
              <a:pathLst>
                <a:path w="235840" h="269230">
                  <a:moveTo>
                    <a:pt x="0" y="47619"/>
                  </a:moveTo>
                  <a:lnTo>
                    <a:pt x="51644" y="0"/>
                  </a:lnTo>
                  <a:lnTo>
                    <a:pt x="235840" y="221611"/>
                  </a:lnTo>
                  <a:lnTo>
                    <a:pt x="184196" y="269230"/>
                  </a:lnTo>
                  <a:close/>
                </a:path>
              </a:pathLst>
            </a:custGeom>
            <a:noFill/>
            <a:ln w="20574" cap="flat">
              <a:solidFill>
                <a:srgbClr val="AB0A3D"/>
              </a:solidFill>
              <a:prstDash val="solid"/>
              <a:miter/>
            </a:ln>
          </p:spPr>
          <p:txBody>
            <a:bodyPr rtlCol="0" anchor="ctr"/>
            <a:lstStyle/>
            <a:p>
              <a:endParaRPr lang="es-MX" sz="1350"/>
            </a:p>
          </p:txBody>
        </p:sp>
        <p:sp>
          <p:nvSpPr>
            <p:cNvPr id="58" name="Forma libre: forma 31"/>
            <p:cNvSpPr/>
            <p:nvPr/>
          </p:nvSpPr>
          <p:spPr>
            <a:xfrm>
              <a:off x="1717599" y="2938727"/>
              <a:ext cx="318184" cy="352810"/>
            </a:xfrm>
            <a:custGeom>
              <a:avLst/>
              <a:gdLst>
                <a:gd name="connsiteX0" fmla="*/ 0 w 235840"/>
                <a:gd name="connsiteY0" fmla="*/ 47619 h 269230"/>
                <a:gd name="connsiteX1" fmla="*/ 51644 w 235840"/>
                <a:gd name="connsiteY1" fmla="*/ 0 h 269230"/>
                <a:gd name="connsiteX2" fmla="*/ 235840 w 235840"/>
                <a:gd name="connsiteY2" fmla="*/ 219780 h 269230"/>
                <a:gd name="connsiteX3" fmla="*/ 184196 w 235840"/>
                <a:gd name="connsiteY3" fmla="*/ 269230 h 269230"/>
              </a:gdLst>
              <a:ahLst/>
              <a:cxnLst>
                <a:cxn ang="0">
                  <a:pos x="connsiteX0" y="connsiteY0"/>
                </a:cxn>
                <a:cxn ang="0">
                  <a:pos x="connsiteX1" y="connsiteY1"/>
                </a:cxn>
                <a:cxn ang="0">
                  <a:pos x="connsiteX2" y="connsiteY2"/>
                </a:cxn>
                <a:cxn ang="0">
                  <a:pos x="connsiteX3" y="connsiteY3"/>
                </a:cxn>
              </a:cxnLst>
              <a:rect l="l" t="t" r="r" b="b"/>
              <a:pathLst>
                <a:path w="235840" h="269230">
                  <a:moveTo>
                    <a:pt x="0" y="47619"/>
                  </a:moveTo>
                  <a:lnTo>
                    <a:pt x="51644" y="0"/>
                  </a:lnTo>
                  <a:lnTo>
                    <a:pt x="235840" y="219780"/>
                  </a:lnTo>
                  <a:lnTo>
                    <a:pt x="184196" y="269230"/>
                  </a:lnTo>
                  <a:close/>
                </a:path>
              </a:pathLst>
            </a:custGeom>
            <a:noFill/>
            <a:ln w="20574" cap="flat">
              <a:solidFill>
                <a:srgbClr val="AB0A3D"/>
              </a:solidFill>
              <a:prstDash val="solid"/>
              <a:miter/>
            </a:ln>
          </p:spPr>
          <p:txBody>
            <a:bodyPr rtlCol="0" anchor="ctr"/>
            <a:lstStyle/>
            <a:p>
              <a:endParaRPr lang="es-MX" sz="1350"/>
            </a:p>
          </p:txBody>
        </p:sp>
        <p:sp>
          <p:nvSpPr>
            <p:cNvPr id="59" name="Forma libre: forma 32"/>
            <p:cNvSpPr/>
            <p:nvPr/>
          </p:nvSpPr>
          <p:spPr>
            <a:xfrm>
              <a:off x="1819791" y="2751521"/>
              <a:ext cx="429665" cy="439213"/>
            </a:xfrm>
            <a:custGeom>
              <a:avLst/>
              <a:gdLst>
                <a:gd name="connsiteX0" fmla="*/ 318470 w 318470"/>
                <a:gd name="connsiteY0" fmla="*/ 164835 h 335164"/>
                <a:gd name="connsiteX1" fmla="*/ 227233 w 318470"/>
                <a:gd name="connsiteY1" fmla="*/ 250915 h 335164"/>
                <a:gd name="connsiteX2" fmla="*/ 227233 w 318470"/>
                <a:gd name="connsiteY2" fmla="*/ 250915 h 335164"/>
                <a:gd name="connsiteX3" fmla="*/ 137717 w 318470"/>
                <a:gd name="connsiteY3" fmla="*/ 335164 h 335164"/>
                <a:gd name="connsiteX4" fmla="*/ 0 w 318470"/>
                <a:gd name="connsiteY4" fmla="*/ 170329 h 335164"/>
                <a:gd name="connsiteX5" fmla="*/ 91237 w 318470"/>
                <a:gd name="connsiteY5" fmla="*/ 84249 h 335164"/>
                <a:gd name="connsiteX6" fmla="*/ 91237 w 318470"/>
                <a:gd name="connsiteY6" fmla="*/ 84249 h 335164"/>
                <a:gd name="connsiteX7" fmla="*/ 180753 w 318470"/>
                <a:gd name="connsiteY7" fmla="*/ 0 h 335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8470" h="335164">
                  <a:moveTo>
                    <a:pt x="318470" y="164835"/>
                  </a:moveTo>
                  <a:lnTo>
                    <a:pt x="227233" y="250915"/>
                  </a:lnTo>
                  <a:lnTo>
                    <a:pt x="227233" y="250915"/>
                  </a:lnTo>
                  <a:lnTo>
                    <a:pt x="137717" y="335164"/>
                  </a:lnTo>
                  <a:lnTo>
                    <a:pt x="0" y="170329"/>
                  </a:lnTo>
                  <a:lnTo>
                    <a:pt x="91237" y="84249"/>
                  </a:lnTo>
                  <a:lnTo>
                    <a:pt x="91237" y="84249"/>
                  </a:lnTo>
                  <a:lnTo>
                    <a:pt x="180753" y="0"/>
                  </a:lnTo>
                  <a:close/>
                </a:path>
              </a:pathLst>
            </a:custGeom>
            <a:noFill/>
            <a:ln w="20574" cap="flat">
              <a:solidFill>
                <a:srgbClr val="AB0A3D"/>
              </a:solidFill>
              <a:prstDash val="solid"/>
              <a:miter/>
            </a:ln>
          </p:spPr>
          <p:txBody>
            <a:bodyPr rtlCol="0" anchor="ctr"/>
            <a:lstStyle/>
            <a:p>
              <a:endParaRPr lang="es-MX" sz="1350"/>
            </a:p>
          </p:txBody>
        </p:sp>
      </p:grpSp>
      <p:sp>
        <p:nvSpPr>
          <p:cNvPr id="64" name="12 Rectángulo"/>
          <p:cNvSpPr>
            <a:spLocks noChangeArrowheads="1"/>
          </p:cNvSpPr>
          <p:nvPr/>
        </p:nvSpPr>
        <p:spPr bwMode="auto">
          <a:xfrm>
            <a:off x="1654336" y="3265725"/>
            <a:ext cx="2974675" cy="3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lnSpc>
                <a:spcPct val="107000"/>
              </a:lnSpc>
              <a:spcAft>
                <a:spcPts val="600"/>
              </a:spcAft>
            </a:pPr>
            <a:r>
              <a:rPr lang="es-MX" altLang="es-MX" sz="1400" dirty="0">
                <a:latin typeface="Montserrat Black" panose="00000A00000000000000" pitchFamily="2" charset="0"/>
              </a:rPr>
              <a:t>En el área de recepción</a:t>
            </a:r>
          </a:p>
        </p:txBody>
      </p:sp>
      <p:sp>
        <p:nvSpPr>
          <p:cNvPr id="65" name="12 Rectángulo"/>
          <p:cNvSpPr>
            <a:spLocks noChangeArrowheads="1"/>
          </p:cNvSpPr>
          <p:nvPr/>
        </p:nvSpPr>
        <p:spPr bwMode="auto">
          <a:xfrm>
            <a:off x="1672172" y="4214685"/>
            <a:ext cx="2823955" cy="871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lnSpc>
                <a:spcPct val="107000"/>
              </a:lnSpc>
              <a:spcAft>
                <a:spcPts val="600"/>
              </a:spcAft>
            </a:pPr>
            <a:r>
              <a:rPr lang="es-MX" altLang="es-MX" sz="1200" dirty="0">
                <a:latin typeface="Montserrat" panose="00000500000000000000" pitchFamily="2" charset="0"/>
              </a:rPr>
              <a:t>Deben encontrarse a la vista del público los trámites o servicios que realiza la oficina gubernamental con Código QR</a:t>
            </a:r>
          </a:p>
        </p:txBody>
      </p:sp>
      <p:sp>
        <p:nvSpPr>
          <p:cNvPr id="67" name="12 Rectángulo"/>
          <p:cNvSpPr>
            <a:spLocks noChangeArrowheads="1"/>
          </p:cNvSpPr>
          <p:nvPr/>
        </p:nvSpPr>
        <p:spPr bwMode="auto">
          <a:xfrm>
            <a:off x="4868340" y="3207827"/>
            <a:ext cx="24073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r>
              <a:rPr lang="es-MX" altLang="es-MX" sz="1200" dirty="0">
                <a:latin typeface="Montserrat Black" panose="00000A00000000000000" pitchFamily="2" charset="0"/>
              </a:rPr>
              <a:t>Formatos que recaben datos personales</a:t>
            </a:r>
          </a:p>
        </p:txBody>
      </p:sp>
      <p:sp>
        <p:nvSpPr>
          <p:cNvPr id="68" name="12 Rectángulo"/>
          <p:cNvSpPr>
            <a:spLocks noChangeArrowheads="1"/>
          </p:cNvSpPr>
          <p:nvPr/>
        </p:nvSpPr>
        <p:spPr bwMode="auto">
          <a:xfrm>
            <a:off x="4704572" y="4234344"/>
            <a:ext cx="2790717" cy="106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lnSpc>
                <a:spcPct val="107000"/>
              </a:lnSpc>
              <a:spcAft>
                <a:spcPts val="600"/>
              </a:spcAft>
            </a:pPr>
            <a:r>
              <a:rPr lang="es-MX" altLang="es-MX" sz="1200" dirty="0">
                <a:latin typeface="Montserrat" panose="00000500000000000000" pitchFamily="2" charset="0"/>
              </a:rPr>
              <a:t>Deben contar con aviso de privacidad simplificado que cumpla con la Ley Estatal aplicable y debe estar a la vista del público </a:t>
            </a:r>
          </a:p>
        </p:txBody>
      </p:sp>
      <p:sp>
        <p:nvSpPr>
          <p:cNvPr id="71" name="12 Rectángulo"/>
          <p:cNvSpPr>
            <a:spLocks noChangeArrowheads="1"/>
          </p:cNvSpPr>
          <p:nvPr/>
        </p:nvSpPr>
        <p:spPr bwMode="auto">
          <a:xfrm>
            <a:off x="7958656" y="4234344"/>
            <a:ext cx="2289604" cy="673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lnSpc>
                <a:spcPct val="107000"/>
              </a:lnSpc>
              <a:spcAft>
                <a:spcPts val="600"/>
              </a:spcAft>
            </a:pPr>
            <a:r>
              <a:rPr lang="es-MX" altLang="es-MX" sz="1200" dirty="0">
                <a:latin typeface="Montserrat" panose="00000500000000000000" pitchFamily="2" charset="0"/>
              </a:rPr>
              <a:t>Revisión de los requisitos, costos y plazos de atención y resolución</a:t>
            </a:r>
          </a:p>
        </p:txBody>
      </p:sp>
      <p:sp>
        <p:nvSpPr>
          <p:cNvPr id="77" name="12 Rectángulo"/>
          <p:cNvSpPr>
            <a:spLocks noChangeArrowheads="1"/>
          </p:cNvSpPr>
          <p:nvPr/>
        </p:nvSpPr>
        <p:spPr bwMode="auto">
          <a:xfrm>
            <a:off x="2693404" y="5590194"/>
            <a:ext cx="7041146" cy="102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lnSpc>
                <a:spcPct val="107000"/>
              </a:lnSpc>
              <a:spcAft>
                <a:spcPts val="600"/>
              </a:spcAft>
            </a:pPr>
            <a:r>
              <a:rPr lang="es-MX" altLang="es-MX" sz="1600" dirty="0">
                <a:latin typeface="Montserrat" panose="00000500000000000000" pitchFamily="2" charset="0"/>
              </a:rPr>
              <a:t>Este análisis deberá presentarse ante la instancia correspondiente</a:t>
            </a:r>
          </a:p>
          <a:p>
            <a:pPr algn="ctr">
              <a:lnSpc>
                <a:spcPct val="107000"/>
              </a:lnSpc>
              <a:spcAft>
                <a:spcPts val="600"/>
              </a:spcAft>
            </a:pPr>
            <a:r>
              <a:rPr lang="es-MX" altLang="es-MX" sz="1600" dirty="0">
                <a:latin typeface="Montserrat" panose="00000500000000000000" pitchFamily="2" charset="0"/>
              </a:rPr>
              <a:t> (Deberá realizarse antes de la validación de la cédula)</a:t>
            </a:r>
          </a:p>
          <a:p>
            <a:pPr algn="ctr">
              <a:lnSpc>
                <a:spcPct val="107000"/>
              </a:lnSpc>
              <a:spcAft>
                <a:spcPts val="600"/>
              </a:spcAft>
            </a:pPr>
            <a:r>
              <a:rPr lang="es-MX" altLang="es-MX" sz="1600" dirty="0">
                <a:latin typeface="Montserrat" panose="00000500000000000000" pitchFamily="2" charset="0"/>
              </a:rPr>
              <a:t>. </a:t>
            </a:r>
          </a:p>
        </p:txBody>
      </p:sp>
      <p:sp>
        <p:nvSpPr>
          <p:cNvPr id="79" name="12 Rectángulo"/>
          <p:cNvSpPr>
            <a:spLocks noChangeArrowheads="1"/>
          </p:cNvSpPr>
          <p:nvPr/>
        </p:nvSpPr>
        <p:spPr bwMode="auto">
          <a:xfrm>
            <a:off x="7895234" y="3276533"/>
            <a:ext cx="24073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r>
              <a:rPr lang="es-MX" altLang="es-MX" sz="1200" dirty="0">
                <a:latin typeface="Montserrat Black" panose="00000A00000000000000" pitchFamily="2" charset="0"/>
              </a:rPr>
              <a:t>Requisitos</a:t>
            </a:r>
          </a:p>
        </p:txBody>
      </p:sp>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par>
                                <p:cTn id="8" presetID="10"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par>
                                <p:cTn id="11" presetID="10"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fade">
                                      <p:cBhvr>
                                        <p:cTn id="13" dur="500"/>
                                        <p:tgtEl>
                                          <p:spTgt spid="14"/>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3" name="Gráfico 62"/>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843" t="14814" r="6176" b="25135"/>
          <a:stretch>
            <a:fillRect/>
          </a:stretch>
        </p:blipFill>
        <p:spPr>
          <a:xfrm>
            <a:off x="2006532" y="7252962"/>
            <a:ext cx="2959578" cy="2584784"/>
          </a:xfrm>
          <a:prstGeom prst="rect">
            <a:avLst/>
          </a:prstGeom>
        </p:spPr>
      </p:pic>
      <p:pic>
        <p:nvPicPr>
          <p:cNvPr id="66" name="Gráfico 65"/>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843" t="14814" r="6176" b="25135"/>
          <a:stretch>
            <a:fillRect/>
          </a:stretch>
        </p:blipFill>
        <p:spPr>
          <a:xfrm>
            <a:off x="4994771" y="7252962"/>
            <a:ext cx="2959578" cy="2584784"/>
          </a:xfrm>
          <a:prstGeom prst="rect">
            <a:avLst/>
          </a:prstGeom>
        </p:spPr>
      </p:pic>
      <p:pic>
        <p:nvPicPr>
          <p:cNvPr id="69" name="Gráfico 68"/>
          <p:cNvPicPr>
            <a:picLocks noChangeAspect="1"/>
          </p:cNvPicPr>
          <p:nvPr/>
        </p:nvPicPr>
        <p:blipFill rotWithShape="1">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l="4843" t="14814" r="6176" b="25135"/>
          <a:stretch>
            <a:fillRect/>
          </a:stretch>
        </p:blipFill>
        <p:spPr>
          <a:xfrm>
            <a:off x="7997487" y="7252962"/>
            <a:ext cx="2959578" cy="2584784"/>
          </a:xfrm>
          <a:prstGeom prst="rect">
            <a:avLst/>
          </a:prstGeom>
        </p:spPr>
      </p:pic>
      <p:sp>
        <p:nvSpPr>
          <p:cNvPr id="6" name="Rectángulo 5"/>
          <p:cNvSpPr/>
          <p:nvPr/>
        </p:nvSpPr>
        <p:spPr>
          <a:xfrm>
            <a:off x="9734550" y="283174"/>
            <a:ext cx="2457450" cy="602651"/>
          </a:xfrm>
          <a:prstGeom prst="rect">
            <a:avLst/>
          </a:prstGeom>
          <a:solidFill>
            <a:srgbClr val="FBB43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p:cNvSpPr txBox="1"/>
          <p:nvPr/>
        </p:nvSpPr>
        <p:spPr>
          <a:xfrm>
            <a:off x="10042804" y="338277"/>
            <a:ext cx="1879041" cy="492443"/>
          </a:xfrm>
          <a:prstGeom prst="rect">
            <a:avLst/>
          </a:prstGeom>
          <a:noFill/>
        </p:spPr>
        <p:txBody>
          <a:bodyPr wrap="none" rtlCol="0">
            <a:spAutoFit/>
          </a:bodyPr>
          <a:lstStyle/>
          <a:p>
            <a:pPr algn="ctr"/>
            <a:r>
              <a:rPr lang="es-MX" sz="1400" dirty="0">
                <a:solidFill>
                  <a:schemeClr val="bg1"/>
                </a:solidFill>
                <a:latin typeface="Montserrat Black" panose="00000A00000000000000" pitchFamily="2" charset="0"/>
              </a:rPr>
              <a:t>EXCELENCIA</a:t>
            </a:r>
            <a:r>
              <a:rPr lang="es-MX" sz="1000" dirty="0">
                <a:solidFill>
                  <a:schemeClr val="bg1"/>
                </a:solidFill>
                <a:latin typeface="Montserrat Black" panose="00000A00000000000000" pitchFamily="2" charset="0"/>
              </a:rPr>
              <a:t> EN EL </a:t>
            </a:r>
          </a:p>
          <a:p>
            <a:pPr algn="ctr"/>
            <a:r>
              <a:rPr lang="es-MX" sz="1200" dirty="0">
                <a:solidFill>
                  <a:schemeClr val="bg1"/>
                </a:solidFill>
                <a:latin typeface="Montserrat Black" panose="00000A00000000000000" pitchFamily="2" charset="0"/>
              </a:rPr>
              <a:t>SERVICIO PÚBLICO</a:t>
            </a:r>
          </a:p>
        </p:txBody>
      </p:sp>
      <p:sp>
        <p:nvSpPr>
          <p:cNvPr id="5" name="CuadroTexto 4"/>
          <p:cNvSpPr txBox="1"/>
          <p:nvPr/>
        </p:nvSpPr>
        <p:spPr>
          <a:xfrm>
            <a:off x="943175" y="424160"/>
            <a:ext cx="4373313" cy="461665"/>
          </a:xfrm>
          <a:prstGeom prst="rect">
            <a:avLst/>
          </a:prstGeom>
          <a:noFill/>
        </p:spPr>
        <p:txBody>
          <a:bodyPr wrap="none" rtlCol="0">
            <a:spAutoFit/>
          </a:bodyPr>
          <a:lstStyle/>
          <a:p>
            <a:r>
              <a:rPr lang="es-MX" sz="2400" dirty="0">
                <a:solidFill>
                  <a:schemeClr val="bg1">
                    <a:lumMod val="75000"/>
                  </a:schemeClr>
                </a:solidFill>
                <a:latin typeface="Montserrat Black" panose="00000A00000000000000" pitchFamily="2" charset="0"/>
              </a:rPr>
              <a:t>Criterios de Acreditación</a:t>
            </a:r>
          </a:p>
        </p:txBody>
      </p:sp>
      <p:sp>
        <p:nvSpPr>
          <p:cNvPr id="21" name="CuadroTexto 20"/>
          <p:cNvSpPr txBox="1"/>
          <p:nvPr/>
        </p:nvSpPr>
        <p:spPr>
          <a:xfrm>
            <a:off x="11428077" y="1078634"/>
            <a:ext cx="7105505" cy="707886"/>
          </a:xfrm>
          <a:prstGeom prst="rect">
            <a:avLst/>
          </a:prstGeom>
          <a:noFill/>
        </p:spPr>
        <p:txBody>
          <a:bodyPr wrap="square" rtlCol="0">
            <a:spAutoFit/>
          </a:bodyPr>
          <a:lstStyle/>
          <a:p>
            <a:pPr algn="ctr"/>
            <a:r>
              <a:rPr lang="es-MX" sz="2000" dirty="0">
                <a:latin typeface="Montserrat Black" panose="00000A00000000000000" pitchFamily="2" charset="0"/>
              </a:rPr>
              <a:t>Análisis de Trámites y Servicios</a:t>
            </a:r>
          </a:p>
          <a:p>
            <a:pPr algn="ctr"/>
            <a:r>
              <a:rPr lang="es-MX" sz="2000" dirty="0">
                <a:solidFill>
                  <a:srgbClr val="FBB430"/>
                </a:solidFill>
                <a:latin typeface="Montserrat Black" panose="00000A00000000000000" pitchFamily="2" charset="0"/>
              </a:rPr>
              <a:t>Mejora Regulatoria</a:t>
            </a:r>
          </a:p>
        </p:txBody>
      </p:sp>
      <p:sp>
        <p:nvSpPr>
          <p:cNvPr id="3" name="CuadroTexto 2"/>
          <p:cNvSpPr txBox="1"/>
          <p:nvPr/>
        </p:nvSpPr>
        <p:spPr>
          <a:xfrm>
            <a:off x="584535" y="1470788"/>
            <a:ext cx="5240273" cy="4508927"/>
          </a:xfrm>
          <a:prstGeom prst="rect">
            <a:avLst/>
          </a:prstGeom>
          <a:noFill/>
        </p:spPr>
        <p:txBody>
          <a:bodyPr wrap="square" rtlCol="0">
            <a:spAutoFit/>
          </a:bodyPr>
          <a:lstStyle/>
          <a:p>
            <a:pPr marL="342900" indent="-342900">
              <a:buFont typeface="+mj-lt"/>
              <a:buAutoNum type="arabicPeriod" startAt="4"/>
            </a:pPr>
            <a:r>
              <a:rPr lang="es-MX" sz="1700" b="1" i="1" dirty="0">
                <a:latin typeface="Montserrat" panose="00000500000000000000" pitchFamily="2" charset="0"/>
              </a:rPr>
              <a:t>Documentos Institucionales </a:t>
            </a:r>
          </a:p>
          <a:p>
            <a:endParaRPr lang="es-MX" dirty="0">
              <a:latin typeface="Montserrat" panose="00000500000000000000" pitchFamily="2" charset="0"/>
            </a:endParaRPr>
          </a:p>
          <a:p>
            <a:pPr marL="214630" indent="-214630" algn="just">
              <a:buFontTx/>
              <a:buChar char="-"/>
            </a:pPr>
            <a:r>
              <a:rPr lang="es-MX" sz="1400" dirty="0">
                <a:latin typeface="Montserrat" panose="00000500000000000000" pitchFamily="2" charset="0"/>
              </a:rPr>
              <a:t>La institución deberá contar con los siguientes instrumentos jurídicos publicados en el </a:t>
            </a:r>
            <a:r>
              <a:rPr lang="es-MX" sz="1400" b="1" i="1" dirty="0">
                <a:highlight>
                  <a:srgbClr val="FBB430"/>
                </a:highlight>
                <a:latin typeface="Montserrat" panose="00000500000000000000" pitchFamily="2" charset="0"/>
              </a:rPr>
              <a:t>Periódico Oficial del Estado de Quintana Roo</a:t>
            </a:r>
            <a:r>
              <a:rPr lang="es-MX" sz="1400" dirty="0">
                <a:latin typeface="Montserrat" panose="00000500000000000000" pitchFamily="2" charset="0"/>
              </a:rPr>
              <a:t>:</a:t>
            </a:r>
          </a:p>
          <a:p>
            <a:pPr marL="214630" indent="-214630" algn="just">
              <a:buFontTx/>
              <a:buChar char="-"/>
            </a:pPr>
            <a:endParaRPr lang="es-MX" sz="1400" dirty="0">
              <a:latin typeface="Montserrat" panose="00000500000000000000" pitchFamily="2" charset="0"/>
            </a:endParaRPr>
          </a:p>
          <a:p>
            <a:pPr marL="214630" indent="-214630" algn="just">
              <a:buFontTx/>
              <a:buChar char="-"/>
            </a:pPr>
            <a:r>
              <a:rPr lang="es-MX" sz="1400" dirty="0">
                <a:latin typeface="Montserrat" panose="00000500000000000000" pitchFamily="2" charset="0"/>
              </a:rPr>
              <a:t>Reglamento Interior de la institución;</a:t>
            </a:r>
          </a:p>
          <a:p>
            <a:pPr marL="214630" indent="-214630" algn="just">
              <a:buFontTx/>
              <a:buChar char="-"/>
            </a:pPr>
            <a:endParaRPr lang="es-MX" sz="1400" dirty="0">
              <a:latin typeface="Montserrat" panose="00000500000000000000" pitchFamily="2" charset="0"/>
            </a:endParaRPr>
          </a:p>
          <a:p>
            <a:pPr marL="214630" indent="-214630" algn="just">
              <a:buFontTx/>
              <a:buChar char="-"/>
            </a:pPr>
            <a:r>
              <a:rPr lang="es-MX" sz="1400" dirty="0">
                <a:latin typeface="Montserrat" panose="00000500000000000000" pitchFamily="2" charset="0"/>
              </a:rPr>
              <a:t>Manual de Organización; </a:t>
            </a:r>
          </a:p>
          <a:p>
            <a:pPr marL="214630" indent="-214630" algn="just">
              <a:buFontTx/>
              <a:buChar char="-"/>
            </a:pPr>
            <a:endParaRPr lang="es-MX" sz="1400" dirty="0">
              <a:latin typeface="Montserrat" panose="00000500000000000000" pitchFamily="2" charset="0"/>
            </a:endParaRPr>
          </a:p>
          <a:p>
            <a:pPr marL="214630" indent="-214630" algn="just">
              <a:buFontTx/>
              <a:buChar char="-"/>
            </a:pPr>
            <a:r>
              <a:rPr lang="es-MX" sz="1400" dirty="0">
                <a:latin typeface="Montserrat" panose="00000500000000000000" pitchFamily="2" charset="0"/>
              </a:rPr>
              <a:t>Manual de Procedimientos y</a:t>
            </a:r>
          </a:p>
          <a:p>
            <a:pPr marL="214630" indent="-214630" algn="just">
              <a:buFontTx/>
              <a:buChar char="-"/>
            </a:pPr>
            <a:endParaRPr lang="es-MX" sz="1400" dirty="0">
              <a:latin typeface="Montserrat" panose="00000500000000000000" pitchFamily="2" charset="0"/>
            </a:endParaRPr>
          </a:p>
          <a:p>
            <a:pPr marL="214630" indent="-214630" algn="just">
              <a:buFontTx/>
              <a:buChar char="-"/>
            </a:pPr>
            <a:r>
              <a:rPr lang="es-MX" sz="1400" dirty="0">
                <a:latin typeface="Montserrat" panose="00000500000000000000" pitchFamily="2" charset="0"/>
              </a:rPr>
              <a:t>Manual de Trámites y Servicios.</a:t>
            </a:r>
          </a:p>
          <a:p>
            <a:pPr marL="214630" indent="-214630" algn="just">
              <a:buFontTx/>
              <a:buChar char="-"/>
            </a:pPr>
            <a:endParaRPr lang="es-MX" sz="1400" dirty="0">
              <a:latin typeface="Montserrat" panose="00000500000000000000" pitchFamily="2" charset="0"/>
            </a:endParaRPr>
          </a:p>
          <a:p>
            <a:pPr marL="214630" indent="-214630" algn="just">
              <a:buFontTx/>
              <a:buChar char="-"/>
            </a:pPr>
            <a:r>
              <a:rPr lang="es-MX" sz="1400" dirty="0">
                <a:latin typeface="Montserrat" panose="00000500000000000000" pitchFamily="2" charset="0"/>
              </a:rPr>
              <a:t>Instrumentos Archivísticos y</a:t>
            </a:r>
          </a:p>
          <a:p>
            <a:pPr marL="214630" indent="-214630" algn="just">
              <a:buFontTx/>
              <a:buChar char="-"/>
            </a:pPr>
            <a:endParaRPr lang="es-MX" sz="1400" dirty="0">
              <a:latin typeface="Montserrat" panose="00000500000000000000" pitchFamily="2" charset="0"/>
            </a:endParaRPr>
          </a:p>
          <a:p>
            <a:pPr marL="214630" indent="-214630" algn="just">
              <a:buFontTx/>
              <a:buChar char="-"/>
            </a:pPr>
            <a:r>
              <a:rPr lang="es-MX" sz="1400" dirty="0">
                <a:latin typeface="Montserrat" panose="00000500000000000000" pitchFamily="2" charset="0"/>
              </a:rPr>
              <a:t>Ley o Decreto de Creación de la Entidad debidamente actualizados y/o sus modificaciones en su caso.</a:t>
            </a:r>
          </a:p>
          <a:p>
            <a:pPr marL="214630" indent="-214630" algn="just">
              <a:buFontTx/>
              <a:buChar char="-"/>
            </a:pPr>
            <a:endParaRPr lang="es-MX" sz="1400" dirty="0">
              <a:latin typeface="Montserrat" panose="00000500000000000000" pitchFamily="2" charset="0"/>
            </a:endParaRPr>
          </a:p>
          <a:p>
            <a:pPr marL="214630" indent="-214630" algn="just">
              <a:buFontTx/>
              <a:buChar char="-"/>
            </a:pPr>
            <a:r>
              <a:rPr lang="es-MX" sz="1400" dirty="0">
                <a:latin typeface="Montserrat" panose="00000500000000000000" pitchFamily="2" charset="0"/>
              </a:rPr>
              <a:t>Política de Cuidado Ambiental</a:t>
            </a:r>
          </a:p>
        </p:txBody>
      </p:sp>
      <p:sp>
        <p:nvSpPr>
          <p:cNvPr id="2" name="12 Rectángulo"/>
          <p:cNvSpPr>
            <a:spLocks noChangeArrowheads="1"/>
          </p:cNvSpPr>
          <p:nvPr/>
        </p:nvSpPr>
        <p:spPr bwMode="auto">
          <a:xfrm>
            <a:off x="11474969" y="1861996"/>
            <a:ext cx="7041146" cy="6810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lnSpc>
                <a:spcPct val="107000"/>
              </a:lnSpc>
              <a:spcAft>
                <a:spcPts val="600"/>
              </a:spcAft>
            </a:pPr>
            <a:r>
              <a:rPr lang="es-MX" altLang="es-MX" sz="1600" dirty="0">
                <a:latin typeface="Montserrat" panose="00000500000000000000" pitchFamily="2" charset="0"/>
              </a:rPr>
              <a:t>En formato fácilmente visible e identificable </a:t>
            </a:r>
          </a:p>
          <a:p>
            <a:pPr algn="ctr">
              <a:lnSpc>
                <a:spcPct val="107000"/>
              </a:lnSpc>
              <a:spcAft>
                <a:spcPts val="600"/>
              </a:spcAft>
            </a:pPr>
            <a:r>
              <a:rPr lang="es-MX" altLang="es-MX" sz="1600" dirty="0">
                <a:latin typeface="Montserrat" panose="00000500000000000000" pitchFamily="2" charset="0"/>
              </a:rPr>
              <a:t>Con lenguaje ciudadano. </a:t>
            </a:r>
          </a:p>
        </p:txBody>
      </p:sp>
      <p:sp>
        <p:nvSpPr>
          <p:cNvPr id="64" name="12 Rectángulo"/>
          <p:cNvSpPr>
            <a:spLocks noChangeArrowheads="1"/>
          </p:cNvSpPr>
          <p:nvPr/>
        </p:nvSpPr>
        <p:spPr bwMode="auto">
          <a:xfrm>
            <a:off x="2020096" y="7782861"/>
            <a:ext cx="2974675" cy="30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lnSpc>
                <a:spcPct val="107000"/>
              </a:lnSpc>
              <a:spcAft>
                <a:spcPts val="600"/>
              </a:spcAft>
            </a:pPr>
            <a:r>
              <a:rPr lang="es-MX" altLang="es-MX" sz="1400" dirty="0">
                <a:latin typeface="Montserrat Black" panose="00000A00000000000000" pitchFamily="2" charset="0"/>
              </a:rPr>
              <a:t>En el área de recepción</a:t>
            </a:r>
          </a:p>
        </p:txBody>
      </p:sp>
      <p:sp>
        <p:nvSpPr>
          <p:cNvPr id="65" name="12 Rectángulo"/>
          <p:cNvSpPr>
            <a:spLocks noChangeArrowheads="1"/>
          </p:cNvSpPr>
          <p:nvPr/>
        </p:nvSpPr>
        <p:spPr bwMode="auto">
          <a:xfrm>
            <a:off x="2037932" y="8731821"/>
            <a:ext cx="2823955" cy="8714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lnSpc>
                <a:spcPct val="107000"/>
              </a:lnSpc>
              <a:spcAft>
                <a:spcPts val="600"/>
              </a:spcAft>
            </a:pPr>
            <a:r>
              <a:rPr lang="es-MX" altLang="es-MX" sz="1200" dirty="0">
                <a:latin typeface="Montserrat" panose="00000500000000000000" pitchFamily="2" charset="0"/>
              </a:rPr>
              <a:t>Deben encontrarse a la vista del público los trámites o servicios que realiza la oficina gubernamental con Código QR</a:t>
            </a:r>
          </a:p>
        </p:txBody>
      </p:sp>
      <p:sp>
        <p:nvSpPr>
          <p:cNvPr id="67" name="12 Rectángulo"/>
          <p:cNvSpPr>
            <a:spLocks noChangeArrowheads="1"/>
          </p:cNvSpPr>
          <p:nvPr/>
        </p:nvSpPr>
        <p:spPr bwMode="auto">
          <a:xfrm>
            <a:off x="5234100" y="7724963"/>
            <a:ext cx="240734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r>
              <a:rPr lang="es-MX" altLang="es-MX" sz="1200" dirty="0">
                <a:latin typeface="Montserrat Black" panose="00000A00000000000000" pitchFamily="2" charset="0"/>
              </a:rPr>
              <a:t>Formatos que recaben datos personales</a:t>
            </a:r>
          </a:p>
        </p:txBody>
      </p:sp>
      <p:sp>
        <p:nvSpPr>
          <p:cNvPr id="68" name="12 Rectángulo"/>
          <p:cNvSpPr>
            <a:spLocks noChangeArrowheads="1"/>
          </p:cNvSpPr>
          <p:nvPr/>
        </p:nvSpPr>
        <p:spPr bwMode="auto">
          <a:xfrm>
            <a:off x="5070332" y="8751480"/>
            <a:ext cx="2790717" cy="106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lnSpc>
                <a:spcPct val="107000"/>
              </a:lnSpc>
              <a:spcAft>
                <a:spcPts val="600"/>
              </a:spcAft>
            </a:pPr>
            <a:r>
              <a:rPr lang="es-MX" altLang="es-MX" sz="1200" dirty="0">
                <a:latin typeface="Montserrat" panose="00000500000000000000" pitchFamily="2" charset="0"/>
              </a:rPr>
              <a:t>Deben contar con aviso de privacidad simplificado que cumpla con la Ley Estatal aplicable y debe estar a la vista del público </a:t>
            </a:r>
          </a:p>
        </p:txBody>
      </p:sp>
      <p:sp>
        <p:nvSpPr>
          <p:cNvPr id="71" name="12 Rectángulo"/>
          <p:cNvSpPr>
            <a:spLocks noChangeArrowheads="1"/>
          </p:cNvSpPr>
          <p:nvPr/>
        </p:nvSpPr>
        <p:spPr bwMode="auto">
          <a:xfrm>
            <a:off x="8324416" y="8751480"/>
            <a:ext cx="2289604" cy="6738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lnSpc>
                <a:spcPct val="107000"/>
              </a:lnSpc>
              <a:spcAft>
                <a:spcPts val="600"/>
              </a:spcAft>
            </a:pPr>
            <a:r>
              <a:rPr lang="es-MX" altLang="es-MX" sz="1200" dirty="0">
                <a:latin typeface="Montserrat" panose="00000500000000000000" pitchFamily="2" charset="0"/>
              </a:rPr>
              <a:t>Revisión de los requisitos, costos y plazos de atención y resolución</a:t>
            </a:r>
          </a:p>
        </p:txBody>
      </p:sp>
      <p:sp>
        <p:nvSpPr>
          <p:cNvPr id="77" name="12 Rectángulo"/>
          <p:cNvSpPr>
            <a:spLocks noChangeArrowheads="1"/>
          </p:cNvSpPr>
          <p:nvPr/>
        </p:nvSpPr>
        <p:spPr bwMode="auto">
          <a:xfrm>
            <a:off x="3059164" y="10107330"/>
            <a:ext cx="7041146" cy="1021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lnSpc>
                <a:spcPct val="107000"/>
              </a:lnSpc>
              <a:spcAft>
                <a:spcPts val="600"/>
              </a:spcAft>
            </a:pPr>
            <a:r>
              <a:rPr lang="es-MX" altLang="es-MX" sz="1600" dirty="0">
                <a:latin typeface="Montserrat" panose="00000500000000000000" pitchFamily="2" charset="0"/>
              </a:rPr>
              <a:t>Este análisis deberá presentarse ante la instancia correspondiente</a:t>
            </a:r>
          </a:p>
          <a:p>
            <a:pPr algn="ctr">
              <a:lnSpc>
                <a:spcPct val="107000"/>
              </a:lnSpc>
              <a:spcAft>
                <a:spcPts val="600"/>
              </a:spcAft>
            </a:pPr>
            <a:r>
              <a:rPr lang="es-MX" altLang="es-MX" sz="1600" dirty="0">
                <a:latin typeface="Montserrat" panose="00000500000000000000" pitchFamily="2" charset="0"/>
              </a:rPr>
              <a:t> (Deberá realizarse antes de la validación de la cédula)</a:t>
            </a:r>
          </a:p>
          <a:p>
            <a:pPr algn="ctr">
              <a:lnSpc>
                <a:spcPct val="107000"/>
              </a:lnSpc>
              <a:spcAft>
                <a:spcPts val="600"/>
              </a:spcAft>
            </a:pPr>
            <a:r>
              <a:rPr lang="es-MX" altLang="es-MX" sz="1600" dirty="0">
                <a:latin typeface="Montserrat" panose="00000500000000000000" pitchFamily="2" charset="0"/>
              </a:rPr>
              <a:t>. </a:t>
            </a:r>
          </a:p>
        </p:txBody>
      </p:sp>
      <p:sp>
        <p:nvSpPr>
          <p:cNvPr id="79" name="12 Rectángulo"/>
          <p:cNvSpPr>
            <a:spLocks noChangeArrowheads="1"/>
          </p:cNvSpPr>
          <p:nvPr/>
        </p:nvSpPr>
        <p:spPr bwMode="auto">
          <a:xfrm>
            <a:off x="8260994" y="7793669"/>
            <a:ext cx="24073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tabLst>
                <a:tab pos="457200" algn="l"/>
              </a:tabLst>
              <a:defRPr>
                <a:solidFill>
                  <a:schemeClr val="tx1"/>
                </a:solidFill>
                <a:latin typeface="Calibri" panose="020F0502020204030204" pitchFamily="34" charset="0"/>
                <a:cs typeface="Arial" panose="020B0604020202020204" pitchFamily="34" charset="0"/>
              </a:defRPr>
            </a:lvl1pPr>
            <a:lvl2pPr marL="742950" indent="-285750">
              <a:tabLst>
                <a:tab pos="457200" algn="l"/>
              </a:tabLst>
              <a:defRPr>
                <a:solidFill>
                  <a:schemeClr val="tx1"/>
                </a:solidFill>
                <a:latin typeface="Calibri" panose="020F0502020204030204" pitchFamily="34" charset="0"/>
                <a:cs typeface="Arial" panose="020B0604020202020204" pitchFamily="34" charset="0"/>
              </a:defRPr>
            </a:lvl2pPr>
            <a:lvl3pPr marL="1143000" indent="-228600">
              <a:tabLst>
                <a:tab pos="457200" algn="l"/>
              </a:tabLst>
              <a:defRPr>
                <a:solidFill>
                  <a:schemeClr val="tx1"/>
                </a:solidFill>
                <a:latin typeface="Calibri" panose="020F0502020204030204" pitchFamily="34" charset="0"/>
                <a:cs typeface="Arial" panose="020B0604020202020204" pitchFamily="34" charset="0"/>
              </a:defRPr>
            </a:lvl3pPr>
            <a:lvl4pPr marL="1600200" indent="-228600">
              <a:tabLst>
                <a:tab pos="457200" algn="l"/>
              </a:tabLst>
              <a:defRPr>
                <a:solidFill>
                  <a:schemeClr val="tx1"/>
                </a:solidFill>
                <a:latin typeface="Calibri" panose="020F0502020204030204" pitchFamily="34" charset="0"/>
                <a:cs typeface="Arial" panose="020B0604020202020204" pitchFamily="34" charset="0"/>
              </a:defRPr>
            </a:lvl4pPr>
            <a:lvl5pPr marL="2057400" indent="-228600">
              <a:tabLst>
                <a:tab pos="457200" algn="l"/>
              </a:tabLst>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tabLst>
                <a:tab pos="457200" algn="l"/>
              </a:tabLst>
              <a:defRPr>
                <a:solidFill>
                  <a:schemeClr val="tx1"/>
                </a:solidFill>
                <a:latin typeface="Calibri" panose="020F0502020204030204" pitchFamily="34" charset="0"/>
                <a:cs typeface="Arial" panose="020B0604020202020204" pitchFamily="34" charset="0"/>
              </a:defRPr>
            </a:lvl9pPr>
          </a:lstStyle>
          <a:p>
            <a:pPr algn="ctr"/>
            <a:r>
              <a:rPr lang="es-MX" altLang="es-MX" sz="1200" dirty="0">
                <a:latin typeface="Montserrat Black" panose="00000A00000000000000" pitchFamily="2" charset="0"/>
              </a:rPr>
              <a:t>Requisitos</a:t>
            </a:r>
          </a:p>
        </p:txBody>
      </p:sp>
      <p:sp>
        <p:nvSpPr>
          <p:cNvPr id="7" name="Rectángulo 6"/>
          <p:cNvSpPr/>
          <p:nvPr/>
        </p:nvSpPr>
        <p:spPr>
          <a:xfrm>
            <a:off x="6090659" y="2173322"/>
            <a:ext cx="6098790" cy="3050430"/>
          </a:xfrm>
          <a:prstGeom prst="rect">
            <a:avLst/>
          </a:prstGeom>
          <a:blipFill dpi="0" rotWithShape="1">
            <a:blip r:embed="rId5"/>
            <a:srcRect/>
            <a:stretch>
              <a:fillRect l="-8874" t="342" r="-12247" b="34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5" name="Imagen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624424" y="2494927"/>
            <a:ext cx="2764102" cy="1841583"/>
          </a:xfrm>
          <a:prstGeom prst="rect">
            <a:avLst/>
          </a:prstGeom>
        </p:spPr>
      </p:pic>
    </p:spTree>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4624</Words>
  <Application>Microsoft Office PowerPoint</Application>
  <PresentationFormat>Panorámica</PresentationFormat>
  <Paragraphs>732</Paragraphs>
  <Slides>28</Slides>
  <Notes>0</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28</vt:i4>
      </vt:variant>
    </vt:vector>
  </HeadingPairs>
  <TitlesOfParts>
    <vt:vector size="36" baseType="lpstr">
      <vt:lpstr>Arial</vt:lpstr>
      <vt:lpstr>Calibri</vt:lpstr>
      <vt:lpstr>Calibri Light</vt:lpstr>
      <vt:lpstr>Montserrat</vt:lpstr>
      <vt:lpstr>Montserrat Black</vt:lpstr>
      <vt:lpstr>Times New Roman</vt:lpstr>
      <vt:lpstr>Wingdings</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Gracias por su atención</vt:lpstr>
      <vt:lpstr>¡¡GRACIAS POR SU ATENCIÓN !!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Usuario</dc:creator>
  <cp:lastModifiedBy>CGTAI</cp:lastModifiedBy>
  <cp:revision>18</cp:revision>
  <dcterms:created xsi:type="dcterms:W3CDTF">2024-05-15T21:28:00Z</dcterms:created>
  <dcterms:modified xsi:type="dcterms:W3CDTF">2026-01-27T19:59:15Z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D01BBCA456A641888982A397C48EC607_13</vt:lpwstr>
  </property>
  <property fmtid="{D5CDD505-2E9C-101B-9397-08002B2CF9AE}" pid="3" name="KSOProductBuildVer">
    <vt:lpwstr>2058-12.2.0.19805</vt:lpwstr>
  </property>
</Properties>
</file>