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9" d="100"/>
          <a:sy n="79" d="100"/>
        </p:scale>
        <p:origin x="420" y="90"/>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of.gob.mx/nota_detalle.php?codigo=5433280&amp;fecha=15/04/20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lineamientos_generales_para_integracion_organizacion_y_funcionamiento_de_los_comites_de_transparenci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CuadroTexto 1"/>
          <p:cNvSpPr txBox="1"/>
          <p:nvPr/>
        </p:nvSpPr>
        <p:spPr>
          <a:xfrm>
            <a:off x="563245" y="955039"/>
            <a:ext cx="7948930" cy="2473960"/>
          </a:xfrm>
          <a:prstGeom prst="rect">
            <a:avLst/>
          </a:prstGeom>
          <a:noFill/>
        </p:spPr>
        <p:txBody>
          <a:bodyPr wrap="square" rtlCol="0">
            <a:noAutofit/>
          </a:bodyPr>
          <a:lstStyle/>
          <a:p>
            <a:pPr algn="ctr">
              <a:lnSpc>
                <a:spcPct val="90000"/>
              </a:lnSpc>
              <a:spcBef>
                <a:spcPct val="0"/>
              </a:spcBef>
            </a:pPr>
            <a:r>
              <a:rPr lang="es-MX" sz="3500" b="1" dirty="0">
                <a:gradFill>
                  <a:gsLst>
                    <a:gs pos="0">
                      <a:srgbClr val="E30000"/>
                    </a:gs>
                    <a:gs pos="100000">
                      <a:srgbClr val="760303"/>
                    </a:gs>
                  </a:gsLst>
                  <a:lin scaled="0"/>
                </a:gradFill>
                <a:latin typeface="Montserrat" panose="00000500000000000000" pitchFamily="2" charset="0"/>
                <a:ea typeface="+mj-ea"/>
                <a:cs typeface="+mj-cs"/>
              </a:rPr>
              <a:t>SECRETARÍA ANTICORRUPCIÓN</a:t>
            </a:r>
          </a:p>
          <a:p>
            <a:pPr algn="ctr">
              <a:lnSpc>
                <a:spcPct val="90000"/>
              </a:lnSpc>
              <a:spcBef>
                <a:spcPct val="0"/>
              </a:spcBef>
            </a:pPr>
            <a:r>
              <a:rPr lang="es-MX" sz="3500" b="1" dirty="0">
                <a:gradFill>
                  <a:gsLst>
                    <a:gs pos="0">
                      <a:srgbClr val="E30000"/>
                    </a:gs>
                    <a:gs pos="100000">
                      <a:srgbClr val="760303"/>
                    </a:gs>
                  </a:gsLst>
                  <a:lin scaled="0"/>
                </a:gradFill>
                <a:latin typeface="Montserrat" panose="00000500000000000000" pitchFamily="2" charset="0"/>
                <a:ea typeface="+mj-ea"/>
                <a:cs typeface="+mj-cs"/>
              </a:rPr>
              <a:t> Y BUEN GOBIERNO</a:t>
            </a:r>
            <a:endParaRPr lang="es-MX" sz="3500" b="1" dirty="0" smtClean="0">
              <a:gradFill>
                <a:gsLst>
                  <a:gs pos="0">
                    <a:srgbClr val="E30000"/>
                  </a:gs>
                  <a:gs pos="100000">
                    <a:srgbClr val="760303"/>
                  </a:gs>
                </a:gsLst>
                <a:lin scaled="0"/>
              </a:gradFill>
              <a:latin typeface="Montserrat" panose="00000500000000000000" pitchFamily="2" charset="0"/>
              <a:ea typeface="+mj-ea"/>
              <a:cs typeface="+mj-cs"/>
            </a:endParaRPr>
          </a:p>
          <a:p>
            <a:pPr algn="ctr">
              <a:lnSpc>
                <a:spcPct val="90000"/>
              </a:lnSpc>
              <a:spcBef>
                <a:spcPct val="0"/>
              </a:spcBef>
            </a:pPr>
            <a:endParaRPr lang="es-MX" sz="4000" b="1" dirty="0">
              <a:solidFill>
                <a:prstClr val="black"/>
              </a:solidFill>
              <a:latin typeface="Futura Bk BT" panose="020B0502020204020303" pitchFamily="34" charset="0"/>
            </a:endParaRPr>
          </a:p>
          <a:p>
            <a:pPr algn="ctr"/>
            <a:r>
              <a:rPr lang="es-MX" sz="2300" b="1" dirty="0">
                <a:solidFill>
                  <a:srgbClr val="B38E5D"/>
                </a:solidFill>
                <a:latin typeface="Montserrat" panose="00000500000000000000" pitchFamily="2" charset="0"/>
              </a:rPr>
              <a:t>Coordinación </a:t>
            </a:r>
            <a:r>
              <a:rPr lang="es-MX" sz="2300" b="1" dirty="0" smtClean="0">
                <a:solidFill>
                  <a:srgbClr val="B38E5D"/>
                </a:solidFill>
                <a:latin typeface="Montserrat" panose="00000500000000000000" pitchFamily="2" charset="0"/>
              </a:rPr>
              <a:t>General Jurídica y </a:t>
            </a:r>
            <a:r>
              <a:rPr lang="es-MX" sz="2300" b="1" dirty="0">
                <a:solidFill>
                  <a:srgbClr val="B38E5D"/>
                </a:solidFill>
                <a:latin typeface="Montserrat" panose="00000500000000000000" pitchFamily="2" charset="0"/>
              </a:rPr>
              <a:t>de </a:t>
            </a:r>
            <a:r>
              <a:rPr lang="es-MX" sz="2300" b="1" dirty="0" smtClean="0">
                <a:solidFill>
                  <a:srgbClr val="B38E5D"/>
                </a:solidFill>
                <a:latin typeface="Montserrat" panose="00000500000000000000" pitchFamily="2" charset="0"/>
              </a:rPr>
              <a:t>Transparencia</a:t>
            </a:r>
            <a:endParaRPr lang="es-MX" sz="2300" b="1" dirty="0">
              <a:solidFill>
                <a:srgbClr val="B38E5D"/>
              </a:solidFill>
              <a:latin typeface="Montserrat" panose="00000500000000000000" pitchFamily="2" charset="0"/>
            </a:endParaRPr>
          </a:p>
        </p:txBody>
      </p:sp>
      <p:sp>
        <p:nvSpPr>
          <p:cNvPr id="3" name="CuadroTexto 2"/>
          <p:cNvSpPr txBox="1"/>
          <p:nvPr/>
        </p:nvSpPr>
        <p:spPr>
          <a:xfrm>
            <a:off x="1386713" y="3137217"/>
            <a:ext cx="5962650" cy="583565"/>
          </a:xfrm>
          <a:prstGeom prst="rect">
            <a:avLst/>
          </a:prstGeom>
          <a:noFill/>
          <a:ln>
            <a:noFill/>
          </a:ln>
        </p:spPr>
        <p:txBody>
          <a:bodyPr wrap="square" rtlCol="0">
            <a:spAutoFit/>
          </a:bodyPr>
          <a:lstStyle/>
          <a:p>
            <a:pPr algn="ctr"/>
            <a:r>
              <a:rPr lang="es-MX" sz="3200" b="1" dirty="0">
                <a:solidFill>
                  <a:schemeClr val="tx1">
                    <a:lumMod val="65000"/>
                    <a:lumOff val="35000"/>
                  </a:schemeClr>
                </a:solidFill>
                <a:latin typeface="Montserrat" panose="00000500000000000000" pitchFamily="2" charset="0"/>
                <a:cs typeface="Montserrat" panose="00000500000000000000" pitchFamily="2" charset="0"/>
              </a:rPr>
              <a:t>Comité de transparencia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5686" y="160705"/>
            <a:ext cx="10515600" cy="779464"/>
          </a:xfrm>
        </p:spPr>
        <p:txBody>
          <a:bodyPr/>
          <a:lstStyle/>
          <a:p>
            <a:pPr algn="ctr"/>
            <a:r>
              <a:rPr lang="es-MX" sz="4000" dirty="0" smtClean="0">
                <a:solidFill>
                  <a:srgbClr val="800010"/>
                </a:solidFill>
                <a:latin typeface="Montserrat" panose="00000500000000000000" pitchFamily="2" charset="0"/>
                <a:cs typeface="Montserrat" panose="00000500000000000000" pitchFamily="2" charset="0"/>
              </a:rPr>
              <a:t>¿QUÉ TIPOS DE SESIONES HAY?</a:t>
            </a:r>
          </a:p>
        </p:txBody>
      </p:sp>
      <p:sp>
        <p:nvSpPr>
          <p:cNvPr id="4" name="3 Rectángulo redondeado"/>
          <p:cNvSpPr/>
          <p:nvPr/>
        </p:nvSpPr>
        <p:spPr>
          <a:xfrm>
            <a:off x="2489550" y="950965"/>
            <a:ext cx="2088232" cy="864096"/>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cs typeface="Montserrat" panose="00000500000000000000" pitchFamily="2" charset="0"/>
              </a:rPr>
              <a:t>ORDINARIAS</a:t>
            </a:r>
          </a:p>
        </p:txBody>
      </p:sp>
      <p:sp>
        <p:nvSpPr>
          <p:cNvPr id="5" name="4 Rectángulo redondeado"/>
          <p:cNvSpPr/>
          <p:nvPr/>
        </p:nvSpPr>
        <p:spPr>
          <a:xfrm>
            <a:off x="5376545" y="940435"/>
            <a:ext cx="2353945" cy="864235"/>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rPr>
              <a:t>EXTRAORDINARIAS</a:t>
            </a:r>
          </a:p>
        </p:txBody>
      </p:sp>
      <p:sp>
        <p:nvSpPr>
          <p:cNvPr id="6" name="5 CuadroTexto"/>
          <p:cNvSpPr txBox="1"/>
          <p:nvPr/>
        </p:nvSpPr>
        <p:spPr>
          <a:xfrm>
            <a:off x="2705574" y="1890195"/>
            <a:ext cx="1656184" cy="398780"/>
          </a:xfrm>
          <a:prstGeom prst="rect">
            <a:avLst/>
          </a:prstGeom>
          <a:noFill/>
        </p:spPr>
        <p:txBody>
          <a:bodyPr wrap="square" rtlCol="0">
            <a:spAutoFit/>
          </a:bodyPr>
          <a:lstStyle/>
          <a:p>
            <a:r>
              <a:rPr lang="es-MX" sz="1000" b="1" dirty="0">
                <a:latin typeface="Montserrat" panose="00000500000000000000" pitchFamily="2" charset="0"/>
                <a:cs typeface="Montserrat" panose="00000500000000000000" pitchFamily="2" charset="0"/>
              </a:rPr>
              <a:t>Plazo para convocar </a:t>
            </a:r>
            <a:r>
              <a:rPr lang="es-MX" sz="1000" b="1" dirty="0">
                <a:solidFill>
                  <a:schemeClr val="accent1">
                    <a:lumMod val="50000"/>
                  </a:schemeClr>
                </a:solidFill>
                <a:latin typeface="Montserrat" panose="00000500000000000000" pitchFamily="2" charset="0"/>
                <a:cs typeface="Montserrat" panose="00000500000000000000" pitchFamily="2" charset="0"/>
              </a:rPr>
              <a:t>3 días de anticipación</a:t>
            </a:r>
          </a:p>
        </p:txBody>
      </p:sp>
      <p:sp>
        <p:nvSpPr>
          <p:cNvPr id="7" name="6 CuadroTexto"/>
          <p:cNvSpPr txBox="1"/>
          <p:nvPr/>
        </p:nvSpPr>
        <p:spPr>
          <a:xfrm>
            <a:off x="5890997" y="1804275"/>
            <a:ext cx="1656184" cy="398780"/>
          </a:xfrm>
          <a:prstGeom prst="rect">
            <a:avLst/>
          </a:prstGeom>
          <a:noFill/>
        </p:spPr>
        <p:txBody>
          <a:bodyPr wrap="square" rtlCol="0">
            <a:spAutoFit/>
          </a:bodyPr>
          <a:lstStyle/>
          <a:p>
            <a:r>
              <a:rPr lang="es-MX" sz="1000" dirty="0">
                <a:latin typeface="Montserrat" panose="00000500000000000000" pitchFamily="2" charset="0"/>
                <a:cs typeface="Montserrat" panose="00000500000000000000" pitchFamily="2" charset="0"/>
              </a:rPr>
              <a:t>Plazo para convocar </a:t>
            </a:r>
            <a:r>
              <a:rPr lang="es-MX" sz="1000" b="1" dirty="0">
                <a:latin typeface="Montserrat" panose="00000500000000000000" pitchFamily="2" charset="0"/>
                <a:cs typeface="Montserrat" panose="00000500000000000000" pitchFamily="2" charset="0"/>
              </a:rPr>
              <a:t>1día de anticipación</a:t>
            </a:r>
          </a:p>
        </p:txBody>
      </p:sp>
      <p:sp>
        <p:nvSpPr>
          <p:cNvPr id="9" name="8 Rectángulo redondeado"/>
          <p:cNvSpPr/>
          <p:nvPr/>
        </p:nvSpPr>
        <p:spPr>
          <a:xfrm>
            <a:off x="2315535" y="2437688"/>
            <a:ext cx="2436262" cy="144016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latin typeface="Montserrat" panose="00000500000000000000" pitchFamily="2" charset="0"/>
                <a:cs typeface="Montserrat" panose="00000500000000000000" pitchFamily="2" charset="0"/>
              </a:rPr>
              <a:t>Aquellas sesiones que, deban celebrarse </a:t>
            </a:r>
            <a:r>
              <a:rPr lang="es-MX" sz="1400" u="sng" dirty="0">
                <a:latin typeface="Montserrat" panose="00000500000000000000" pitchFamily="2" charset="0"/>
                <a:cs typeface="Montserrat" panose="00000500000000000000" pitchFamily="2" charset="0"/>
              </a:rPr>
              <a:t>cada dos meses</a:t>
            </a:r>
            <a:r>
              <a:rPr lang="es-MX" sz="1400" dirty="0">
                <a:latin typeface="Montserrat" panose="00000500000000000000" pitchFamily="2" charset="0"/>
                <a:cs typeface="Montserrat" panose="00000500000000000000" pitchFamily="2" charset="0"/>
              </a:rPr>
              <a:t>, excepto cuando no existan asuntos a tratar. </a:t>
            </a:r>
          </a:p>
        </p:txBody>
      </p:sp>
      <p:sp>
        <p:nvSpPr>
          <p:cNvPr id="10" name="9 Rectángulo redondeado"/>
          <p:cNvSpPr/>
          <p:nvPr/>
        </p:nvSpPr>
        <p:spPr>
          <a:xfrm>
            <a:off x="5123540" y="2265937"/>
            <a:ext cx="3060340" cy="25202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latin typeface="Montserrat" panose="00000500000000000000" pitchFamily="2" charset="0"/>
                <a:cs typeface="Montserrat" panose="00000500000000000000" pitchFamily="2" charset="0"/>
              </a:rPr>
              <a:t>Aquellas sesiones en las que deban resolverse </a:t>
            </a:r>
            <a:r>
              <a:rPr lang="es-MX" sz="1200" b="1" dirty="0">
                <a:latin typeface="Montserrat" panose="00000500000000000000" pitchFamily="2" charset="0"/>
                <a:cs typeface="Montserrat" panose="00000500000000000000" pitchFamily="2" charset="0"/>
              </a:rPr>
              <a:t>declaraciones de inexistencia, clasificación de la información, manifestaciones de incompetencia, ampliaciones de plazo o asuntos que por la urgencia del pronunciamiento</a:t>
            </a:r>
            <a:r>
              <a:rPr lang="es-MX" sz="1200" dirty="0">
                <a:latin typeface="Montserrat" panose="00000500000000000000" pitchFamily="2" charset="0"/>
                <a:cs typeface="Montserrat" panose="00000500000000000000" pitchFamily="2" charset="0"/>
              </a:rPr>
              <a:t>, no puedan esperar a ser desahogados en la sesión ordinaria.</a:t>
            </a:r>
          </a:p>
        </p:txBody>
      </p:sp>
      <p:sp>
        <p:nvSpPr>
          <p:cNvPr id="11" name="10 Rectángulo"/>
          <p:cNvSpPr/>
          <p:nvPr/>
        </p:nvSpPr>
        <p:spPr>
          <a:xfrm>
            <a:off x="177800" y="4264660"/>
            <a:ext cx="4685665" cy="1014730"/>
          </a:xfrm>
          <a:prstGeom prst="rect">
            <a:avLst/>
          </a:prstGeom>
        </p:spPr>
        <p:txBody>
          <a:bodyPr wrap="square">
            <a:spAutoFit/>
          </a:bodyPr>
          <a:lstStyle/>
          <a:p>
            <a:pPr algn="just"/>
            <a:r>
              <a:rPr lang="es-MX" sz="1200" b="1" dirty="0">
                <a:solidFill>
                  <a:schemeClr val="accent4">
                    <a:lumMod val="75000"/>
                  </a:schemeClr>
                </a:solidFill>
                <a:latin typeface="Montserrat" panose="00000500000000000000" pitchFamily="2" charset="0"/>
                <a:cs typeface="Montserrat" panose="00000500000000000000" pitchFamily="2" charset="0"/>
              </a:rPr>
              <a:t>Artículo 10 y 11 º</a:t>
            </a:r>
            <a:r>
              <a:rPr lang="es-MX" sz="1200" b="1" dirty="0">
                <a:latin typeface="Montserrat" panose="00000500000000000000" pitchFamily="2" charset="0"/>
                <a:cs typeface="Montserrat" panose="00000500000000000000" pitchFamily="2" charset="0"/>
              </a:rPr>
              <a:t>  de los Lineamientos generales para la integración, organización y funcionamiento de los  comités de transparencia de los sujetos obligados de la Ley de Transparencia y Acceso a la Información Pública para el Estado de Quintan Roo.</a:t>
            </a:r>
          </a:p>
        </p:txBody>
      </p:sp>
      <p:sp>
        <p:nvSpPr>
          <p:cNvPr id="13" name="12 Rectángulo"/>
          <p:cNvSpPr/>
          <p:nvPr/>
        </p:nvSpPr>
        <p:spPr>
          <a:xfrm>
            <a:off x="8540288" y="1236980"/>
            <a:ext cx="1944216" cy="432048"/>
          </a:xfrm>
          <a:prstGeom prst="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rPr>
              <a:t>CONVOCATORIA</a:t>
            </a:r>
          </a:p>
        </p:txBody>
      </p:sp>
      <p:sp>
        <p:nvSpPr>
          <p:cNvPr id="14" name="13 CuadroTexto"/>
          <p:cNvSpPr txBox="1"/>
          <p:nvPr/>
        </p:nvSpPr>
        <p:spPr>
          <a:xfrm>
            <a:off x="8540115" y="2089785"/>
            <a:ext cx="2284730" cy="1568450"/>
          </a:xfrm>
          <a:prstGeom prst="rect">
            <a:avLst/>
          </a:prstGeom>
          <a:solidFill>
            <a:schemeClr val="bg1">
              <a:lumMod val="65000"/>
            </a:schemeClr>
          </a:solidFill>
        </p:spPr>
        <p:txBody>
          <a:bodyPr wrap="square" rtlCol="0">
            <a:spAutoFit/>
          </a:bodyPr>
          <a:lstStyle/>
          <a:p>
            <a:pPr algn="ctr"/>
            <a:r>
              <a:rPr lang="es-MX" sz="1600" dirty="0">
                <a:latin typeface="Montserrat" panose="00000500000000000000" pitchFamily="2" charset="0"/>
                <a:cs typeface="Montserrat" panose="00000500000000000000" pitchFamily="2" charset="0"/>
              </a:rPr>
              <a:t>Contener:</a:t>
            </a:r>
          </a:p>
          <a:p>
            <a:pPr algn="just"/>
            <a:r>
              <a:rPr lang="es-MX" sz="1600" dirty="0">
                <a:latin typeface="Montserrat" panose="00000500000000000000" pitchFamily="2" charset="0"/>
                <a:cs typeface="Montserrat" panose="00000500000000000000" pitchFamily="2" charset="0"/>
              </a:rPr>
              <a:t>Orden del día</a:t>
            </a:r>
          </a:p>
          <a:p>
            <a:pPr algn="just"/>
            <a:r>
              <a:rPr lang="es-MX" sz="1600" dirty="0">
                <a:latin typeface="Montserrat" panose="00000500000000000000" pitchFamily="2" charset="0"/>
                <a:cs typeface="Montserrat" panose="00000500000000000000" pitchFamily="2" charset="0"/>
              </a:rPr>
              <a:t>Hora, lugar y sede, la mención de tipo de sesiones  y el orden del día</a:t>
            </a:r>
          </a:p>
        </p:txBody>
      </p:sp>
      <p:cxnSp>
        <p:nvCxnSpPr>
          <p:cNvPr id="16" name="15 Conector recto de flecha"/>
          <p:cNvCxnSpPr>
            <a:stCxn id="13" idx="2"/>
          </p:cNvCxnSpPr>
          <p:nvPr/>
        </p:nvCxnSpPr>
        <p:spPr>
          <a:xfrm>
            <a:off x="9512396" y="1669028"/>
            <a:ext cx="0" cy="4423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191" y="130111"/>
            <a:ext cx="10515600" cy="779464"/>
          </a:xfrm>
        </p:spPr>
        <p:txBody>
          <a:bodyPr/>
          <a:lstStyle/>
          <a:p>
            <a:pPr algn="ctr"/>
            <a:r>
              <a:rPr lang="es-MX" sz="4000" b="1" dirty="0" smtClean="0">
                <a:solidFill>
                  <a:srgbClr val="800010"/>
                </a:solidFill>
                <a:latin typeface="Montserrat" panose="00000500000000000000" pitchFamily="2" charset="0"/>
                <a:cs typeface="Montserrat" panose="00000500000000000000" pitchFamily="2" charset="0"/>
              </a:rPr>
              <a:t>ORDEN DEL DÍA</a:t>
            </a:r>
          </a:p>
        </p:txBody>
      </p:sp>
      <p:sp>
        <p:nvSpPr>
          <p:cNvPr id="4" name="3 Rectángulo redondeado"/>
          <p:cNvSpPr/>
          <p:nvPr/>
        </p:nvSpPr>
        <p:spPr>
          <a:xfrm>
            <a:off x="930561" y="909446"/>
            <a:ext cx="2088232" cy="432048"/>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cs typeface="Montserrat" panose="00000500000000000000" pitchFamily="2" charset="0"/>
              </a:rPr>
              <a:t>ORDINARIAS</a:t>
            </a:r>
          </a:p>
        </p:txBody>
      </p:sp>
      <p:sp>
        <p:nvSpPr>
          <p:cNvPr id="5" name="4 Rectángulo redondeado"/>
          <p:cNvSpPr/>
          <p:nvPr/>
        </p:nvSpPr>
        <p:spPr>
          <a:xfrm>
            <a:off x="4318000" y="909320"/>
            <a:ext cx="2363470" cy="431800"/>
          </a:xfrm>
          <a:prstGeom prst="round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rPr>
              <a:t>EXTRAORDINARIAS</a:t>
            </a:r>
          </a:p>
        </p:txBody>
      </p:sp>
      <p:sp>
        <p:nvSpPr>
          <p:cNvPr id="6" name="5 Rectángulo redondeado"/>
          <p:cNvSpPr/>
          <p:nvPr/>
        </p:nvSpPr>
        <p:spPr>
          <a:xfrm>
            <a:off x="426505" y="1452794"/>
            <a:ext cx="3096344" cy="395842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
              <a:buAutoNum type="romanUcPeriod"/>
            </a:pPr>
            <a:r>
              <a:rPr lang="es-MX" sz="1400" dirty="0">
                <a:latin typeface="Montserrat" panose="00000500000000000000" pitchFamily="2" charset="0"/>
                <a:cs typeface="Montserrat" panose="00000500000000000000" pitchFamily="2" charset="0"/>
              </a:rPr>
              <a:t>Pase de lista y verificación de quórum legal.</a:t>
            </a:r>
          </a:p>
          <a:p>
            <a:pPr marL="400050" indent="-400050" algn="just">
              <a:buAutoNum type="romanUcPeriod"/>
            </a:pPr>
            <a:r>
              <a:rPr lang="es-MX" sz="1400" dirty="0">
                <a:latin typeface="Montserrat" panose="00000500000000000000" pitchFamily="2" charset="0"/>
                <a:cs typeface="Montserrat" panose="00000500000000000000" pitchFamily="2" charset="0"/>
              </a:rPr>
              <a:t>Aprobación del orden del día;</a:t>
            </a:r>
          </a:p>
          <a:p>
            <a:pPr marL="400050" indent="-400050" algn="just">
              <a:buAutoNum type="romanUcPeriod"/>
            </a:pPr>
            <a:r>
              <a:rPr lang="es-MX" sz="1400" dirty="0">
                <a:latin typeface="Montserrat" panose="00000500000000000000" pitchFamily="2" charset="0"/>
                <a:cs typeface="Montserrat" panose="00000500000000000000" pitchFamily="2" charset="0"/>
              </a:rPr>
              <a:t> Aprobación de actas de sesión anterior; </a:t>
            </a:r>
          </a:p>
          <a:p>
            <a:pPr marL="400050" indent="-400050" algn="just">
              <a:buAutoNum type="romanUcPeriod"/>
            </a:pPr>
            <a:r>
              <a:rPr lang="es-MX" sz="1400" dirty="0">
                <a:latin typeface="Montserrat" panose="00000500000000000000" pitchFamily="2" charset="0"/>
                <a:cs typeface="Montserrat" panose="00000500000000000000" pitchFamily="2" charset="0"/>
              </a:rPr>
              <a:t> Discusión y, en su caso, aprobación de los proyectos, informes, dictámenes, acuerdos o resoluciones correspondientes; </a:t>
            </a:r>
          </a:p>
          <a:p>
            <a:pPr marL="400050" indent="-400050" algn="just">
              <a:buAutoNum type="romanUcPeriod"/>
            </a:pPr>
            <a:r>
              <a:rPr lang="es-MX" sz="1400" dirty="0">
                <a:latin typeface="Montserrat" panose="00000500000000000000" pitchFamily="2" charset="0"/>
                <a:cs typeface="Montserrat" panose="00000500000000000000" pitchFamily="2" charset="0"/>
              </a:rPr>
              <a:t>Asuntos generales; y</a:t>
            </a:r>
          </a:p>
          <a:p>
            <a:pPr marL="400050" indent="-400050" algn="just">
              <a:buAutoNum type="romanUcPeriod"/>
            </a:pPr>
            <a:r>
              <a:rPr lang="es-MX" sz="1400" dirty="0">
                <a:latin typeface="Montserrat" panose="00000500000000000000" pitchFamily="2" charset="0"/>
                <a:cs typeface="Montserrat" panose="00000500000000000000" pitchFamily="2" charset="0"/>
              </a:rPr>
              <a:t> Clausura de la sesión</a:t>
            </a:r>
            <a:r>
              <a:rPr lang="es-MX" sz="1600" dirty="0">
                <a:latin typeface="Montserrat" panose="00000500000000000000" pitchFamily="2" charset="0"/>
                <a:cs typeface="Montserrat" panose="00000500000000000000" pitchFamily="2" charset="0"/>
              </a:rPr>
              <a:t>. </a:t>
            </a:r>
          </a:p>
        </p:txBody>
      </p:sp>
      <p:sp>
        <p:nvSpPr>
          <p:cNvPr id="7" name="6 Rectángulo redondeado"/>
          <p:cNvSpPr/>
          <p:nvPr/>
        </p:nvSpPr>
        <p:spPr>
          <a:xfrm>
            <a:off x="4181658" y="1452794"/>
            <a:ext cx="2736304" cy="318384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latin typeface="Montserrat" panose="00000500000000000000" pitchFamily="2" charset="0"/>
                <a:cs typeface="Montserrat" panose="00000500000000000000" pitchFamily="2" charset="0"/>
              </a:rPr>
              <a:t>I. Pase de lista y verificación de quórum legal.</a:t>
            </a:r>
          </a:p>
          <a:p>
            <a:pPr algn="just"/>
            <a:r>
              <a:rPr lang="es-MX" sz="1400" dirty="0">
                <a:latin typeface="Montserrat" panose="00000500000000000000" pitchFamily="2" charset="0"/>
                <a:cs typeface="Montserrat" panose="00000500000000000000" pitchFamily="2" charset="0"/>
              </a:rPr>
              <a:t>II. Aprobación del orden del día;</a:t>
            </a:r>
          </a:p>
          <a:p>
            <a:pPr algn="just"/>
            <a:r>
              <a:rPr lang="es-MX" sz="1400" dirty="0">
                <a:latin typeface="Montserrat" panose="00000500000000000000" pitchFamily="2" charset="0"/>
                <a:cs typeface="Montserrat" panose="00000500000000000000" pitchFamily="2" charset="0"/>
              </a:rPr>
              <a:t>III. Asuntos específicos a tratar;</a:t>
            </a:r>
          </a:p>
          <a:p>
            <a:pPr algn="just"/>
            <a:r>
              <a:rPr lang="es-MX" sz="1400" dirty="0">
                <a:latin typeface="Montserrat" panose="00000500000000000000" pitchFamily="2" charset="0"/>
                <a:cs typeface="Montserrat" panose="00000500000000000000" pitchFamily="2" charset="0"/>
              </a:rPr>
              <a:t>IV. Lectura y aprobación del acta de la sesión extraordinaria; y</a:t>
            </a:r>
          </a:p>
          <a:p>
            <a:pPr algn="just"/>
            <a:r>
              <a:rPr lang="es-MX" sz="1400" dirty="0">
                <a:latin typeface="Montserrat" panose="00000500000000000000" pitchFamily="2" charset="0"/>
                <a:cs typeface="Montserrat" panose="00000500000000000000" pitchFamily="2" charset="0"/>
              </a:rPr>
              <a:t>V. Clausura de la sesión.</a:t>
            </a:r>
          </a:p>
        </p:txBody>
      </p:sp>
      <p:sp>
        <p:nvSpPr>
          <p:cNvPr id="8" name="7 Rectángulo"/>
          <p:cNvSpPr/>
          <p:nvPr/>
        </p:nvSpPr>
        <p:spPr>
          <a:xfrm>
            <a:off x="7281867" y="2262454"/>
            <a:ext cx="4658341" cy="1014730"/>
          </a:xfrm>
          <a:prstGeom prst="rect">
            <a:avLst/>
          </a:prstGeom>
        </p:spPr>
        <p:txBody>
          <a:bodyPr wrap="square">
            <a:spAutoFit/>
          </a:bodyPr>
          <a:lstStyle/>
          <a:p>
            <a:pPr algn="just"/>
            <a:r>
              <a:rPr lang="es-MX" sz="1200" b="1" dirty="0">
                <a:latin typeface="Montserrat" panose="00000500000000000000" pitchFamily="2" charset="0"/>
                <a:cs typeface="Montserrat" panose="00000500000000000000" pitchFamily="2" charset="0"/>
              </a:rPr>
              <a:t>Artículo 13 º  de los Lineamientos generales para la integración, organización y funcionamiento de los  comités de transparencia de los sujetos obligados</a:t>
            </a:r>
            <a:r>
              <a:rPr lang="es-MX" sz="1200" dirty="0">
                <a:latin typeface="Montserrat" panose="00000500000000000000" pitchFamily="2" charset="0"/>
                <a:cs typeface="Montserrat" panose="00000500000000000000" pitchFamily="2" charset="0"/>
              </a:rPr>
              <a:t> de la Ley de Transparencia y Acceso a la Información Pública para el Estado de Quintan Roo.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p:nvPr/>
        </p:nvSpPr>
        <p:spPr>
          <a:xfrm>
            <a:off x="838200" y="2103438"/>
            <a:ext cx="10515600"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altLang="es-MX" b="1" dirty="0">
                <a:solidFill>
                  <a:schemeClr val="accent2"/>
                </a:solidFill>
                <a:effectLst>
                  <a:outerShdw blurRad="38100" dist="38100" dir="2700000" algn="tl">
                    <a:srgbClr val="C0C0C0"/>
                  </a:outerShdw>
                </a:effectLst>
              </a:rPr>
              <a:t/>
            </a:r>
            <a:br>
              <a:rPr lang="es-MX" altLang="es-MX" b="1" dirty="0">
                <a:solidFill>
                  <a:schemeClr val="accent2"/>
                </a:solidFill>
                <a:effectLst>
                  <a:outerShdw blurRad="38100" dist="38100" dir="2700000" algn="tl">
                    <a:srgbClr val="C0C0C0"/>
                  </a:outerShdw>
                </a:effectLst>
              </a:rPr>
            </a:br>
            <a:endParaRPr lang="es-MX" dirty="0"/>
          </a:p>
        </p:txBody>
      </p:sp>
      <p:sp>
        <p:nvSpPr>
          <p:cNvPr id="5" name="Marcador de contenido 2"/>
          <p:cNvSpPr txBox="1"/>
          <p:nvPr/>
        </p:nvSpPr>
        <p:spPr>
          <a:xfrm>
            <a:off x="1886607" y="1389478"/>
            <a:ext cx="8418786" cy="366007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000" dirty="0">
                <a:latin typeface="Montserrat" panose="00000500000000000000" pitchFamily="2" charset="0"/>
              </a:rPr>
              <a:t>Los términos de las notificaciones previstas en esta Ley se computarán en días hábiles, y transcurrirán a partir del día siguiente al que se practiquen. La UT podrá notificar al particular:</a:t>
            </a:r>
          </a:p>
        </p:txBody>
      </p:sp>
      <p:pic>
        <p:nvPicPr>
          <p:cNvPr id="8" name="Imagen 7"/>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907270" y="2479675"/>
            <a:ext cx="1636395" cy="2146935"/>
          </a:xfrm>
          <a:prstGeom prst="rect">
            <a:avLst/>
          </a:prstGeom>
        </p:spPr>
      </p:pic>
      <p:graphicFrame>
        <p:nvGraphicFramePr>
          <p:cNvPr id="9" name="8 Tabla"/>
          <p:cNvGraphicFramePr>
            <a:graphicFrameLocks noGrp="1"/>
          </p:cNvGraphicFramePr>
          <p:nvPr/>
        </p:nvGraphicFramePr>
        <p:xfrm>
          <a:off x="2855227" y="2589638"/>
          <a:ext cx="7052441" cy="2219960"/>
        </p:xfrm>
        <a:graphic>
          <a:graphicData uri="http://schemas.openxmlformats.org/drawingml/2006/table">
            <a:tbl>
              <a:tblPr firstRow="1" bandRow="1">
                <a:tableStyleId>{00A15C55-8517-42AA-B614-E9B94910E393}</a:tableStyleId>
              </a:tblPr>
              <a:tblGrid>
                <a:gridCol w="4259937">
                  <a:extLst>
                    <a:ext uri="{9D8B030D-6E8A-4147-A177-3AD203B41FA5}">
                      <a16:colId xmlns:a16="http://schemas.microsoft.com/office/drawing/2014/main" val="20000"/>
                    </a:ext>
                  </a:extLst>
                </a:gridCol>
                <a:gridCol w="2792504">
                  <a:extLst>
                    <a:ext uri="{9D8B030D-6E8A-4147-A177-3AD203B41FA5}">
                      <a16:colId xmlns:a16="http://schemas.microsoft.com/office/drawing/2014/main" val="20001"/>
                    </a:ext>
                  </a:extLst>
                </a:gridCol>
              </a:tblGrid>
              <a:tr h="350520">
                <a:tc>
                  <a:txBody>
                    <a:bodyPr/>
                    <a:lstStyle/>
                    <a:p>
                      <a:pPr>
                        <a:buFont typeface="Wingdings" panose="05000000000000000000" pitchFamily="2" charset="2"/>
                        <a:buChar char="Ø"/>
                      </a:pPr>
                      <a:r>
                        <a:rPr lang="es-MX" dirty="0"/>
                        <a:t>Respuesta</a:t>
                      </a:r>
                    </a:p>
                  </a:txBody>
                  <a:tcPr/>
                </a:tc>
                <a:tc>
                  <a:txBody>
                    <a:bodyPr/>
                    <a:lstStyle/>
                    <a:p>
                      <a:r>
                        <a:rPr lang="es-MX" dirty="0"/>
                        <a:t>10 Días</a:t>
                      </a:r>
                    </a:p>
                  </a:txBody>
                  <a:tcPr/>
                </a:tc>
                <a:extLst>
                  <a:ext uri="{0D108BD9-81ED-4DB2-BD59-A6C34878D82A}">
                    <a16:rowId xmlns:a16="http://schemas.microsoft.com/office/drawing/2014/main" val="10000"/>
                  </a:ext>
                </a:extLst>
              </a:tr>
              <a:tr h="370840">
                <a:tc>
                  <a:txBody>
                    <a:bodyPr/>
                    <a:lstStyle/>
                    <a:p>
                      <a:pPr>
                        <a:buFont typeface="Wingdings" panose="05000000000000000000" pitchFamily="2" charset="2"/>
                        <a:buChar char="Ø"/>
                      </a:pPr>
                      <a:r>
                        <a:rPr lang="es-MX" dirty="0"/>
                        <a:t>Ampliación</a:t>
                      </a:r>
                      <a:r>
                        <a:rPr lang="es-MX" baseline="0" dirty="0"/>
                        <a:t> del Plazo</a:t>
                      </a:r>
                      <a:endParaRPr lang="es-MX" dirty="0"/>
                    </a:p>
                  </a:txBody>
                  <a:tcPr/>
                </a:tc>
                <a:tc>
                  <a:txBody>
                    <a:bodyPr/>
                    <a:lstStyle/>
                    <a:p>
                      <a:r>
                        <a:rPr lang="es-MX" dirty="0"/>
                        <a:t>10 Días</a:t>
                      </a:r>
                    </a:p>
                  </a:txBody>
                  <a:tcPr/>
                </a:tc>
                <a:extLst>
                  <a:ext uri="{0D108BD9-81ED-4DB2-BD59-A6C34878D82A}">
                    <a16:rowId xmlns:a16="http://schemas.microsoft.com/office/drawing/2014/main" val="10001"/>
                  </a:ext>
                </a:extLst>
              </a:tr>
              <a:tr h="370840">
                <a:tc>
                  <a:txBody>
                    <a:bodyPr/>
                    <a:lstStyle/>
                    <a:p>
                      <a:pPr algn="just">
                        <a:buFont typeface="Wingdings" panose="05000000000000000000" pitchFamily="2" charset="2"/>
                        <a:buChar char="Ø"/>
                      </a:pPr>
                      <a:r>
                        <a:rPr lang="es-MX" sz="1800" kern="1200" dirty="0"/>
                        <a:t>Notoria Incompetencia</a:t>
                      </a:r>
                      <a:r>
                        <a:rPr lang="es-MX" sz="1800" dirty="0"/>
                        <a:t>	</a:t>
                      </a:r>
                      <a:endParaRPr lang="es-MX" dirty="0"/>
                    </a:p>
                  </a:txBody>
                  <a:tcPr/>
                </a:tc>
                <a:tc>
                  <a:txBody>
                    <a:bodyPr/>
                    <a:lstStyle/>
                    <a:p>
                      <a:r>
                        <a:rPr lang="es-MX" dirty="0"/>
                        <a:t>3 Días</a:t>
                      </a:r>
                    </a:p>
                  </a:txBody>
                  <a:tcPr/>
                </a:tc>
                <a:extLst>
                  <a:ext uri="{0D108BD9-81ED-4DB2-BD59-A6C34878D82A}">
                    <a16:rowId xmlns:a16="http://schemas.microsoft.com/office/drawing/2014/main" val="10002"/>
                  </a:ext>
                </a:extLst>
              </a:tr>
              <a:tr h="370840">
                <a:tc>
                  <a:txBody>
                    <a:bodyPr/>
                    <a:lstStyle/>
                    <a:p>
                      <a:pPr>
                        <a:buFont typeface="Wingdings" panose="05000000000000000000" pitchFamily="2" charset="2"/>
                        <a:buChar char="Ø"/>
                      </a:pPr>
                      <a:r>
                        <a:rPr lang="es-MX" dirty="0"/>
                        <a:t>Prevención</a:t>
                      </a:r>
                    </a:p>
                  </a:txBody>
                  <a:tcPr/>
                </a:tc>
                <a:tc>
                  <a:txBody>
                    <a:bodyPr/>
                    <a:lstStyle/>
                    <a:p>
                      <a:r>
                        <a:rPr lang="es-MX" dirty="0"/>
                        <a:t>5 días  - 10 Días Desahogo</a:t>
                      </a:r>
                    </a:p>
                  </a:txBody>
                  <a:tcPr/>
                </a:tc>
                <a:extLst>
                  <a:ext uri="{0D108BD9-81ED-4DB2-BD59-A6C34878D82A}">
                    <a16:rowId xmlns:a16="http://schemas.microsoft.com/office/drawing/2014/main" val="10003"/>
                  </a:ext>
                </a:extLst>
              </a:tr>
              <a:tr h="370840">
                <a:tc>
                  <a:txBody>
                    <a:bodyPr/>
                    <a:lstStyle/>
                    <a:p>
                      <a:pPr>
                        <a:buFont typeface="Wingdings" panose="05000000000000000000" pitchFamily="2" charset="2"/>
                        <a:buChar char="Ø"/>
                      </a:pPr>
                      <a:r>
                        <a:rPr lang="es-MX" dirty="0"/>
                        <a:t>Competencia Parcial</a:t>
                      </a:r>
                    </a:p>
                  </a:txBody>
                  <a:tcPr/>
                </a:tc>
                <a:tc>
                  <a:txBody>
                    <a:bodyPr/>
                    <a:lstStyle/>
                    <a:p>
                      <a:r>
                        <a:rPr lang="es-MX" dirty="0"/>
                        <a:t>3 Días</a:t>
                      </a:r>
                    </a:p>
                  </a:txBody>
                  <a:tcPr/>
                </a:tc>
                <a:extLst>
                  <a:ext uri="{0D108BD9-81ED-4DB2-BD59-A6C34878D82A}">
                    <a16:rowId xmlns:a16="http://schemas.microsoft.com/office/drawing/2014/main" val="10004"/>
                  </a:ext>
                </a:extLst>
              </a:tr>
              <a:tr h="370840">
                <a:tc>
                  <a:txBody>
                    <a:bodyPr/>
                    <a:lstStyle/>
                    <a:p>
                      <a:pPr>
                        <a:buFont typeface="Wingdings" panose="05000000000000000000" pitchFamily="2" charset="2"/>
                        <a:buChar char="Ø"/>
                      </a:pPr>
                      <a:r>
                        <a:rPr lang="es-MX" dirty="0"/>
                        <a:t>Información Inexistente</a:t>
                      </a:r>
                    </a:p>
                  </a:txBody>
                  <a:tcPr/>
                </a:tc>
                <a:tc>
                  <a:txBody>
                    <a:bodyPr/>
                    <a:lstStyle/>
                    <a:p>
                      <a:r>
                        <a:rPr lang="es-MX" dirty="0"/>
                        <a:t>10 Días</a:t>
                      </a:r>
                    </a:p>
                  </a:txBody>
                  <a:tcPr/>
                </a:tc>
                <a:extLst>
                  <a:ext uri="{0D108BD9-81ED-4DB2-BD59-A6C34878D82A}">
                    <a16:rowId xmlns:a16="http://schemas.microsoft.com/office/drawing/2014/main" val="10005"/>
                  </a:ext>
                </a:extLst>
              </a:tr>
            </a:tbl>
          </a:graphicData>
        </a:graphic>
      </p:graphicFrame>
      <p:sp>
        <p:nvSpPr>
          <p:cNvPr id="6" name="Título 5"/>
          <p:cNvSpPr>
            <a:spLocks noGrp="1"/>
          </p:cNvSpPr>
          <p:nvPr>
            <p:ph type="title"/>
          </p:nvPr>
        </p:nvSpPr>
        <p:spPr>
          <a:xfrm>
            <a:off x="838200" y="175260"/>
            <a:ext cx="10515600" cy="1325563"/>
          </a:xfrm>
        </p:spPr>
        <p:txBody>
          <a:bodyPr/>
          <a:lstStyle/>
          <a:p>
            <a:pPr algn="ctr"/>
            <a:r>
              <a:rPr lang="es-MX" sz="3600" b="1" dirty="0" smtClean="0">
                <a:solidFill>
                  <a:srgbClr val="800010"/>
                </a:solidFill>
                <a:latin typeface="Montserrat" panose="00000500000000000000" pitchFamily="2" charset="0"/>
                <a:cs typeface="Montserrat" panose="00000500000000000000" pitchFamily="2" charset="0"/>
              </a:rPr>
              <a:t>PROCEDIMIENTOS DE ACCESO A LA INFORMACIÓN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368286" y="134753"/>
            <a:ext cx="1257298" cy="517158"/>
          </a:xfrm>
          <a:prstGeom prst="round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atin typeface="Montserrat" panose="00000500000000000000" pitchFamily="2" charset="0"/>
              </a:rPr>
              <a:t>UT</a:t>
            </a:r>
          </a:p>
        </p:txBody>
      </p:sp>
      <p:grpSp>
        <p:nvGrpSpPr>
          <p:cNvPr id="10" name="9 Grupo"/>
          <p:cNvGrpSpPr/>
          <p:nvPr/>
        </p:nvGrpSpPr>
        <p:grpSpPr>
          <a:xfrm>
            <a:off x="217586" y="1173794"/>
            <a:ext cx="1951149" cy="1842451"/>
            <a:chOff x="1035587" y="862163"/>
            <a:chExt cx="1780984" cy="1964866"/>
          </a:xfrm>
        </p:grpSpPr>
        <p:sp>
          <p:nvSpPr>
            <p:cNvPr id="11" name="10 Rectángulo redondeado"/>
            <p:cNvSpPr/>
            <p:nvPr/>
          </p:nvSpPr>
          <p:spPr>
            <a:xfrm>
              <a:off x="1035587" y="862163"/>
              <a:ext cx="1780981" cy="1964866"/>
            </a:xfrm>
            <a:prstGeom prst="roundRect">
              <a:avLst/>
            </a:prstGeom>
            <a:solidFill>
              <a:srgbClr val="B38E5D"/>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11 Rectángulo"/>
            <p:cNvSpPr/>
            <p:nvPr/>
          </p:nvSpPr>
          <p:spPr>
            <a:xfrm>
              <a:off x="1209470" y="1035106"/>
              <a:ext cx="1607101" cy="1790986"/>
            </a:xfrm>
            <a:prstGeom prst="rect">
              <a:avLst/>
            </a:prstGeom>
            <a:solidFill>
              <a:srgbClr val="B38E5D"/>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just" defTabSz="622300">
                <a:lnSpc>
                  <a:spcPct val="90000"/>
                </a:lnSpc>
                <a:spcBef>
                  <a:spcPct val="0"/>
                </a:spcBef>
                <a:spcAft>
                  <a:spcPct val="35000"/>
                </a:spcAft>
              </a:pPr>
              <a:r>
                <a:rPr lang="es-ES" sz="1400" dirty="0">
                  <a:latin typeface="Montserrat" panose="00000500000000000000" pitchFamily="2" charset="0"/>
                </a:rPr>
                <a:t>Dirección </a:t>
              </a:r>
              <a:r>
                <a:rPr lang="es-ES" sz="1600" dirty="0">
                  <a:latin typeface="Montserrat" panose="00000500000000000000" pitchFamily="2" charset="0"/>
                </a:rPr>
                <a:t>administrativa</a:t>
              </a:r>
              <a:r>
                <a:rPr lang="es-ES" sz="1400" dirty="0">
                  <a:latin typeface="Montserrat" panose="00000500000000000000" pitchFamily="2" charset="0"/>
                </a:rPr>
                <a:t> recibe una solicitud de acceso a la información que activa una de las hipótesis  del Art. 134 </a:t>
              </a:r>
            </a:p>
          </p:txBody>
        </p:sp>
      </p:grpSp>
      <p:sp>
        <p:nvSpPr>
          <p:cNvPr id="13" name="Rectángulo redondeado 4"/>
          <p:cNvSpPr/>
          <p:nvPr/>
        </p:nvSpPr>
        <p:spPr>
          <a:xfrm>
            <a:off x="35976" y="3772931"/>
            <a:ext cx="2533649" cy="78614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solidFill>
                  <a:schemeClr val="bg1"/>
                </a:solidFill>
                <a:latin typeface="Montserrat" panose="00000500000000000000" pitchFamily="2" charset="0"/>
                <a:cs typeface="Montserrat" panose="00000500000000000000" pitchFamily="2" charset="0"/>
              </a:rPr>
              <a:t>Esta dirección informa a la </a:t>
            </a:r>
            <a:r>
              <a:rPr lang="es-MX" sz="1000" b="1" dirty="0">
                <a:solidFill>
                  <a:schemeClr val="bg1"/>
                </a:solidFill>
                <a:latin typeface="Montserrat" panose="00000500000000000000" pitchFamily="2" charset="0"/>
                <a:cs typeface="Montserrat" panose="00000500000000000000" pitchFamily="2" charset="0"/>
              </a:rPr>
              <a:t>UT y solicita pasar dicha solicitud al comité de transparencia  para que se pronuncie.</a:t>
            </a:r>
          </a:p>
        </p:txBody>
      </p:sp>
      <p:sp>
        <p:nvSpPr>
          <p:cNvPr id="14" name="Rectángulo redondeado 6"/>
          <p:cNvSpPr/>
          <p:nvPr/>
        </p:nvSpPr>
        <p:spPr>
          <a:xfrm>
            <a:off x="2692304" y="4306375"/>
            <a:ext cx="3178409" cy="875225"/>
          </a:xfrm>
          <a:prstGeom prst="roundRect">
            <a:avLst/>
          </a:prstGeom>
          <a:solidFill>
            <a:srgbClr val="D21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solidFill>
                  <a:schemeClr val="bg1"/>
                </a:solidFill>
                <a:latin typeface="Montserrat" panose="00000500000000000000" pitchFamily="2" charset="0"/>
                <a:cs typeface="Montserrat" panose="00000500000000000000" pitchFamily="2" charset="0"/>
              </a:rPr>
              <a:t>La D.A realiza una </a:t>
            </a:r>
            <a:r>
              <a:rPr lang="es-MX" sz="1400" dirty="0">
                <a:solidFill>
                  <a:schemeClr val="bg1">
                    <a:lumMod val="95000"/>
                  </a:schemeClr>
                </a:solidFill>
                <a:latin typeface="Montserrat" panose="00000500000000000000" pitchFamily="2" charset="0"/>
                <a:cs typeface="Montserrat" panose="00000500000000000000" pitchFamily="2" charset="0"/>
                <a:hlinkClick r:id="" action="ppaction://hlinkshowjump?jump=nextslide"/>
              </a:rPr>
              <a:t>PRUEBA DEL DAÑO</a:t>
            </a:r>
            <a:r>
              <a:rPr lang="es-MX" sz="1400" dirty="0">
                <a:solidFill>
                  <a:schemeClr val="bg1"/>
                </a:solidFill>
                <a:latin typeface="Montserrat" panose="00000500000000000000" pitchFamily="2" charset="0"/>
                <a:cs typeface="Montserrat" panose="00000500000000000000" pitchFamily="2" charset="0"/>
              </a:rPr>
              <a:t>, fundando y motivando la clasificación de la información.</a:t>
            </a:r>
          </a:p>
        </p:txBody>
      </p:sp>
      <p:sp>
        <p:nvSpPr>
          <p:cNvPr id="17" name="16 Rectángulo"/>
          <p:cNvSpPr/>
          <p:nvPr/>
        </p:nvSpPr>
        <p:spPr>
          <a:xfrm>
            <a:off x="2725070" y="1082053"/>
            <a:ext cx="1669857" cy="1356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endParaRPr lang="es-ES" sz="1400" b="1" dirty="0"/>
          </a:p>
        </p:txBody>
      </p:sp>
      <p:grpSp>
        <p:nvGrpSpPr>
          <p:cNvPr id="18" name="17 Grupo"/>
          <p:cNvGrpSpPr/>
          <p:nvPr/>
        </p:nvGrpSpPr>
        <p:grpSpPr>
          <a:xfrm>
            <a:off x="6556071" y="1760504"/>
            <a:ext cx="1872444" cy="1319241"/>
            <a:chOff x="5290528" y="1062199"/>
            <a:chExt cx="1872444" cy="1700232"/>
          </a:xfrm>
          <a:solidFill>
            <a:schemeClr val="accent2">
              <a:lumMod val="50000"/>
            </a:schemeClr>
          </a:solidFill>
        </p:grpSpPr>
        <p:sp>
          <p:nvSpPr>
            <p:cNvPr id="19" name="18 Rectángulo redondeado"/>
            <p:cNvSpPr/>
            <p:nvPr/>
          </p:nvSpPr>
          <p:spPr>
            <a:xfrm>
              <a:off x="5290528" y="1062199"/>
              <a:ext cx="1872444" cy="1700232"/>
            </a:xfrm>
            <a:prstGeom prst="roundRect">
              <a:avLst/>
            </a:prstGeom>
            <a:grpFill/>
          </p:spPr>
          <p:style>
            <a:lnRef idx="2">
              <a:schemeClr val="lt1">
                <a:hueOff val="0"/>
                <a:satOff val="0"/>
                <a:lumOff val="0"/>
                <a:alphaOff val="0"/>
              </a:schemeClr>
            </a:lnRef>
            <a:fillRef idx="1">
              <a:schemeClr val="accent5">
                <a:hueOff val="-7353345"/>
                <a:satOff val="-10226"/>
                <a:lumOff val="-3920"/>
                <a:alphaOff val="0"/>
              </a:schemeClr>
            </a:fillRef>
            <a:effectRef idx="0">
              <a:schemeClr val="accent5">
                <a:hueOff val="-7353345"/>
                <a:satOff val="-10226"/>
                <a:lumOff val="-3920"/>
                <a:alphaOff val="0"/>
              </a:schemeClr>
            </a:effectRef>
            <a:fontRef idx="minor">
              <a:schemeClr val="lt1"/>
            </a:fontRef>
          </p:style>
        </p:sp>
        <p:sp>
          <p:nvSpPr>
            <p:cNvPr id="20" name="19 Rectángulo"/>
            <p:cNvSpPr/>
            <p:nvPr/>
          </p:nvSpPr>
          <p:spPr>
            <a:xfrm>
              <a:off x="5373526" y="1145197"/>
              <a:ext cx="1706448" cy="1534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ES" sz="1400" b="1" dirty="0">
                  <a:latin typeface="Montserrat" panose="00000500000000000000" pitchFamily="2" charset="0"/>
                  <a:cs typeface="Montserrat" panose="00000500000000000000" pitchFamily="2" charset="0"/>
                </a:rPr>
                <a:t>Resolución del comité de transparencia, dando a conocerla resolución</a:t>
              </a:r>
            </a:p>
          </p:txBody>
        </p:sp>
      </p:grpSp>
      <p:sp>
        <p:nvSpPr>
          <p:cNvPr id="21" name="Flecha abajo 11"/>
          <p:cNvSpPr/>
          <p:nvPr/>
        </p:nvSpPr>
        <p:spPr>
          <a:xfrm>
            <a:off x="805584" y="770663"/>
            <a:ext cx="383207" cy="400155"/>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Flecha abajo 11"/>
          <p:cNvSpPr/>
          <p:nvPr/>
        </p:nvSpPr>
        <p:spPr>
          <a:xfrm>
            <a:off x="805583" y="3291251"/>
            <a:ext cx="383207" cy="400155"/>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Flecha doblada hacia arriba 10"/>
          <p:cNvSpPr/>
          <p:nvPr/>
        </p:nvSpPr>
        <p:spPr>
          <a:xfrm rot="5400000">
            <a:off x="1838251" y="4275610"/>
            <a:ext cx="409135" cy="1324850"/>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Flecha abajo 11"/>
          <p:cNvSpPr/>
          <p:nvPr/>
        </p:nvSpPr>
        <p:spPr>
          <a:xfrm rot="10800000">
            <a:off x="3368391" y="3319591"/>
            <a:ext cx="383207" cy="769673"/>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6" name="25 Grupo"/>
          <p:cNvGrpSpPr/>
          <p:nvPr/>
        </p:nvGrpSpPr>
        <p:grpSpPr>
          <a:xfrm>
            <a:off x="2327083" y="1612921"/>
            <a:ext cx="3254369" cy="1706669"/>
            <a:chOff x="2784007" y="627805"/>
            <a:chExt cx="1850527" cy="2410956"/>
          </a:xfrm>
        </p:grpSpPr>
        <p:sp>
          <p:nvSpPr>
            <p:cNvPr id="27" name="26 Rectángulo redondeado"/>
            <p:cNvSpPr/>
            <p:nvPr/>
          </p:nvSpPr>
          <p:spPr>
            <a:xfrm>
              <a:off x="2784007" y="627805"/>
              <a:ext cx="1850527" cy="2410956"/>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5">
                <a:hueOff val="-3676673"/>
                <a:satOff val="-5112"/>
                <a:lumOff val="-1959"/>
                <a:alphaOff val="0"/>
              </a:schemeClr>
            </a:effectRef>
            <a:fontRef idx="minor">
              <a:schemeClr val="lt1"/>
            </a:fontRef>
          </p:style>
        </p:sp>
        <p:sp>
          <p:nvSpPr>
            <p:cNvPr id="28" name="27 Rectángulo"/>
            <p:cNvSpPr/>
            <p:nvPr/>
          </p:nvSpPr>
          <p:spPr>
            <a:xfrm>
              <a:off x="2874342" y="718140"/>
              <a:ext cx="1669857" cy="2230286"/>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ES" sz="1600" b="1" dirty="0">
                  <a:solidFill>
                    <a:schemeClr val="tx1"/>
                  </a:solidFill>
                  <a:latin typeface="Montserrat" panose="00000500000000000000" pitchFamily="2" charset="0"/>
                </a:rPr>
                <a:t>Comité de </a:t>
              </a:r>
              <a:r>
                <a:rPr lang="es-ES" sz="1400" b="1" dirty="0">
                  <a:solidFill>
                    <a:schemeClr val="tx1"/>
                  </a:solidFill>
                  <a:latin typeface="Montserrat" panose="00000500000000000000" pitchFamily="2" charset="0"/>
                </a:rPr>
                <a:t>transparencia se pronuncia:</a:t>
              </a:r>
            </a:p>
            <a:p>
              <a:pPr algn="just" defTabSz="711200">
                <a:lnSpc>
                  <a:spcPct val="90000"/>
                </a:lnSpc>
                <a:spcBef>
                  <a:spcPct val="0"/>
                </a:spcBef>
                <a:spcAft>
                  <a:spcPct val="35000"/>
                </a:spcAft>
              </a:pPr>
              <a:r>
                <a:rPr lang="es-ES" sz="1400" b="1" dirty="0">
                  <a:solidFill>
                    <a:schemeClr val="tx1"/>
                  </a:solidFill>
                  <a:latin typeface="Montserrat" panose="00000500000000000000" pitchFamily="2" charset="0"/>
                </a:rPr>
                <a:t>- Confirma la clasificación</a:t>
              </a:r>
            </a:p>
            <a:p>
              <a:pPr algn="just" defTabSz="711200">
                <a:lnSpc>
                  <a:spcPct val="90000"/>
                </a:lnSpc>
                <a:spcBef>
                  <a:spcPct val="0"/>
                </a:spcBef>
                <a:spcAft>
                  <a:spcPct val="35000"/>
                </a:spcAft>
              </a:pPr>
              <a:r>
                <a:rPr lang="es-ES" sz="1400" b="1" dirty="0">
                  <a:solidFill>
                    <a:schemeClr val="tx1"/>
                  </a:solidFill>
                  <a:latin typeface="Montserrat" panose="00000500000000000000" pitchFamily="2" charset="0"/>
                </a:rPr>
                <a:t>- Modifica la clasificación y otorga total o parcialmente o </a:t>
              </a:r>
            </a:p>
            <a:p>
              <a:pPr algn="just" defTabSz="711200">
                <a:lnSpc>
                  <a:spcPct val="90000"/>
                </a:lnSpc>
                <a:spcBef>
                  <a:spcPct val="0"/>
                </a:spcBef>
                <a:spcAft>
                  <a:spcPct val="35000"/>
                </a:spcAft>
              </a:pPr>
              <a:r>
                <a:rPr lang="es-ES" sz="1400" b="1" dirty="0">
                  <a:solidFill>
                    <a:schemeClr val="tx1"/>
                  </a:solidFill>
                  <a:latin typeface="Montserrat" panose="00000500000000000000" pitchFamily="2" charset="0"/>
                </a:rPr>
                <a:t>- Revocando y concede el acceso</a:t>
              </a:r>
            </a:p>
          </p:txBody>
        </p:sp>
      </p:grpSp>
      <p:sp>
        <p:nvSpPr>
          <p:cNvPr id="29" name="Flecha abajo 11"/>
          <p:cNvSpPr/>
          <p:nvPr/>
        </p:nvSpPr>
        <p:spPr>
          <a:xfrm rot="16200000">
            <a:off x="5952190" y="1934392"/>
            <a:ext cx="233143" cy="65771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Título 1"/>
          <p:cNvSpPr>
            <a:spLocks noGrp="1"/>
          </p:cNvSpPr>
          <p:nvPr>
            <p:ph type="title"/>
          </p:nvPr>
        </p:nvSpPr>
        <p:spPr>
          <a:xfrm>
            <a:off x="4323227" y="379789"/>
            <a:ext cx="7750030" cy="779464"/>
          </a:xfrm>
        </p:spPr>
        <p:txBody>
          <a:bodyPr>
            <a:noAutofit/>
          </a:bodyPr>
          <a:lstStyle/>
          <a:p>
            <a:r>
              <a:rPr lang="es-MX" sz="3200" b="1" dirty="0" smtClean="0">
                <a:solidFill>
                  <a:srgbClr val="800010"/>
                </a:solidFill>
                <a:latin typeface="Montserrat" panose="00000500000000000000" pitchFamily="2" charset="0"/>
                <a:cs typeface="Montserrat" panose="00000500000000000000" pitchFamily="2" charset="0"/>
              </a:rPr>
              <a:t>PROCEDIMIENTO PARA SOLICITAR LA INTERVENCIÓN DEL COMITÉ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805711" y="264731"/>
          <a:ext cx="6120680" cy="1823019"/>
        </p:xfrm>
        <a:graphic>
          <a:graphicData uri="http://schemas.openxmlformats.org/drawingml/2006/table">
            <a:tbl>
              <a:tblPr/>
              <a:tblGrid>
                <a:gridCol w="6120680">
                  <a:extLst>
                    <a:ext uri="{9D8B030D-6E8A-4147-A177-3AD203B41FA5}">
                      <a16:colId xmlns:a16="http://schemas.microsoft.com/office/drawing/2014/main" val="20000"/>
                    </a:ext>
                  </a:extLst>
                </a:gridCol>
              </a:tblGrid>
              <a:tr h="367599">
                <a:tc>
                  <a:txBody>
                    <a:bodyPr/>
                    <a:lstStyle/>
                    <a:p>
                      <a:pPr algn="ctr"/>
                      <a:endParaRPr lang="es-MX" sz="1600" dirty="0">
                        <a:solidFill>
                          <a:schemeClr val="bg1"/>
                        </a:solidFill>
                        <a:effectLst/>
                        <a:latin typeface="Montserrat" panose="00000500000000000000" pitchFamily="2" charset="0"/>
                      </a:endParaRPr>
                    </a:p>
                  </a:txBody>
                  <a:tcPr marL="190500" marR="0" marT="38100" marB="38100" anchor="ctr">
                    <a:lnL>
                      <a:noFill/>
                    </a:lnL>
                    <a:lnR>
                      <a:noFill/>
                    </a:lnR>
                    <a:lnT>
                      <a:noFill/>
                    </a:lnT>
                    <a:lnB>
                      <a:noFill/>
                    </a:lnB>
                    <a:solidFill>
                      <a:srgbClr val="C00000"/>
                    </a:solidFill>
                  </a:tcPr>
                </a:tc>
                <a:extLst>
                  <a:ext uri="{0D108BD9-81ED-4DB2-BD59-A6C34878D82A}">
                    <a16:rowId xmlns:a16="http://schemas.microsoft.com/office/drawing/2014/main" val="10000"/>
                  </a:ext>
                </a:extLst>
              </a:tr>
              <a:tr h="1216577">
                <a:tc>
                  <a:txBody>
                    <a:bodyPr/>
                    <a:lstStyle/>
                    <a:p>
                      <a:pPr marL="0" indent="0" algn="just">
                        <a:spcBef>
                          <a:spcPts val="600"/>
                        </a:spcBef>
                        <a:spcAft>
                          <a:spcPts val="0"/>
                        </a:spcAft>
                      </a:pPr>
                      <a:r>
                        <a:rPr lang="es-MX" sz="1200" b="1" dirty="0">
                          <a:effectLst/>
                          <a:latin typeface="Montserrat" panose="00000500000000000000" pitchFamily="2" charset="0"/>
                        </a:rPr>
                        <a:t>ACUERDO del Consejo Nacional del Sistema Nacional de Transparencia, Acceso a la Información Pública y Protección de Datos Personales, por el que se aprueban los </a:t>
                      </a:r>
                    </a:p>
                    <a:p>
                      <a:pPr marL="0" indent="0" algn="ctr">
                        <a:spcBef>
                          <a:spcPts val="600"/>
                        </a:spcBef>
                        <a:spcAft>
                          <a:spcPts val="0"/>
                        </a:spcAft>
                      </a:pPr>
                      <a:r>
                        <a:rPr lang="es-MX" sz="1400" b="1" dirty="0">
                          <a:solidFill>
                            <a:schemeClr val="accent1">
                              <a:lumMod val="50000"/>
                            </a:schemeClr>
                          </a:solidFill>
                          <a:effectLst/>
                          <a:latin typeface="Montserrat" panose="00000500000000000000" pitchFamily="2" charset="0"/>
                        </a:rPr>
                        <a:t>Lineamientos generales en materia de clasificación y desclasificación de la información, así como para la elaboración de versiones públicas</a:t>
                      </a:r>
                      <a:r>
                        <a:rPr lang="es-MX" sz="1100" b="1" dirty="0">
                          <a:solidFill>
                            <a:schemeClr val="accent1">
                              <a:lumMod val="50000"/>
                            </a:schemeClr>
                          </a:solidFill>
                          <a:effectLst/>
                          <a:latin typeface="Montserrat" panose="00000500000000000000" pitchFamily="2" charset="0"/>
                        </a:rPr>
                        <a:t>.</a:t>
                      </a:r>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9" name="Marcador de contenido 8"/>
          <p:cNvSpPr>
            <a:spLocks noGrp="1"/>
          </p:cNvSpPr>
          <p:nvPr>
            <p:ph sz="quarter" idx="13"/>
          </p:nvPr>
        </p:nvSpPr>
        <p:spPr>
          <a:xfrm>
            <a:off x="4237481" y="264731"/>
            <a:ext cx="2958449" cy="461962"/>
          </a:xfrm>
        </p:spPr>
        <p:txBody>
          <a:bodyPr/>
          <a:lstStyle/>
          <a:p>
            <a:r>
              <a:rPr lang="es-MX" sz="2000" dirty="0"/>
              <a:t>DOF: 15/04/2016</a:t>
            </a:r>
          </a:p>
          <a:p>
            <a:endParaRPr lang="es-MX" sz="2000" dirty="0"/>
          </a:p>
        </p:txBody>
      </p:sp>
      <p:sp>
        <p:nvSpPr>
          <p:cNvPr id="5" name="4 Rectángulo"/>
          <p:cNvSpPr/>
          <p:nvPr/>
        </p:nvSpPr>
        <p:spPr>
          <a:xfrm>
            <a:off x="732155" y="2202180"/>
            <a:ext cx="11008995" cy="2584450"/>
          </a:xfrm>
          <a:prstGeom prst="rect">
            <a:avLst/>
          </a:prstGeom>
        </p:spPr>
        <p:txBody>
          <a:bodyPr wrap="square">
            <a:spAutoFit/>
          </a:bodyPr>
          <a:lstStyle/>
          <a:p>
            <a:pPr algn="just"/>
            <a:r>
              <a:rPr lang="es-MX" b="1" dirty="0">
                <a:latin typeface="Montserrat" panose="00000500000000000000" pitchFamily="2" charset="0"/>
              </a:rPr>
              <a:t>XIII.</a:t>
            </a:r>
            <a:r>
              <a:rPr lang="es-MX" dirty="0">
                <a:latin typeface="Montserrat" panose="00000500000000000000" pitchFamily="2" charset="0"/>
              </a:rPr>
              <a:t>    </a:t>
            </a:r>
            <a:r>
              <a:rPr lang="es-MX" b="1" dirty="0">
                <a:latin typeface="Montserrat" panose="00000500000000000000" pitchFamily="2" charset="0"/>
              </a:rPr>
              <a:t>Prueba de daño:</a:t>
            </a:r>
            <a:r>
              <a:rPr lang="es-MX" dirty="0">
                <a:latin typeface="Montserrat" panose="00000500000000000000" pitchFamily="2" charset="0"/>
              </a:rPr>
              <a:t> La argumentación fundada y motivada que deben </a:t>
            </a:r>
            <a:r>
              <a:rPr lang="es-MX" b="1" dirty="0">
                <a:latin typeface="Montserrat" panose="00000500000000000000" pitchFamily="2" charset="0"/>
              </a:rPr>
              <a:t>realizar los sujetos obligados</a:t>
            </a:r>
            <a:r>
              <a:rPr lang="es-MX" dirty="0">
                <a:latin typeface="Montserrat" panose="00000500000000000000" pitchFamily="2" charset="0"/>
              </a:rPr>
              <a:t> tendiente a acreditar que </a:t>
            </a:r>
            <a:r>
              <a:rPr lang="es-MX" u="sng" dirty="0">
                <a:latin typeface="Montserrat" panose="00000500000000000000" pitchFamily="2" charset="0"/>
              </a:rPr>
              <a:t>la divulgación de información lesiona el interés jurídicamente protegido por la normativa aplicable </a:t>
            </a:r>
            <a:r>
              <a:rPr lang="es-MX" dirty="0">
                <a:latin typeface="Montserrat" panose="00000500000000000000" pitchFamily="2" charset="0"/>
              </a:rPr>
              <a:t>y </a:t>
            </a:r>
            <a:r>
              <a:rPr lang="es-MX" u="sng" dirty="0">
                <a:latin typeface="Montserrat" panose="00000500000000000000" pitchFamily="2" charset="0"/>
              </a:rPr>
              <a:t>que el daño que puede producirse con la publicidad de la información es mayor que el interés de conocerla</a:t>
            </a:r>
            <a:r>
              <a:rPr lang="es-MX" dirty="0">
                <a:latin typeface="Montserrat" panose="00000500000000000000" pitchFamily="2" charset="0"/>
              </a:rPr>
              <a:t>;</a:t>
            </a:r>
          </a:p>
          <a:p>
            <a:pPr algn="just"/>
            <a:endParaRPr lang="es-MX" dirty="0">
              <a:latin typeface="Montserrat" panose="00000500000000000000" pitchFamily="2" charset="0"/>
            </a:endParaRPr>
          </a:p>
          <a:p>
            <a:pPr algn="just"/>
            <a:r>
              <a:rPr lang="es-MX" b="1" dirty="0">
                <a:latin typeface="Montserrat" panose="00000500000000000000" pitchFamily="2" charset="0"/>
              </a:rPr>
              <a:t>XIV.</a:t>
            </a:r>
            <a:r>
              <a:rPr lang="es-MX" dirty="0">
                <a:latin typeface="Montserrat" panose="00000500000000000000" pitchFamily="2" charset="0"/>
              </a:rPr>
              <a:t>    </a:t>
            </a:r>
            <a:r>
              <a:rPr lang="es-MX" b="1" dirty="0">
                <a:latin typeface="Montserrat" panose="00000500000000000000" pitchFamily="2" charset="0"/>
              </a:rPr>
              <a:t>Prueba de interés público</a:t>
            </a:r>
            <a:r>
              <a:rPr lang="es-MX" dirty="0">
                <a:latin typeface="Montserrat" panose="00000500000000000000" pitchFamily="2" charset="0"/>
              </a:rPr>
              <a:t>: La argumentación y fundamentación </a:t>
            </a:r>
            <a:r>
              <a:rPr lang="es-MX" b="1" dirty="0">
                <a:latin typeface="Montserrat" panose="00000500000000000000" pitchFamily="2" charset="0"/>
              </a:rPr>
              <a:t>realizada por los organismos garantes</a:t>
            </a:r>
            <a:r>
              <a:rPr lang="es-MX" dirty="0">
                <a:latin typeface="Montserrat" panose="00000500000000000000" pitchFamily="2" charset="0"/>
              </a:rPr>
              <a:t>, mediante un ejercicio de ponderación, tendiente a acreditar que el beneficio que reporta dar a conocer la información confidencial pedida o solicitada es mayor la invasión que su divulgación genera en los derechos de las personas</a:t>
            </a:r>
          </a:p>
        </p:txBody>
      </p:sp>
      <p:sp>
        <p:nvSpPr>
          <p:cNvPr id="6" name="5 Rectángulo"/>
          <p:cNvSpPr/>
          <p:nvPr/>
        </p:nvSpPr>
        <p:spPr>
          <a:xfrm>
            <a:off x="1398933" y="5179478"/>
            <a:ext cx="4555908" cy="521970"/>
          </a:xfrm>
          <a:prstGeom prst="rect">
            <a:avLst/>
          </a:prstGeom>
        </p:spPr>
        <p:txBody>
          <a:bodyPr wrap="square">
            <a:spAutoFit/>
          </a:bodyPr>
          <a:lstStyle/>
          <a:p>
            <a:r>
              <a:rPr lang="es-MX" sz="1400" dirty="0">
                <a:latin typeface="Montserrat" panose="00000500000000000000" pitchFamily="2" charset="0"/>
                <a:cs typeface="Montserrat" panose="00000500000000000000" pitchFamily="2" charset="0"/>
                <a:hlinkClick r:id="rId2"/>
              </a:rPr>
              <a:t>http://www.dof.gob.mx/nota_detalle.php?codigo=5433280&amp;fecha=15/04/2016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23520"/>
            <a:ext cx="10515600" cy="2382520"/>
          </a:xfrm>
        </p:spPr>
        <p:txBody>
          <a:bodyPr>
            <a:normAutofit/>
          </a:bodyPr>
          <a:lstStyle/>
          <a:p>
            <a:r>
              <a:rPr lang="es-MX" sz="2000" b="1" dirty="0" smtClean="0">
                <a:latin typeface="Montserrat" panose="00000500000000000000" pitchFamily="2" charset="0"/>
                <a:cs typeface="Montserrat" panose="00000500000000000000" pitchFamily="2" charset="0"/>
              </a:rPr>
              <a:t>LA CLASIFICACIÓN DE INFORMACIÓN SE REALIZARÁ CONFORME A UN ANÁLISIS CASO POR CASO, </a:t>
            </a:r>
            <a:br>
              <a:rPr lang="es-MX" sz="2000" b="1" dirty="0" smtClean="0">
                <a:latin typeface="Montserrat" panose="00000500000000000000" pitchFamily="2" charset="0"/>
                <a:cs typeface="Montserrat" panose="00000500000000000000" pitchFamily="2" charset="0"/>
              </a:rPr>
            </a:br>
            <a:r>
              <a:rPr lang="es-MX" sz="2000" b="1" dirty="0" smtClean="0">
                <a:solidFill>
                  <a:srgbClr val="B38E5D"/>
                </a:solidFill>
                <a:latin typeface="Montserrat" panose="00000500000000000000" pitchFamily="2" charset="0"/>
                <a:cs typeface="Montserrat" panose="00000500000000000000" pitchFamily="2" charset="0"/>
              </a:rPr>
              <a:t/>
            </a:r>
            <a:br>
              <a:rPr lang="es-MX" sz="2000" b="1" dirty="0" smtClean="0">
                <a:solidFill>
                  <a:srgbClr val="B38E5D"/>
                </a:solidFill>
                <a:latin typeface="Montserrat" panose="00000500000000000000" pitchFamily="2" charset="0"/>
                <a:cs typeface="Montserrat" panose="00000500000000000000" pitchFamily="2" charset="0"/>
              </a:rPr>
            </a:br>
            <a:r>
              <a:rPr lang="es-MX" sz="2000" b="1" dirty="0" smtClean="0">
                <a:solidFill>
                  <a:srgbClr val="B38E5D"/>
                </a:solidFill>
                <a:latin typeface="Montserrat" panose="00000500000000000000" pitchFamily="2" charset="0"/>
                <a:cs typeface="Montserrat" panose="00000500000000000000" pitchFamily="2" charset="0"/>
              </a:rPr>
              <a:t>MEDIANTE LA APLICACIÓN DE LA PRUEBA DE DAÑO Y DE INTERÉS PÚBLICO.</a:t>
            </a:r>
            <a:br>
              <a:rPr lang="es-MX" sz="2000" b="1" dirty="0" smtClean="0">
                <a:solidFill>
                  <a:srgbClr val="B38E5D"/>
                </a:solidFill>
                <a:latin typeface="Montserrat" panose="00000500000000000000" pitchFamily="2" charset="0"/>
                <a:cs typeface="Montserrat" panose="00000500000000000000" pitchFamily="2" charset="0"/>
              </a:rPr>
            </a:br>
            <a:endParaRPr lang="es-MX" sz="2000" b="1" dirty="0" smtClean="0">
              <a:solidFill>
                <a:srgbClr val="B38E5D"/>
              </a:solidFill>
              <a:latin typeface="Montserrat" panose="00000500000000000000" pitchFamily="2" charset="0"/>
              <a:cs typeface="Montserrat" panose="00000500000000000000" pitchFamily="2" charset="0"/>
            </a:endParaRPr>
          </a:p>
        </p:txBody>
      </p:sp>
      <p:sp>
        <p:nvSpPr>
          <p:cNvPr id="3" name="2 Marcador de contenido"/>
          <p:cNvSpPr>
            <a:spLocks noGrp="1"/>
          </p:cNvSpPr>
          <p:nvPr>
            <p:ph idx="1"/>
          </p:nvPr>
        </p:nvSpPr>
        <p:spPr>
          <a:xfrm>
            <a:off x="838200" y="1419860"/>
            <a:ext cx="10515600" cy="4018280"/>
          </a:xfrm>
        </p:spPr>
        <p:txBody>
          <a:bodyPr>
            <a:normAutofit/>
          </a:bodyPr>
          <a:lstStyle/>
          <a:p>
            <a:endParaRPr lang="es-MX" dirty="0" smtClean="0"/>
          </a:p>
          <a:p>
            <a:r>
              <a:rPr lang="es-MX" sz="1600" dirty="0" smtClean="0">
                <a:latin typeface="Montserrat" panose="00000500000000000000" pitchFamily="2" charset="0"/>
                <a:cs typeface="Montserrat" panose="00000500000000000000" pitchFamily="2" charset="0"/>
              </a:rPr>
              <a:t>Séptimo. La clasificación de la información se llevará a cabo en el momento en que:</a:t>
            </a:r>
          </a:p>
          <a:p>
            <a:r>
              <a:rPr lang="es-MX" sz="1600" dirty="0" smtClean="0">
                <a:latin typeface="Montserrat" panose="00000500000000000000" pitchFamily="2" charset="0"/>
                <a:cs typeface="Montserrat" panose="00000500000000000000" pitchFamily="2" charset="0"/>
              </a:rPr>
              <a:t>I.        Se reciba una solicitud de acceso a la información;</a:t>
            </a:r>
          </a:p>
          <a:p>
            <a:r>
              <a:rPr lang="es-MX" sz="1600" dirty="0" smtClean="0">
                <a:latin typeface="Montserrat" panose="00000500000000000000" pitchFamily="2" charset="0"/>
                <a:cs typeface="Montserrat" panose="00000500000000000000" pitchFamily="2" charset="0"/>
              </a:rPr>
              <a:t>II.       Se determine mediante resolución de autoridad competente, o</a:t>
            </a:r>
          </a:p>
          <a:p>
            <a:r>
              <a:rPr lang="es-MX" sz="1600" dirty="0" smtClean="0">
                <a:latin typeface="Montserrat" panose="00000500000000000000" pitchFamily="2" charset="0"/>
                <a:cs typeface="Montserrat" panose="00000500000000000000" pitchFamily="2" charset="0"/>
              </a:rPr>
              <a:t>III.      Se generen versiones públicas para dar cumplimiento a las obligaciones de transparencia previstas en la Ley General, la Ley Federal y las correspondientes de las entidades federativas.</a:t>
            </a:r>
          </a:p>
          <a:p>
            <a:r>
              <a:rPr lang="es-MX" sz="1600" dirty="0" smtClean="0">
                <a:latin typeface="Montserrat" panose="00000500000000000000" pitchFamily="2" charset="0"/>
                <a:cs typeface="Montserrat" panose="00000500000000000000" pitchFamily="2" charset="0"/>
              </a:rPr>
              <a:t>Los titulares de las áreas deberán revisar la clasificación al momento de la recepción de una solicitud de acceso a la información, para verificar si encuadra en una causal de reserva o de confidencialidad.</a:t>
            </a:r>
            <a:endParaRPr lang="es-MX" sz="1600" dirty="0">
              <a:latin typeface="Montserrat" panose="00000500000000000000" pitchFamily="2" charset="0"/>
              <a:cs typeface="Montserrat" panose="00000500000000000000" pitchFamily="2" charset="0"/>
            </a:endParaRPr>
          </a:p>
        </p:txBody>
      </p:sp>
      <p:sp>
        <p:nvSpPr>
          <p:cNvPr id="4" name="3 Rectángulo"/>
          <p:cNvSpPr/>
          <p:nvPr/>
        </p:nvSpPr>
        <p:spPr>
          <a:xfrm>
            <a:off x="838503" y="4602018"/>
            <a:ext cx="5573893" cy="737235"/>
          </a:xfrm>
          <a:prstGeom prst="rect">
            <a:avLst/>
          </a:prstGeom>
        </p:spPr>
        <p:txBody>
          <a:bodyPr wrap="square">
            <a:spAutoFit/>
          </a:bodyPr>
          <a:lstStyle/>
          <a:p>
            <a:pPr algn="just"/>
            <a:r>
              <a:rPr lang="es-MX" sz="1400" b="1" dirty="0">
                <a:solidFill>
                  <a:schemeClr val="accent4">
                    <a:lumMod val="50000"/>
                  </a:schemeClr>
                </a:solidFill>
                <a:latin typeface="Montserrat" panose="00000500000000000000" pitchFamily="2" charset="0"/>
                <a:cs typeface="Montserrat" panose="00000500000000000000" pitchFamily="2" charset="0"/>
              </a:rPr>
              <a:t>Artículo 132.</a:t>
            </a:r>
            <a:r>
              <a:rPr lang="es-MX" sz="1400" b="1" dirty="0">
                <a:latin typeface="Montserrat" panose="00000500000000000000" pitchFamily="2" charset="0"/>
                <a:cs typeface="Montserrat" panose="00000500000000000000" pitchFamily="2" charset="0"/>
              </a:rPr>
              <a:t> </a:t>
            </a:r>
            <a:r>
              <a:rPr lang="es-MX" sz="1400" dirty="0">
                <a:latin typeface="Montserrat" panose="00000500000000000000" pitchFamily="2" charset="0"/>
                <a:cs typeface="Montserrat" panose="00000500000000000000" pitchFamily="2" charset="0"/>
              </a:rPr>
              <a:t>Los sujetos obligados no podrán emitir acuerdos de carácter general ni particular que clasifiquen documentos o información como reservada.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21" t="12410" r="35193" b="4869"/>
          <a:stretch>
            <a:fillRect/>
          </a:stretch>
        </p:blipFill>
        <p:spPr bwMode="auto">
          <a:xfrm>
            <a:off x="0" y="0"/>
            <a:ext cx="4403035" cy="57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50295" y="1392830"/>
            <a:ext cx="6997147" cy="2061210"/>
          </a:xfrm>
          <a:prstGeom prst="rect">
            <a:avLst/>
          </a:prstGeom>
        </p:spPr>
        <p:txBody>
          <a:bodyPr wrap="square">
            <a:spAutoFit/>
          </a:bodyPr>
          <a:lstStyle/>
          <a:p>
            <a:pPr algn="just"/>
            <a:r>
              <a:rPr lang="es-MX" sz="1600" b="1" dirty="0">
                <a:latin typeface="Montserrat" panose="00000500000000000000" pitchFamily="2" charset="0"/>
                <a:cs typeface="Montserrat" panose="00000500000000000000" pitchFamily="2" charset="0"/>
              </a:rPr>
              <a:t>Sexagésimo primero.</a:t>
            </a:r>
            <a:r>
              <a:rPr lang="es-MX" sz="1600" dirty="0">
                <a:latin typeface="Montserrat" panose="00000500000000000000" pitchFamily="2" charset="0"/>
                <a:cs typeface="Montserrat" panose="00000500000000000000" pitchFamily="2" charset="0"/>
              </a:rPr>
              <a:t> En la parte del documento donde se hubiese ubicado originalmente el texto eliminado,</a:t>
            </a:r>
          </a:p>
          <a:p>
            <a:pPr algn="just"/>
            <a:endParaRPr lang="es-MX" sz="1600" dirty="0">
              <a:latin typeface="Montserrat" panose="00000500000000000000" pitchFamily="2" charset="0"/>
              <a:cs typeface="Montserrat" panose="00000500000000000000" pitchFamily="2" charset="0"/>
            </a:endParaRPr>
          </a:p>
          <a:p>
            <a:pPr algn="just"/>
            <a:r>
              <a:rPr lang="es-MX" sz="1600" dirty="0">
                <a:latin typeface="Montserrat" panose="00000500000000000000" pitchFamily="2" charset="0"/>
                <a:cs typeface="Montserrat" panose="00000500000000000000" pitchFamily="2" charset="0"/>
              </a:rPr>
              <a:t>Deberá insertarse un cuadro de texto en color distinto al utilizado en el resto del documento con la palabra </a:t>
            </a:r>
            <a:r>
              <a:rPr lang="es-MX" sz="1600" b="1" dirty="0">
                <a:latin typeface="Montserrat" panose="00000500000000000000" pitchFamily="2" charset="0"/>
                <a:cs typeface="Montserrat" panose="00000500000000000000" pitchFamily="2" charset="0"/>
              </a:rPr>
              <a:t>"Eliminado",</a:t>
            </a:r>
            <a:r>
              <a:rPr lang="es-MX" sz="1600" dirty="0">
                <a:latin typeface="Montserrat" panose="00000500000000000000" pitchFamily="2" charset="0"/>
                <a:cs typeface="Montserrat" panose="00000500000000000000" pitchFamily="2" charset="0"/>
              </a:rPr>
              <a:t> </a:t>
            </a:r>
          </a:p>
          <a:p>
            <a:pPr algn="just"/>
            <a:endParaRPr lang="es-MX" sz="1600" dirty="0">
              <a:latin typeface="Montserrat" panose="00000500000000000000" pitchFamily="2" charset="0"/>
              <a:cs typeface="Montserrat" panose="00000500000000000000" pitchFamily="2" charset="0"/>
            </a:endParaRPr>
          </a:p>
          <a:p>
            <a:pPr algn="just"/>
            <a:r>
              <a:rPr lang="es-MX" sz="1600" b="1" dirty="0">
                <a:latin typeface="Montserrat" panose="00000500000000000000" pitchFamily="2" charset="0"/>
                <a:cs typeface="Montserrat" panose="00000500000000000000" pitchFamily="2" charset="0"/>
              </a:rPr>
              <a:t>El tipo de dato o información cancelado y señalarse si la omisión es una  palabra(s), </a:t>
            </a:r>
            <a:r>
              <a:rPr lang="es-MX" sz="1600" b="1" dirty="0" smtClean="0">
                <a:latin typeface="Montserrat" panose="00000500000000000000" pitchFamily="2" charset="0"/>
                <a:cs typeface="Montserrat" panose="00000500000000000000" pitchFamily="2" charset="0"/>
              </a:rPr>
              <a:t>renglón(es</a:t>
            </a:r>
            <a:r>
              <a:rPr lang="es-MX" sz="1600" b="1" dirty="0">
                <a:latin typeface="Montserrat" panose="00000500000000000000" pitchFamily="2" charset="0"/>
                <a:cs typeface="Montserrat" panose="00000500000000000000" pitchFamily="2" charset="0"/>
              </a:rPr>
              <a:t>) o </a:t>
            </a:r>
            <a:r>
              <a:rPr lang="es-MX" sz="1600" b="1" dirty="0" smtClean="0">
                <a:latin typeface="Montserrat" panose="00000500000000000000" pitchFamily="2" charset="0"/>
                <a:cs typeface="Montserrat" panose="00000500000000000000" pitchFamily="2" charset="0"/>
              </a:rPr>
              <a:t>párrafo(s</a:t>
            </a:r>
            <a:r>
              <a:rPr lang="es-MX" sz="1600" b="1" dirty="0">
                <a:latin typeface="Montserrat" panose="00000500000000000000" pitchFamily="2" charset="0"/>
                <a:cs typeface="Montserrat" panose="00000500000000000000" pitchFamily="2" charset="0"/>
              </a:rPr>
              <a:t>).</a:t>
            </a:r>
          </a:p>
        </p:txBody>
      </p:sp>
      <p:sp>
        <p:nvSpPr>
          <p:cNvPr id="2" name="Rectángulo 1"/>
          <p:cNvSpPr/>
          <p:nvPr/>
        </p:nvSpPr>
        <p:spPr>
          <a:xfrm>
            <a:off x="2201517" y="412169"/>
            <a:ext cx="129614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4960"/>
            <a:ext cx="10515600" cy="1214120"/>
          </a:xfrm>
        </p:spPr>
        <p:txBody>
          <a:bodyPr>
            <a:noAutofit/>
          </a:bodyPr>
          <a:lstStyle/>
          <a:p>
            <a:pPr algn="ctr"/>
            <a:r>
              <a:rPr lang="es-MX" sz="3200" b="1" dirty="0" smtClean="0">
                <a:solidFill>
                  <a:srgbClr val="800010"/>
                </a:solidFill>
                <a:latin typeface="Montserrat" panose="00000500000000000000" pitchFamily="2" charset="0"/>
                <a:cs typeface="Montserrat" panose="00000500000000000000" pitchFamily="2" charset="0"/>
              </a:rPr>
              <a:t>DE LA ELABORACIÓN DE VERSIONES PÚBLICAS DE LA INFORMACIÓN CONTENIDA EN LAS</a:t>
            </a:r>
            <a:br>
              <a:rPr lang="es-MX" sz="3200" b="1" dirty="0" smtClean="0">
                <a:solidFill>
                  <a:srgbClr val="800010"/>
                </a:solidFill>
                <a:latin typeface="Montserrat" panose="00000500000000000000" pitchFamily="2" charset="0"/>
                <a:cs typeface="Montserrat" panose="00000500000000000000" pitchFamily="2" charset="0"/>
              </a:rPr>
            </a:br>
            <a:r>
              <a:rPr lang="es-MX" sz="3200" b="1" dirty="0" smtClean="0">
                <a:solidFill>
                  <a:srgbClr val="800010"/>
                </a:solidFill>
                <a:latin typeface="Montserrat" panose="00000500000000000000" pitchFamily="2" charset="0"/>
                <a:cs typeface="Montserrat" panose="00000500000000000000" pitchFamily="2" charset="0"/>
              </a:rPr>
              <a:t>OBLIGACIONES DE TRANSPARENCIA</a:t>
            </a:r>
          </a:p>
        </p:txBody>
      </p:sp>
      <p:sp>
        <p:nvSpPr>
          <p:cNvPr id="3" name="2 Marcador de contenido"/>
          <p:cNvSpPr>
            <a:spLocks noGrp="1"/>
          </p:cNvSpPr>
          <p:nvPr>
            <p:ph idx="1"/>
          </p:nvPr>
        </p:nvSpPr>
        <p:spPr>
          <a:xfrm>
            <a:off x="237490" y="1890395"/>
            <a:ext cx="11717655" cy="3077210"/>
          </a:xfrm>
        </p:spPr>
        <p:txBody>
          <a:bodyPr>
            <a:normAutofit lnSpcReduction="10000"/>
          </a:bodyPr>
          <a:lstStyle/>
          <a:p>
            <a:pPr algn="just"/>
            <a:r>
              <a:rPr lang="es-MX" sz="2000" dirty="0" smtClean="0">
                <a:latin typeface="Montserrat" panose="00000500000000000000" pitchFamily="2" charset="0"/>
                <a:cs typeface="Montserrat" panose="00000500000000000000" pitchFamily="2" charset="0"/>
              </a:rPr>
              <a:t>EN CASOS DE EXCEPCIÓN</a:t>
            </a:r>
          </a:p>
          <a:p>
            <a:pPr algn="just"/>
            <a:endParaRPr lang="es-MX" sz="2000" dirty="0" smtClean="0">
              <a:latin typeface="Montserrat" panose="00000500000000000000" pitchFamily="2" charset="0"/>
              <a:cs typeface="Montserrat" panose="00000500000000000000" pitchFamily="2" charset="0"/>
            </a:endParaRPr>
          </a:p>
          <a:p>
            <a:pPr algn="just"/>
            <a:r>
              <a:rPr lang="es-MX" sz="2000" dirty="0" smtClean="0">
                <a:latin typeface="Montserrat" panose="00000500000000000000" pitchFamily="2" charset="0"/>
                <a:cs typeface="Montserrat" panose="00000500000000000000" pitchFamily="2" charset="0"/>
              </a:rPr>
              <a:t>Sexagésimo segundo. No se podrán omitir de las versiones públicas, los elementos esenciales que muestren la información contenida en las obligaciones de transparencia y deberán ser aprobadas por el Comité de Transparencia respectivo.</a:t>
            </a:r>
          </a:p>
          <a:p>
            <a:pPr algn="just"/>
            <a:endParaRPr lang="es-MX" sz="2000" dirty="0" smtClean="0">
              <a:latin typeface="Montserrat" panose="00000500000000000000" pitchFamily="2" charset="0"/>
              <a:cs typeface="Montserrat" panose="00000500000000000000" pitchFamily="2" charset="0"/>
            </a:endParaRPr>
          </a:p>
          <a:p>
            <a:pPr algn="just"/>
            <a:r>
              <a:rPr lang="es-MX" sz="2000" dirty="0" smtClean="0">
                <a:latin typeface="Montserrat" panose="00000500000000000000" pitchFamily="2" charset="0"/>
                <a:cs typeface="Montserrat" panose="00000500000000000000" pitchFamily="2" charset="0"/>
              </a:rPr>
              <a:t>Sexagésimo tercero. La información contenida en las obligaciones de transparencia, se regirá por lo dispuesto en la Ley General y en las leyes aplicables que deberán observar los sujetos obligados.</a:t>
            </a:r>
          </a:p>
          <a:p>
            <a:pPr algn="just"/>
            <a:endParaRPr lang="es-MX" sz="2000" dirty="0" smtClean="0">
              <a:latin typeface="Montserrat" panose="00000500000000000000" pitchFamily="2" charset="0"/>
              <a:cs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custDataLst>
              <p:tags r:id="rId1"/>
            </p:custDataLst>
          </p:nvPr>
        </p:nvGraphicFramePr>
        <p:xfrm>
          <a:off x="588645" y="37465"/>
          <a:ext cx="11294110" cy="4728210"/>
        </p:xfrm>
        <a:graphic>
          <a:graphicData uri="http://schemas.openxmlformats.org/drawingml/2006/table">
            <a:tbl>
              <a:tblPr/>
              <a:tblGrid>
                <a:gridCol w="1165225">
                  <a:extLst>
                    <a:ext uri="{9D8B030D-6E8A-4147-A177-3AD203B41FA5}">
                      <a16:colId xmlns:a16="http://schemas.microsoft.com/office/drawing/2014/main" val="20000"/>
                    </a:ext>
                  </a:extLst>
                </a:gridCol>
                <a:gridCol w="2944495">
                  <a:extLst>
                    <a:ext uri="{9D8B030D-6E8A-4147-A177-3AD203B41FA5}">
                      <a16:colId xmlns:a16="http://schemas.microsoft.com/office/drawing/2014/main" val="20001"/>
                    </a:ext>
                  </a:extLst>
                </a:gridCol>
                <a:gridCol w="7184390">
                  <a:extLst>
                    <a:ext uri="{9D8B030D-6E8A-4147-A177-3AD203B41FA5}">
                      <a16:colId xmlns:a16="http://schemas.microsoft.com/office/drawing/2014/main" val="20002"/>
                    </a:ext>
                  </a:extLst>
                </a:gridCol>
              </a:tblGrid>
              <a:tr h="400050">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
                      </a:r>
                      <a:br>
                        <a:rPr lang="es-MX" sz="900" b="1" dirty="0">
                          <a:solidFill>
                            <a:srgbClr val="000000"/>
                          </a:solidFill>
                          <a:effectLst/>
                          <a:latin typeface="Montserrat" panose="00000500000000000000" pitchFamily="2" charset="0"/>
                          <a:cs typeface="Montserrat" panose="00000500000000000000" pitchFamily="2" charset="0"/>
                        </a:rPr>
                      </a:br>
                      <a:r>
                        <a:rPr lang="es-MX" sz="900" b="1" dirty="0">
                          <a:solidFill>
                            <a:srgbClr val="000000"/>
                          </a:solidFill>
                          <a:effectLst/>
                          <a:latin typeface="Montserrat" panose="00000500000000000000" pitchFamily="2" charset="0"/>
                          <a:cs typeface="Montserrat" panose="00000500000000000000" pitchFamily="2" charset="0"/>
                        </a:rPr>
                        <a:t>Concepto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ctr" fontAlgn="ctr">
                        <a:spcBef>
                          <a:spcPts val="200"/>
                        </a:spcBef>
                        <a:spcAft>
                          <a:spcPts val="200"/>
                        </a:spcAft>
                      </a:pPr>
                      <a:endParaRPr lang="es-MX" sz="900" b="1" dirty="0">
                        <a:solidFill>
                          <a:srgbClr val="000000"/>
                        </a:solidFill>
                        <a:effectLst/>
                        <a:latin typeface="Montserrat" panose="00000500000000000000" pitchFamily="2" charset="0"/>
                        <a:cs typeface="Montserrat" panose="00000500000000000000" pitchFamily="2" charset="0"/>
                      </a:endParaRPr>
                    </a:p>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Dónde:</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s-MX" sz="1000" b="1" dirty="0">
                        <a:latin typeface="Montserrat" panose="00000500000000000000" pitchFamily="2" charset="0"/>
                        <a:cs typeface="Montserrat" panose="00000500000000000000" pitchFamily="2" charset="0"/>
                      </a:endParaRPr>
                    </a:p>
                  </a:txBody>
                  <a:tcPr marL="74607" marR="74607" marT="37304" marB="37304">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250">
                <a:tc rowSpan="12">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Sello oficial o</a:t>
                      </a:r>
                      <a:br>
                        <a:rPr lang="es-MX" sz="900" b="1" dirty="0">
                          <a:solidFill>
                            <a:srgbClr val="000000"/>
                          </a:solidFill>
                          <a:effectLst/>
                          <a:latin typeface="Montserrat" panose="00000500000000000000" pitchFamily="2" charset="0"/>
                          <a:cs typeface="Montserrat" panose="00000500000000000000" pitchFamily="2" charset="0"/>
                        </a:rPr>
                      </a:br>
                      <a:r>
                        <a:rPr lang="es-MX" sz="900" b="1" dirty="0">
                          <a:solidFill>
                            <a:srgbClr val="000000"/>
                          </a:solidFill>
                          <a:effectLst/>
                          <a:latin typeface="Montserrat" panose="00000500000000000000" pitchFamily="2" charset="0"/>
                          <a:cs typeface="Montserrat" panose="00000500000000000000" pitchFamily="2" charset="0"/>
                        </a:rPr>
                        <a:t>logotipo del</a:t>
                      </a:r>
                      <a:br>
                        <a:rPr lang="es-MX" sz="900" b="1" dirty="0">
                          <a:solidFill>
                            <a:srgbClr val="000000"/>
                          </a:solidFill>
                          <a:effectLst/>
                          <a:latin typeface="Montserrat" panose="00000500000000000000" pitchFamily="2" charset="0"/>
                          <a:cs typeface="Montserrat" panose="00000500000000000000" pitchFamily="2" charset="0"/>
                        </a:rPr>
                      </a:br>
                      <a:r>
                        <a:rPr lang="es-MX" sz="900" b="1" dirty="0">
                          <a:solidFill>
                            <a:srgbClr val="000000"/>
                          </a:solidFill>
                          <a:effectLst/>
                          <a:latin typeface="Montserrat" panose="00000500000000000000" pitchFamily="2" charset="0"/>
                          <a:cs typeface="Montserrat" panose="00000500000000000000" pitchFamily="2" charset="0"/>
                        </a:rPr>
                        <a:t>sujeto</a:t>
                      </a:r>
                      <a:br>
                        <a:rPr lang="es-MX" sz="900" b="1" dirty="0">
                          <a:solidFill>
                            <a:srgbClr val="000000"/>
                          </a:solidFill>
                          <a:effectLst/>
                          <a:latin typeface="Montserrat" panose="00000500000000000000" pitchFamily="2" charset="0"/>
                          <a:cs typeface="Montserrat" panose="00000500000000000000" pitchFamily="2" charset="0"/>
                        </a:rPr>
                      </a:br>
                      <a:r>
                        <a:rPr lang="es-MX" sz="900" b="1" dirty="0">
                          <a:solidFill>
                            <a:srgbClr val="000000"/>
                          </a:solidFill>
                          <a:effectLst/>
                          <a:latin typeface="Montserrat" panose="00000500000000000000" pitchFamily="2" charset="0"/>
                          <a:cs typeface="Montserrat" panose="00000500000000000000" pitchFamily="2" charset="0"/>
                        </a:rPr>
                        <a:t>obligado.</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Fecha de clasificación</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anotará la fecha en la que el Comité de Transparencia confirmó la clasificación del documento, en su caso.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Área</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señalará el nombre del área de la cual es el titular quien 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Reservado</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Leyenda de información RESERVADA.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Periodo de reserva</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anotará el número de años o meses por los que se mantendrá el documento o las partes del mismo como reservado. Si el expediente no es reservado, sino confidencial, deberá tacharse este apartado.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Fundamento legal</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señalará el nombre del o de los ordenamientos jurídicos, el o los artículos, fracción(es), párrafo(s) con base en los cuales se sustenta la reserva.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Ampliación del periodo de reserva</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En caso de haber solicitado la ampliación del periodo de reserva originalmente establecido, se deberá anotar el número de años o meses por los que se amplía la reserva.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Confidencial</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Leyenda de información CONFIDENCIAL.</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Fundamento legal</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señalará el nombre del o de los ordenamientos jurídicos, el o los artículos, fracción(es), párrafo(s) con base en los cuales se sustente la confidencialidad.</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Rúbrica del titular del área</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Rúbrica autógrafa de quien 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Fecha de desclasificación</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Se anotará la fecha en que se desclasifica.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8641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Partes o secciones reservadas o</a:t>
                      </a:r>
                      <a:br>
                        <a:rPr lang="es-MX" sz="900" b="1" dirty="0">
                          <a:solidFill>
                            <a:srgbClr val="000000"/>
                          </a:solidFill>
                          <a:effectLst/>
                          <a:latin typeface="Montserrat" panose="00000500000000000000" pitchFamily="2" charset="0"/>
                          <a:cs typeface="Montserrat" panose="00000500000000000000" pitchFamily="2" charset="0"/>
                        </a:rPr>
                      </a:br>
                      <a:r>
                        <a:rPr lang="es-MX" sz="900" b="1" dirty="0">
                          <a:solidFill>
                            <a:srgbClr val="000000"/>
                          </a:solidFill>
                          <a:effectLst/>
                          <a:latin typeface="Montserrat" panose="00000500000000000000" pitchFamily="2" charset="0"/>
                          <a:cs typeface="Montserrat" panose="00000500000000000000" pitchFamily="2" charset="0"/>
                        </a:rPr>
                        <a:t>confidenciales</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En caso que una vez desclasificado el expediente, subsistan partes o secciones del mismo reservadas o confidenciales, se señalará este hecho.</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49250">
                <a:tc vMerge="1">
                  <a:txBody>
                    <a:bodyPr/>
                    <a:lstStyle/>
                    <a:p>
                      <a:endParaRPr lang="es-MX"/>
                    </a:p>
                  </a:txBody>
                  <a:tcPr/>
                </a:tc>
                <a:tc>
                  <a:txBody>
                    <a:bodyPr/>
                    <a:lstStyle/>
                    <a:p>
                      <a:pPr marL="0" indent="0" algn="ctr"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Rúbrica y cargo del servidor público</a:t>
                      </a:r>
                      <a:br>
                        <a:rPr lang="es-MX" sz="900" b="1" dirty="0">
                          <a:solidFill>
                            <a:srgbClr val="000000"/>
                          </a:solidFill>
                          <a:effectLst/>
                          <a:latin typeface="Montserrat" panose="00000500000000000000" pitchFamily="2" charset="0"/>
                          <a:cs typeface="Montserrat" panose="00000500000000000000" pitchFamily="2" charset="0"/>
                        </a:rPr>
                      </a:br>
                      <a:endParaRPr lang="es-MX" sz="900" b="1" dirty="0">
                        <a:solidFill>
                          <a:srgbClr val="000000"/>
                        </a:solidFill>
                        <a:effectLst/>
                        <a:latin typeface="Montserrat" panose="00000500000000000000" pitchFamily="2" charset="0"/>
                        <a:cs typeface="Montserrat" panose="00000500000000000000" pitchFamily="2" charset="0"/>
                      </a:endParaRP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indent="0" algn="just" fontAlgn="ctr">
                        <a:spcBef>
                          <a:spcPts val="200"/>
                        </a:spcBef>
                        <a:spcAft>
                          <a:spcPts val="200"/>
                        </a:spcAft>
                      </a:pPr>
                      <a:r>
                        <a:rPr lang="es-MX" sz="900" b="1" dirty="0">
                          <a:solidFill>
                            <a:srgbClr val="000000"/>
                          </a:solidFill>
                          <a:effectLst/>
                          <a:latin typeface="Montserrat" panose="00000500000000000000" pitchFamily="2" charset="0"/>
                          <a:cs typeface="Montserrat" panose="00000500000000000000" pitchFamily="2" charset="0"/>
                        </a:rPr>
                        <a:t>Rúbrica autógrafa de quien desclasifica.</a:t>
                      </a:r>
                    </a:p>
                  </a:txBody>
                  <a:tcPr marL="36267" marR="36267" marT="37304" marB="3730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 name="4 Rectángulo"/>
          <p:cNvSpPr/>
          <p:nvPr/>
        </p:nvSpPr>
        <p:spPr>
          <a:xfrm>
            <a:off x="1331523" y="4923590"/>
            <a:ext cx="5781261" cy="738664"/>
          </a:xfrm>
          <a:prstGeom prst="rect">
            <a:avLst/>
          </a:prstGeom>
        </p:spPr>
        <p:txBody>
          <a:bodyPr wrap="square">
            <a:spAutoFit/>
          </a:bodyPr>
          <a:lstStyle/>
          <a:p>
            <a:r>
              <a:rPr lang="es-MX" sz="1400" b="1" dirty="0">
                <a:solidFill>
                  <a:schemeClr val="accent4">
                    <a:lumMod val="50000"/>
                  </a:schemeClr>
                </a:solidFill>
                <a:latin typeface="Montserrat" panose="00000500000000000000" pitchFamily="2" charset="0"/>
              </a:rPr>
              <a:t>El formato para señalar la clasificación de expedientes que por su naturaleza sean en su totalidad reservados o confidenciales, es el siguiente: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01295"/>
            <a:ext cx="10515600" cy="943610"/>
          </a:xfrm>
        </p:spPr>
        <p:txBody>
          <a:bodyPr>
            <a:noAutofit/>
          </a:bodyPr>
          <a:lstStyle/>
          <a:p>
            <a:r>
              <a:rPr lang="es-MX" sz="1800" b="1" dirty="0" smtClean="0">
                <a:solidFill>
                  <a:srgbClr val="800010"/>
                </a:solidFill>
                <a:latin typeface="Montserrat" panose="00000500000000000000" pitchFamily="2" charset="0"/>
                <a:cs typeface="Montserrat" panose="00000500000000000000" pitchFamily="2" charset="0"/>
              </a:rPr>
              <a:t>PRUEBA DE DAÑO EN LA CLASIFICACIÓN DE LA INFORMACIÓN PÚBLICA. </a:t>
            </a:r>
            <a:r>
              <a:rPr lang="es-MX" sz="1800" b="1" dirty="0" smtClean="0">
                <a:latin typeface="Montserrat" panose="00000500000000000000" pitchFamily="2" charset="0"/>
                <a:cs typeface="Montserrat" panose="00000500000000000000" pitchFamily="2" charset="0"/>
              </a:rPr>
              <a:t/>
            </a:r>
            <a:br>
              <a:rPr lang="es-MX" sz="1800" b="1" dirty="0" smtClean="0">
                <a:latin typeface="Montserrat" panose="00000500000000000000" pitchFamily="2" charset="0"/>
                <a:cs typeface="Montserrat" panose="00000500000000000000" pitchFamily="2" charset="0"/>
              </a:rPr>
            </a:br>
            <a:r>
              <a:rPr lang="es-MX" sz="1800" b="1" dirty="0" smtClean="0">
                <a:latin typeface="Montserrat" panose="00000500000000000000" pitchFamily="2" charset="0"/>
                <a:cs typeface="Montserrat" panose="00000500000000000000" pitchFamily="2" charset="0"/>
              </a:rPr>
              <a:t/>
            </a:r>
            <a:br>
              <a:rPr lang="es-MX" sz="1800" b="1" dirty="0" smtClean="0">
                <a:latin typeface="Montserrat" panose="00000500000000000000" pitchFamily="2" charset="0"/>
                <a:cs typeface="Montserrat" panose="00000500000000000000" pitchFamily="2" charset="0"/>
              </a:rPr>
            </a:br>
            <a:r>
              <a:rPr lang="es-MX" sz="1600" b="1" dirty="0" smtClean="0">
                <a:solidFill>
                  <a:srgbClr val="B38E5D"/>
                </a:solidFill>
                <a:latin typeface="Montserrat" panose="00000500000000000000" pitchFamily="2" charset="0"/>
                <a:cs typeface="Montserrat" panose="00000500000000000000" pitchFamily="2" charset="0"/>
              </a:rPr>
              <a:t>SU VALIDEZ NO DEPENDE DE LOS MEDIOS DE PRUEBA QUE EL SUJETO OBLIGADO APORTE.</a:t>
            </a:r>
            <a:r>
              <a:rPr lang="es-MX" sz="1600" b="1" dirty="0" smtClean="0">
                <a:latin typeface="Montserrat" panose="00000500000000000000" pitchFamily="2" charset="0"/>
                <a:cs typeface="Montserrat" panose="00000500000000000000" pitchFamily="2" charset="0"/>
              </a:rPr>
              <a:t/>
            </a:r>
            <a:br>
              <a:rPr lang="es-MX" sz="1600" b="1" dirty="0" smtClean="0">
                <a:latin typeface="Montserrat" panose="00000500000000000000" pitchFamily="2" charset="0"/>
                <a:cs typeface="Montserrat" panose="00000500000000000000" pitchFamily="2" charset="0"/>
              </a:rPr>
            </a:br>
            <a:endParaRPr lang="es-MX" sz="1600" b="1" dirty="0" smtClean="0">
              <a:latin typeface="Montserrat" panose="00000500000000000000" pitchFamily="2" charset="0"/>
              <a:cs typeface="Montserrat" panose="00000500000000000000" pitchFamily="2" charset="0"/>
            </a:endParaRPr>
          </a:p>
        </p:txBody>
      </p:sp>
      <p:sp>
        <p:nvSpPr>
          <p:cNvPr id="3" name="2 Marcador de contenido"/>
          <p:cNvSpPr>
            <a:spLocks noGrp="1"/>
          </p:cNvSpPr>
          <p:nvPr>
            <p:ph idx="1"/>
          </p:nvPr>
        </p:nvSpPr>
        <p:spPr>
          <a:xfrm>
            <a:off x="838200" y="1014095"/>
            <a:ext cx="10515600" cy="3900805"/>
          </a:xfrm>
        </p:spPr>
        <p:txBody>
          <a:bodyPr>
            <a:noAutofit/>
          </a:bodyPr>
          <a:lstStyle/>
          <a:p>
            <a:pPr algn="just"/>
            <a:r>
              <a:rPr lang="es-MX" sz="1400" dirty="0" smtClean="0">
                <a:latin typeface="Montserrat" panose="00000500000000000000" pitchFamily="2" charset="0"/>
                <a:cs typeface="Montserrat" panose="00000500000000000000" pitchFamily="2" charset="0"/>
              </a:rPr>
              <a:t>De acuerdo con el artículo 104 de la Ley General de Transparencia y Acceso a la Información Pública, y con los lineamientos segundo, fracción XIII y trigésimo tercero, de los Lineamientos generales en materia de clasificación y desclasificación de la información, así como para la elaboración de versiones públicas, aprobados por el Consejo Nacional del Sistema Nacional de Transparencia, Acceso a la Información Pública y Protección de Datos Personales y publicados en el Diario Oficial de la Federación el 15 de abril de 2016, la prueba de daño es la argumentación fundada y motivada que deben realizar los sujetos obligados para acreditar que la divulgación de la información lesiona un interés jurídicamente protegido y que el daño que puede producir es mayor que el interés de conocer ésta. Para tal efecto, disponen que en la clasificación de la información pública (como reservada o confidencial), debe justificarse que su divulgación representa un riesgo real, demostrable e identificable de perjuicio significativo al interés público o a la seguridad nacional; que ese riesgo supera el interés público general de que se difunda; y, que la limitación se adecua al principio de proporcionalidad y representa el medio menos restrictivo disponible para evitar el perjuicio. Así, la prueba de daño establece líneas argumentativas mínimas que deben cursarse, a fin de constatar que la publicidad de la información solicitada no ocasionaría un daño a un interés jurídicamente protegido, ya sea de índole estatal o particular. Por tanto, al tratarse de un aspecto constreñido al ámbito argumentativo, la validez de la prueba de daño no depende de los medios de prueba que el sujeto obligado aporte, sino de la solidez del juicio de ponderación que se efectúe en los términos señalados.</a:t>
            </a:r>
          </a:p>
          <a:p>
            <a:pPr algn="just"/>
            <a:r>
              <a:rPr lang="es-MX" sz="1400" dirty="0" smtClean="0">
                <a:latin typeface="Montserrat" panose="00000500000000000000" pitchFamily="2" charset="0"/>
                <a:cs typeface="Montserrat" panose="00000500000000000000" pitchFamily="2" charset="0"/>
              </a:rPr>
              <a:t/>
            </a:r>
            <a:br>
              <a:rPr lang="es-MX" sz="1400" dirty="0" smtClean="0">
                <a:latin typeface="Montserrat" panose="00000500000000000000" pitchFamily="2" charset="0"/>
                <a:cs typeface="Montserrat" panose="00000500000000000000" pitchFamily="2" charset="0"/>
              </a:rPr>
            </a:br>
            <a:r>
              <a:rPr lang="es-MX" sz="1400" dirty="0" smtClean="0">
                <a:latin typeface="Montserrat" panose="00000500000000000000" pitchFamily="2" charset="0"/>
                <a:cs typeface="Montserrat" panose="00000500000000000000" pitchFamily="2" charset="0"/>
              </a:rPr>
              <a:t>DÉCIMO TRIBUNAL COLEGIADO EN MATERIA ADMINISTRATIVA DEL PRIMER CIRCUITO.</a:t>
            </a:r>
          </a:p>
          <a:p>
            <a:pPr algn="just"/>
            <a:endParaRPr lang="es-MX" sz="1400" dirty="0" smtClean="0">
              <a:latin typeface="Montserrat" panose="00000500000000000000" pitchFamily="2" charset="0"/>
              <a:cs typeface="Montserrat" panose="00000500000000000000" pitchFamily="2" charset="0"/>
            </a:endParaRPr>
          </a:p>
        </p:txBody>
      </p:sp>
      <p:graphicFrame>
        <p:nvGraphicFramePr>
          <p:cNvPr id="4" name="3 Tabla"/>
          <p:cNvGraphicFramePr>
            <a:graphicFrameLocks noGrp="1"/>
          </p:cNvGraphicFramePr>
          <p:nvPr/>
        </p:nvGraphicFramePr>
        <p:xfrm>
          <a:off x="1567207" y="5117199"/>
          <a:ext cx="4528929" cy="638622"/>
        </p:xfrm>
        <a:graphic>
          <a:graphicData uri="http://schemas.openxmlformats.org/drawingml/2006/table">
            <a:tbl>
              <a:tblPr/>
              <a:tblGrid>
                <a:gridCol w="1249359">
                  <a:extLst>
                    <a:ext uri="{9D8B030D-6E8A-4147-A177-3AD203B41FA5}">
                      <a16:colId xmlns:a16="http://schemas.microsoft.com/office/drawing/2014/main" val="20000"/>
                    </a:ext>
                  </a:extLst>
                </a:gridCol>
                <a:gridCol w="1954354">
                  <a:extLst>
                    <a:ext uri="{9D8B030D-6E8A-4147-A177-3AD203B41FA5}">
                      <a16:colId xmlns:a16="http://schemas.microsoft.com/office/drawing/2014/main" val="20001"/>
                    </a:ext>
                  </a:extLst>
                </a:gridCol>
                <a:gridCol w="778620">
                  <a:extLst>
                    <a:ext uri="{9D8B030D-6E8A-4147-A177-3AD203B41FA5}">
                      <a16:colId xmlns:a16="http://schemas.microsoft.com/office/drawing/2014/main" val="20002"/>
                    </a:ext>
                  </a:extLst>
                </a:gridCol>
                <a:gridCol w="546596">
                  <a:extLst>
                    <a:ext uri="{9D8B030D-6E8A-4147-A177-3AD203B41FA5}">
                      <a16:colId xmlns:a16="http://schemas.microsoft.com/office/drawing/2014/main" val="20003"/>
                    </a:ext>
                  </a:extLst>
                </a:gridCol>
              </a:tblGrid>
              <a:tr h="629874">
                <a:tc>
                  <a:txBody>
                    <a:bodyPr/>
                    <a:lstStyle/>
                    <a:p>
                      <a:r>
                        <a:rPr lang="es-MX" sz="1200" b="1" dirty="0">
                          <a:solidFill>
                            <a:srgbClr val="000000"/>
                          </a:solidFill>
                          <a:effectLst/>
                          <a:latin typeface="Montserrat" panose="00000500000000000000" pitchFamily="2" charset="0"/>
                          <a:cs typeface="Montserrat" panose="00000500000000000000" pitchFamily="2" charset="0"/>
                        </a:rPr>
                        <a:t>Tesis: I.10o.A.79 A (10a.)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latin typeface="Montserrat" panose="00000500000000000000" pitchFamily="2" charset="0"/>
                          <a:cs typeface="Montserrat" panose="00000500000000000000" pitchFamily="2" charset="0"/>
                        </a:rPr>
                        <a:t>Gaceta del Semanario Judicial de la Federación</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latin typeface="Montserrat" panose="00000500000000000000" pitchFamily="2" charset="0"/>
                          <a:cs typeface="Montserrat" panose="00000500000000000000" pitchFamily="2" charset="0"/>
                        </a:rPr>
                        <a:t>Décima Época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200" b="1" dirty="0">
                          <a:solidFill>
                            <a:srgbClr val="000000"/>
                          </a:solidFill>
                          <a:effectLst/>
                          <a:latin typeface="Montserrat" panose="00000500000000000000" pitchFamily="2" charset="0"/>
                          <a:cs typeface="Montserrat" panose="00000500000000000000" pitchFamily="2" charset="0"/>
                        </a:rPr>
                        <a:t>2018460</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525270"/>
            <a:ext cx="10515600" cy="1012190"/>
          </a:xfrm>
        </p:spPr>
        <p:txBody>
          <a:bodyPr>
            <a:noAutofit/>
          </a:bodyPr>
          <a:lstStyle/>
          <a:p>
            <a:pPr marL="0" indent="0" algn="just">
              <a:buNone/>
            </a:pPr>
            <a:r>
              <a:rPr lang="es-MX" sz="2400" dirty="0">
                <a:latin typeface="Montserrat" panose="00000500000000000000" pitchFamily="2" charset="0"/>
                <a:cs typeface="Montserrat" panose="00000500000000000000" pitchFamily="2" charset="0"/>
              </a:rPr>
              <a:t>Son los órganos colegiados responsables de coordinar y realizar las acciones necesarias para hacer efectivos los derechos de acceso a la información y protección de datos personales</a:t>
            </a:r>
          </a:p>
        </p:txBody>
      </p:sp>
      <p:sp>
        <p:nvSpPr>
          <p:cNvPr id="6" name="Marcador de contenido 5"/>
          <p:cNvSpPr>
            <a:spLocks noGrp="1"/>
          </p:cNvSpPr>
          <p:nvPr>
            <p:ph sz="quarter" idx="13"/>
          </p:nvPr>
        </p:nvSpPr>
        <p:spPr>
          <a:xfrm>
            <a:off x="838200" y="560608"/>
            <a:ext cx="10515600" cy="461962"/>
          </a:xfrm>
        </p:spPr>
        <p:txBody>
          <a:bodyPr>
            <a:noAutofit/>
          </a:bodyPr>
          <a:lstStyle/>
          <a:p>
            <a:pPr marL="0" indent="0" algn="ctr">
              <a:buNone/>
            </a:pPr>
            <a:r>
              <a:rPr lang="es-MX" b="1" dirty="0">
                <a:solidFill>
                  <a:srgbClr val="800010"/>
                </a:solidFill>
                <a:latin typeface="Montserrat" panose="00000500000000000000" pitchFamily="2" charset="0"/>
                <a:cs typeface="Montserrat" panose="00000500000000000000" pitchFamily="2" charset="0"/>
              </a:rPr>
              <a:t>¿ QUÉ ES UN COMITÉ DE TRANSPARENCIA?</a:t>
            </a:r>
          </a:p>
        </p:txBody>
      </p:sp>
      <p:sp>
        <p:nvSpPr>
          <p:cNvPr id="4" name="3 Rectángulo"/>
          <p:cNvSpPr/>
          <p:nvPr/>
        </p:nvSpPr>
        <p:spPr>
          <a:xfrm>
            <a:off x="838331" y="4069705"/>
            <a:ext cx="6388189" cy="954107"/>
          </a:xfrm>
          <a:prstGeom prst="rect">
            <a:avLst/>
          </a:prstGeom>
        </p:spPr>
        <p:txBody>
          <a:bodyPr wrap="square">
            <a:spAutoFit/>
          </a:bodyPr>
          <a:lstStyle/>
          <a:p>
            <a:pPr algn="just"/>
            <a:r>
              <a:rPr lang="es-MX" sz="1400" b="1" dirty="0">
                <a:solidFill>
                  <a:srgbClr val="9D2449"/>
                </a:solidFill>
                <a:latin typeface="Montserrat" panose="00000500000000000000" pitchFamily="2" charset="0"/>
              </a:rPr>
              <a:t>Artículo 4º de los Lineamientos generales para la integración, </a:t>
            </a:r>
          </a:p>
          <a:p>
            <a:pPr algn="just"/>
            <a:r>
              <a:rPr lang="es-MX" sz="1400" b="1" dirty="0">
                <a:solidFill>
                  <a:srgbClr val="9D2449"/>
                </a:solidFill>
                <a:latin typeface="Montserrat" panose="00000500000000000000" pitchFamily="2" charset="0"/>
              </a:rPr>
              <a:t>organización y funcionamiento de los  comités de transparencia </a:t>
            </a:r>
            <a:r>
              <a:rPr lang="es-MX" sz="1400" dirty="0">
                <a:latin typeface="Montserrat" panose="00000500000000000000" pitchFamily="2" charset="0"/>
              </a:rPr>
              <a:t>de </a:t>
            </a:r>
            <a:r>
              <a:rPr lang="es-MX" sz="1400" dirty="0" smtClean="0">
                <a:latin typeface="Montserrat" panose="00000500000000000000" pitchFamily="2" charset="0"/>
              </a:rPr>
              <a:t>los sujetos </a:t>
            </a:r>
            <a:r>
              <a:rPr lang="es-MX" sz="1400" dirty="0">
                <a:latin typeface="Montserrat" panose="00000500000000000000" pitchFamily="2" charset="0"/>
              </a:rPr>
              <a:t>obligados de la Ley de Transparencia y Acceso a la Información Pública para el Estado de Quintan Roo.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88595"/>
            <a:ext cx="10515600" cy="779464"/>
          </a:xfrm>
        </p:spPr>
        <p:txBody>
          <a:bodyPr/>
          <a:lstStyle/>
          <a:p>
            <a:r>
              <a:rPr lang="es-MX" sz="4000" dirty="0" smtClean="0">
                <a:solidFill>
                  <a:srgbClr val="800010"/>
                </a:solidFill>
                <a:latin typeface="Montserrat" panose="00000500000000000000" pitchFamily="2" charset="0"/>
                <a:cs typeface="Montserrat" panose="00000500000000000000" pitchFamily="2" charset="0"/>
              </a:rPr>
              <a:t>Artículo 2.</a:t>
            </a:r>
            <a:r>
              <a:rPr lang="es-MX" sz="4000" dirty="0" smtClean="0">
                <a:latin typeface="Montserrat" panose="00000500000000000000" pitchFamily="2" charset="0"/>
                <a:cs typeface="Montserrat" panose="00000500000000000000" pitchFamily="2" charset="0"/>
              </a:rPr>
              <a:t> Son objetivos de esta Ley: </a:t>
            </a:r>
          </a:p>
        </p:txBody>
      </p:sp>
      <p:sp>
        <p:nvSpPr>
          <p:cNvPr id="3" name="2 Marcador de contenido"/>
          <p:cNvSpPr>
            <a:spLocks noGrp="1"/>
          </p:cNvSpPr>
          <p:nvPr>
            <p:ph idx="1"/>
          </p:nvPr>
        </p:nvSpPr>
        <p:spPr>
          <a:xfrm>
            <a:off x="838200" y="1149765"/>
            <a:ext cx="10515600" cy="3770652"/>
          </a:xfrm>
        </p:spPr>
        <p:txBody>
          <a:bodyPr>
            <a:noAutofit/>
          </a:bodyPr>
          <a:lstStyle/>
          <a:p>
            <a:r>
              <a:rPr lang="es-MX" sz="1300" dirty="0" smtClean="0">
                <a:latin typeface="Montserrat" panose="00000500000000000000" pitchFamily="2" charset="0"/>
                <a:cs typeface="Montserrat" panose="00000500000000000000" pitchFamily="2" charset="0"/>
              </a:rPr>
              <a:t>VII. Promover, fomentar y difundir la cultura de la transparencia en el ejercicio de la función pública, </a:t>
            </a:r>
          </a:p>
          <a:p>
            <a:endParaRPr lang="es-MX" sz="1300" dirty="0" smtClean="0">
              <a:latin typeface="Montserrat" panose="00000500000000000000" pitchFamily="2" charset="0"/>
              <a:cs typeface="Montserrat" panose="00000500000000000000" pitchFamily="2" charset="0"/>
            </a:endParaRPr>
          </a:p>
          <a:p>
            <a:r>
              <a:rPr lang="es-MX" sz="1300" dirty="0" smtClean="0">
                <a:latin typeface="Montserrat" panose="00000500000000000000" pitchFamily="2" charset="0"/>
                <a:cs typeface="Montserrat" panose="00000500000000000000" pitchFamily="2" charset="0"/>
              </a:rPr>
              <a:t>VIII. Mejorar la organización, clasificación y manejo de los documentos; </a:t>
            </a:r>
          </a:p>
          <a:p>
            <a:endParaRPr lang="es-MX" sz="1300" dirty="0" smtClean="0">
              <a:latin typeface="Montserrat" panose="00000500000000000000" pitchFamily="2" charset="0"/>
              <a:cs typeface="Montserrat" panose="00000500000000000000" pitchFamily="2" charset="0"/>
            </a:endParaRPr>
          </a:p>
          <a:p>
            <a:r>
              <a:rPr lang="es-MX" sz="1300" dirty="0" smtClean="0">
                <a:latin typeface="Montserrat" panose="00000500000000000000" pitchFamily="2" charset="0"/>
                <a:cs typeface="Montserrat" panose="00000500000000000000" pitchFamily="2" charset="0"/>
              </a:rPr>
              <a:t>IX. Propiciar la participación ciudadana en la toma de decisiones públicas </a:t>
            </a:r>
          </a:p>
          <a:p>
            <a:endParaRPr lang="es-MX" sz="1300" dirty="0" smtClean="0">
              <a:latin typeface="Montserrat" panose="00000500000000000000" pitchFamily="2" charset="0"/>
              <a:cs typeface="Montserrat" panose="00000500000000000000" pitchFamily="2" charset="0"/>
            </a:endParaRPr>
          </a:p>
          <a:p>
            <a:r>
              <a:rPr lang="es-MX" sz="1300" dirty="0" smtClean="0">
                <a:latin typeface="Montserrat" panose="00000500000000000000" pitchFamily="2" charset="0"/>
                <a:cs typeface="Montserrat" panose="00000500000000000000" pitchFamily="2" charset="0"/>
              </a:rPr>
              <a:t>X. Garantizar la publicidad de información oportuna, verificable, comprensible, actualizada y completa; </a:t>
            </a:r>
          </a:p>
          <a:p>
            <a:endParaRPr lang="es-MX" sz="1300" dirty="0" smtClean="0">
              <a:latin typeface="Montserrat" panose="00000500000000000000" pitchFamily="2" charset="0"/>
              <a:cs typeface="Montserrat" panose="00000500000000000000" pitchFamily="2" charset="0"/>
            </a:endParaRPr>
          </a:p>
          <a:p>
            <a:r>
              <a:rPr lang="es-MX" sz="1300" dirty="0" smtClean="0">
                <a:latin typeface="Montserrat" panose="00000500000000000000" pitchFamily="2" charset="0"/>
                <a:cs typeface="Montserrat" panose="00000500000000000000" pitchFamily="2" charset="0"/>
              </a:rPr>
              <a:t>II. Áreas: Instancias que cuentan o puedan contar con la información</a:t>
            </a:r>
          </a:p>
          <a:p>
            <a:endParaRPr lang="es-MX" sz="1300" dirty="0" smtClean="0">
              <a:latin typeface="Montserrat" panose="00000500000000000000" pitchFamily="2" charset="0"/>
              <a:cs typeface="Montserrat" panose="00000500000000000000" pitchFamily="2" charset="0"/>
            </a:endParaRPr>
          </a:p>
          <a:p>
            <a:r>
              <a:rPr lang="es-MX" sz="1300" dirty="0" smtClean="0">
                <a:latin typeface="Montserrat" panose="00000500000000000000" pitchFamily="2" charset="0"/>
                <a:cs typeface="Montserrat" panose="00000500000000000000" pitchFamily="2" charset="0"/>
              </a:rPr>
              <a:t>Artículo 22. En el procedimiento de acceso, entrega y publicación de la información se propiciarán las condiciones necesarias para que ésta sea accesible a cualquier persona, de conformidad con el artículo 1° de la Constitución Política de los Estados Unidos Mexicanos.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5008" y="153090"/>
            <a:ext cx="10515600" cy="779464"/>
          </a:xfrm>
        </p:spPr>
        <p:txBody>
          <a:bodyPr>
            <a:noAutofit/>
          </a:bodyPr>
          <a:lstStyle/>
          <a:p>
            <a:r>
              <a:rPr lang="es-MX" sz="2400" b="1" dirty="0" smtClean="0">
                <a:solidFill>
                  <a:srgbClr val="800010"/>
                </a:solidFill>
                <a:latin typeface="Montserrat" panose="00000500000000000000" pitchFamily="2" charset="0"/>
                <a:cs typeface="Montserrat" panose="00000500000000000000" pitchFamily="2" charset="0"/>
              </a:rPr>
              <a:t>ARTÍCULO 3. PARA LA MEJOR COMPRENSIÓN E INTERPRETACIÓN LAS SIGUIENTES DEFINICIONES: </a:t>
            </a:r>
          </a:p>
        </p:txBody>
      </p:sp>
      <p:sp>
        <p:nvSpPr>
          <p:cNvPr id="4" name="3 Rectángulo"/>
          <p:cNvSpPr/>
          <p:nvPr/>
        </p:nvSpPr>
        <p:spPr>
          <a:xfrm>
            <a:off x="715010" y="3498850"/>
            <a:ext cx="10641965" cy="1440180"/>
          </a:xfrm>
          <a:prstGeom prst="rect">
            <a:avLst/>
          </a:prstGeom>
        </p:spPr>
        <p:txBody>
          <a:bodyPr wrap="square">
            <a:noAutofit/>
          </a:bodyPr>
          <a:lstStyle/>
          <a:p>
            <a:pPr algn="just"/>
            <a:r>
              <a:rPr lang="es-MX" sz="1400" b="1" dirty="0">
                <a:solidFill>
                  <a:schemeClr val="accent6">
                    <a:lumMod val="50000"/>
                  </a:schemeClr>
                </a:solidFill>
                <a:latin typeface="Montserrat" panose="00000500000000000000" pitchFamily="2" charset="0"/>
                <a:cs typeface="Montserrat" panose="00000500000000000000" pitchFamily="2" charset="0"/>
              </a:rPr>
              <a:t>XIV. Información: </a:t>
            </a:r>
            <a:r>
              <a:rPr lang="es-MX" sz="1400" u="sng" dirty="0">
                <a:solidFill>
                  <a:schemeClr val="accent6">
                    <a:lumMod val="50000"/>
                  </a:schemeClr>
                </a:solidFill>
                <a:latin typeface="Montserrat" panose="00000500000000000000" pitchFamily="2" charset="0"/>
                <a:cs typeface="Montserrat" panose="00000500000000000000" pitchFamily="2" charset="0"/>
              </a:rPr>
              <a:t>La contenida en los documentos y expedientes que los sujetos obligados creen, generen, obtengan, adquieran, transformen, administren o conserven </a:t>
            </a:r>
            <a:r>
              <a:rPr lang="es-MX" sz="1400" dirty="0">
                <a:solidFill>
                  <a:schemeClr val="accent6">
                    <a:lumMod val="50000"/>
                  </a:schemeClr>
                </a:solidFill>
                <a:latin typeface="Montserrat" panose="00000500000000000000" pitchFamily="2" charset="0"/>
                <a:cs typeface="Montserrat" panose="00000500000000000000" pitchFamily="2" charset="0"/>
              </a:rPr>
              <a:t>por cualquier título y que podrá clasificarse en pública, reservada y confidencial; </a:t>
            </a:r>
          </a:p>
          <a:p>
            <a:pPr algn="just"/>
            <a:endParaRPr lang="es-MX" sz="1400" dirty="0">
              <a:solidFill>
                <a:schemeClr val="accent6">
                  <a:lumMod val="50000"/>
                </a:schemeClr>
              </a:solidFill>
              <a:latin typeface="Montserrat" panose="00000500000000000000" pitchFamily="2" charset="0"/>
              <a:cs typeface="Montserrat" panose="00000500000000000000" pitchFamily="2" charset="0"/>
            </a:endParaRPr>
          </a:p>
          <a:p>
            <a:pPr algn="just"/>
            <a:r>
              <a:rPr lang="es-MX" sz="1400" b="1" dirty="0">
                <a:latin typeface="Montserrat" panose="00000500000000000000" pitchFamily="2" charset="0"/>
                <a:cs typeface="Montserrat" panose="00000500000000000000" pitchFamily="2" charset="0"/>
              </a:rPr>
              <a:t>XXI. Prueba de Daño: </a:t>
            </a:r>
            <a:r>
              <a:rPr lang="es-MX" sz="1400" dirty="0">
                <a:latin typeface="Montserrat" panose="00000500000000000000" pitchFamily="2" charset="0"/>
                <a:cs typeface="Montserrat" panose="00000500000000000000" pitchFamily="2" charset="0"/>
              </a:rPr>
              <a:t>Carga de los sujetos obligados para demostrar que la divulgación de información lesiona el interés jurídicamente protegido por la Ley, y que el daño que pueda producirse con la publicidad de la información es mayor que el interés de conocerla; </a:t>
            </a:r>
            <a:endParaRPr lang="es-MX" sz="1400" dirty="0">
              <a:solidFill>
                <a:schemeClr val="accent6">
                  <a:lumMod val="50000"/>
                </a:schemeClr>
              </a:solidFill>
              <a:latin typeface="Montserrat" panose="00000500000000000000" pitchFamily="2" charset="0"/>
              <a:cs typeface="Montserrat" panose="00000500000000000000" pitchFamily="2" charset="0"/>
            </a:endParaRPr>
          </a:p>
        </p:txBody>
      </p:sp>
      <p:sp>
        <p:nvSpPr>
          <p:cNvPr id="5" name="4 Rectángulo"/>
          <p:cNvSpPr/>
          <p:nvPr/>
        </p:nvSpPr>
        <p:spPr>
          <a:xfrm>
            <a:off x="715007" y="822064"/>
            <a:ext cx="10642105" cy="2676525"/>
          </a:xfrm>
          <a:prstGeom prst="rect">
            <a:avLst/>
          </a:prstGeom>
        </p:spPr>
        <p:txBody>
          <a:bodyPr wrap="square">
            <a:spAutoFit/>
          </a:bodyPr>
          <a:lstStyle/>
          <a:p>
            <a:pPr algn="just"/>
            <a:r>
              <a:rPr lang="es-MX" sz="1400" b="1" dirty="0">
                <a:latin typeface="Montserrat" panose="00000500000000000000" pitchFamily="2" charset="0"/>
                <a:cs typeface="Montserrat" panose="00000500000000000000" pitchFamily="2" charset="0"/>
              </a:rPr>
              <a:t>VIII. Derecho de Acceso a la Información Pública: </a:t>
            </a:r>
            <a:r>
              <a:rPr lang="es-MX" sz="1400" dirty="0">
                <a:latin typeface="Montserrat" panose="00000500000000000000" pitchFamily="2" charset="0"/>
                <a:cs typeface="Montserrat" panose="00000500000000000000" pitchFamily="2" charset="0"/>
              </a:rPr>
              <a:t>Prerrogativa que tiene toda persona para acceder a la información creada, generada, obtenida, adquirida, transformada, administrada o en poder de los sujetos obligados, en los términos de la presente Ley; </a:t>
            </a:r>
          </a:p>
          <a:p>
            <a:pPr algn="just"/>
            <a:endParaRPr lang="es-MX" sz="1400" dirty="0">
              <a:solidFill>
                <a:schemeClr val="tx2"/>
              </a:solidFill>
              <a:latin typeface="Montserrat" panose="00000500000000000000" pitchFamily="2" charset="0"/>
              <a:cs typeface="Montserrat" panose="00000500000000000000" pitchFamily="2" charset="0"/>
            </a:endParaRPr>
          </a:p>
          <a:p>
            <a:pPr algn="just"/>
            <a:r>
              <a:rPr lang="es-MX" sz="1400" b="1" dirty="0">
                <a:solidFill>
                  <a:schemeClr val="tx2"/>
                </a:solidFill>
                <a:latin typeface="Montserrat" panose="00000500000000000000" pitchFamily="2" charset="0"/>
                <a:cs typeface="Montserrat" panose="00000500000000000000" pitchFamily="2" charset="0"/>
              </a:rPr>
              <a:t>IX. Documento: </a:t>
            </a:r>
            <a:r>
              <a:rPr lang="es-MX" sz="1400" u="sng" dirty="0">
                <a:solidFill>
                  <a:schemeClr val="tx2"/>
                </a:solidFill>
                <a:latin typeface="Montserrat" panose="00000500000000000000" pitchFamily="2" charset="0"/>
                <a:cs typeface="Montserrat" panose="00000500000000000000" pitchFamily="2" charset="0"/>
              </a:rPr>
              <a:t>Los expedientes, reportes, estudios, actas, resoluciones, oficios, correspondencia, acuerdos, directivas, directrices, circulares, contratos, convenios, instructivos, notas, memorandos, estadísticas o bien, cualquier otro registro que documente el ejercicio de las facultades, funciones y competencias de los sujetos obligados</a:t>
            </a:r>
            <a:r>
              <a:rPr lang="es-MX" sz="1400" dirty="0">
                <a:solidFill>
                  <a:schemeClr val="tx2"/>
                </a:solidFill>
                <a:latin typeface="Montserrat" panose="00000500000000000000" pitchFamily="2" charset="0"/>
                <a:cs typeface="Montserrat" panose="00000500000000000000" pitchFamily="2" charset="0"/>
              </a:rPr>
              <a:t>, sus servidores públicos e integrantes, </a:t>
            </a:r>
            <a:r>
              <a:rPr lang="es-MX" sz="1400" b="1" dirty="0">
                <a:solidFill>
                  <a:schemeClr val="tx2"/>
                </a:solidFill>
                <a:latin typeface="Montserrat" panose="00000500000000000000" pitchFamily="2" charset="0"/>
                <a:cs typeface="Montserrat" panose="00000500000000000000" pitchFamily="2" charset="0"/>
              </a:rPr>
              <a:t>sin importar su fuente o fecha de elaboración</a:t>
            </a:r>
            <a:r>
              <a:rPr lang="es-MX" sz="1400" dirty="0">
                <a:solidFill>
                  <a:schemeClr val="tx2"/>
                </a:solidFill>
                <a:latin typeface="Montserrat" panose="00000500000000000000" pitchFamily="2" charset="0"/>
                <a:cs typeface="Montserrat" panose="00000500000000000000" pitchFamily="2" charset="0"/>
              </a:rPr>
              <a:t>. Los documentos podrán estar en cualquier medio, sea escrito, impreso, sonoro, visual, electrónico, informático u otros…; </a:t>
            </a:r>
          </a:p>
          <a:p>
            <a:pPr algn="just"/>
            <a:endParaRPr lang="es-MX" sz="1400" dirty="0">
              <a:latin typeface="Montserrat" panose="00000500000000000000" pitchFamily="2" charset="0"/>
              <a:cs typeface="Montserrat" panose="00000500000000000000" pitchFamily="2" charset="0"/>
            </a:endParaRPr>
          </a:p>
          <a:p>
            <a:pPr algn="just"/>
            <a:r>
              <a:rPr lang="es-MX" sz="1400" b="1" dirty="0">
                <a:latin typeface="Montserrat" panose="00000500000000000000" pitchFamily="2" charset="0"/>
                <a:cs typeface="Montserrat" panose="00000500000000000000" pitchFamily="2" charset="0"/>
              </a:rPr>
              <a:t>X. Expediente: </a:t>
            </a:r>
            <a:r>
              <a:rPr lang="es-MX" sz="1400" dirty="0">
                <a:latin typeface="Montserrat" panose="00000500000000000000" pitchFamily="2" charset="0"/>
                <a:cs typeface="Montserrat" panose="00000500000000000000" pitchFamily="2" charset="0"/>
              </a:rPr>
              <a:t>Unidad documental constituida por uno o varios documentos de archivo, ordenados y relacionados por un mismo asunto, actividad o trámite de los sujetos obligados; </a:t>
            </a:r>
          </a:p>
        </p:txBody>
      </p:sp>
      <p:sp>
        <p:nvSpPr>
          <p:cNvPr id="3" name="2 Rectángulo"/>
          <p:cNvSpPr/>
          <p:nvPr/>
        </p:nvSpPr>
        <p:spPr>
          <a:xfrm>
            <a:off x="840150" y="5025832"/>
            <a:ext cx="7632847" cy="398780"/>
          </a:xfrm>
          <a:prstGeom prst="rect">
            <a:avLst/>
          </a:prstGeom>
        </p:spPr>
        <p:txBody>
          <a:bodyPr wrap="square">
            <a:spAutoFit/>
          </a:bodyPr>
          <a:lstStyle/>
          <a:p>
            <a:endParaRPr lang="es-MX" sz="1000" dirty="0">
              <a:solidFill>
                <a:srgbClr val="800010"/>
              </a:solidFill>
              <a:latin typeface="Montserrat" panose="00000500000000000000" pitchFamily="2" charset="0"/>
              <a:cs typeface="Montserrat" panose="00000500000000000000" pitchFamily="2" charset="0"/>
            </a:endParaRPr>
          </a:p>
          <a:p>
            <a:r>
              <a:rPr lang="es-MX" sz="1000" dirty="0">
                <a:solidFill>
                  <a:srgbClr val="800010"/>
                </a:solidFill>
                <a:latin typeface="Montserrat" panose="00000500000000000000" pitchFamily="2" charset="0"/>
                <a:cs typeface="Montserrat" panose="00000500000000000000" pitchFamily="2" charset="0"/>
              </a:rPr>
              <a:t> </a:t>
            </a:r>
            <a:r>
              <a:rPr lang="es-MX" sz="1000" b="1" dirty="0">
                <a:solidFill>
                  <a:schemeClr val="accent4">
                    <a:lumMod val="75000"/>
                  </a:schemeClr>
                </a:solidFill>
                <a:latin typeface="Montserrat" panose="00000500000000000000" pitchFamily="2" charset="0"/>
                <a:cs typeface="Montserrat" panose="00000500000000000000" pitchFamily="2" charset="0"/>
              </a:rPr>
              <a:t>LEY DE TRANSPARENCIA Y ACCESO A LA INFORMACIÓN PÚBLICA PARA EL ESTADO DE QUINTANA ROO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0"/>
            <a:ext cx="10732135" cy="1325880"/>
          </a:xfrm>
        </p:spPr>
        <p:txBody>
          <a:bodyPr>
            <a:noAutofit/>
          </a:bodyPr>
          <a:lstStyle/>
          <a:p>
            <a:pPr algn="ctr"/>
            <a:r>
              <a:rPr lang="es-MX" sz="2000" b="1" dirty="0">
                <a:solidFill>
                  <a:srgbClr val="800010"/>
                </a:solidFill>
                <a:latin typeface="Montserrat" panose="00000500000000000000" pitchFamily="2" charset="0"/>
                <a:cs typeface="Montserrat" panose="00000500000000000000" pitchFamily="2" charset="0"/>
              </a:rPr>
              <a:t>LEY DE TRANSPARENCIA Y ACCESO A LA INFORMACIÓN PÚBLICA PARA EL ESTADO DE QUINTANA ROO </a:t>
            </a:r>
            <a:r>
              <a:rPr lang="es-MX" sz="2000" dirty="0">
                <a:solidFill>
                  <a:srgbClr val="800010"/>
                </a:solidFill>
                <a:latin typeface="Montserrat" panose="00000500000000000000" pitchFamily="2" charset="0"/>
                <a:cs typeface="Montserrat" panose="00000500000000000000" pitchFamily="2" charset="0"/>
              </a:rPr>
              <a:t/>
            </a:r>
            <a:br>
              <a:rPr lang="es-MX" sz="2000" dirty="0">
                <a:solidFill>
                  <a:srgbClr val="800010"/>
                </a:solidFill>
                <a:latin typeface="Montserrat" panose="00000500000000000000" pitchFamily="2" charset="0"/>
                <a:cs typeface="Montserrat" panose="00000500000000000000" pitchFamily="2" charset="0"/>
              </a:rPr>
            </a:br>
            <a:endParaRPr lang="es-MX" sz="2000" dirty="0">
              <a:solidFill>
                <a:srgbClr val="800010"/>
              </a:solidFill>
              <a:latin typeface="Montserrat" panose="00000500000000000000" pitchFamily="2" charset="0"/>
              <a:cs typeface="Montserrat" panose="00000500000000000000" pitchFamily="2" charset="0"/>
            </a:endParaRPr>
          </a:p>
        </p:txBody>
      </p:sp>
      <p:sp>
        <p:nvSpPr>
          <p:cNvPr id="3" name="2 Marcador de contenido"/>
          <p:cNvSpPr>
            <a:spLocks noGrp="1"/>
          </p:cNvSpPr>
          <p:nvPr>
            <p:ph idx="1"/>
          </p:nvPr>
        </p:nvSpPr>
        <p:spPr>
          <a:xfrm>
            <a:off x="838200" y="941389"/>
            <a:ext cx="10515600" cy="3770652"/>
          </a:xfrm>
        </p:spPr>
        <p:txBody>
          <a:bodyPr>
            <a:noAutofit/>
          </a:bodyPr>
          <a:lstStyle/>
          <a:p>
            <a:pPr algn="just"/>
            <a:r>
              <a:rPr lang="es-MX" sz="1400" dirty="0" smtClean="0">
                <a:latin typeface="Montserrat" panose="00000500000000000000" pitchFamily="2" charset="0"/>
                <a:cs typeface="Montserrat" panose="00000500000000000000" pitchFamily="2" charset="0"/>
              </a:rPr>
              <a:t>Artículo 6. El derecho humano de acceso a la información comprende solicitar, investigar, difundir, buscar y recibir información generada, obtenida, adquirida, transformada o en posesión de los sujetos obligados. </a:t>
            </a:r>
          </a:p>
          <a:p>
            <a:pPr algn="just"/>
            <a:endParaRPr lang="es-MX" sz="1400" dirty="0" smtClean="0">
              <a:latin typeface="Montserrat" panose="00000500000000000000" pitchFamily="2" charset="0"/>
              <a:cs typeface="Montserrat" panose="00000500000000000000" pitchFamily="2" charset="0"/>
            </a:endParaRPr>
          </a:p>
          <a:p>
            <a:pPr algn="just"/>
            <a:r>
              <a:rPr lang="es-MX" sz="1400" dirty="0" smtClean="0">
                <a:latin typeface="Montserrat" panose="00000500000000000000" pitchFamily="2" charset="0"/>
                <a:cs typeface="Montserrat" panose="00000500000000000000" pitchFamily="2" charset="0"/>
              </a:rPr>
              <a:t>Artículo 8. Todos los integrantes de los sujetos obligados, así como el personal a su cargo, están obligados a respetar el ejercicio social del derecho humano de acceso a la información pública, para tal efecto deberán privilegiar el principio de máxima publicidad. </a:t>
            </a:r>
          </a:p>
          <a:p>
            <a:pPr algn="just"/>
            <a:endParaRPr lang="es-MX" sz="1400" dirty="0" smtClean="0">
              <a:latin typeface="Montserrat" panose="00000500000000000000" pitchFamily="2" charset="0"/>
              <a:cs typeface="Montserrat" panose="00000500000000000000" pitchFamily="2" charset="0"/>
            </a:endParaRPr>
          </a:p>
          <a:p>
            <a:pPr algn="just"/>
            <a:r>
              <a:rPr lang="es-MX" sz="1400" dirty="0" smtClean="0">
                <a:latin typeface="Montserrat" panose="00000500000000000000" pitchFamily="2" charset="0"/>
                <a:cs typeface="Montserrat" panose="00000500000000000000" pitchFamily="2" charset="0"/>
              </a:rPr>
              <a:t>Está prohibida toda discriminación que menoscabe o anule la transparencia o acceso a la información pública en posesión de los sujetos obligados. </a:t>
            </a:r>
          </a:p>
          <a:p>
            <a:pPr algn="just"/>
            <a:endParaRPr lang="es-MX" sz="1400" dirty="0" smtClean="0">
              <a:latin typeface="Montserrat" panose="00000500000000000000" pitchFamily="2" charset="0"/>
              <a:cs typeface="Montserrat" panose="00000500000000000000" pitchFamily="2" charset="0"/>
            </a:endParaRPr>
          </a:p>
          <a:p>
            <a:pPr algn="just"/>
            <a:r>
              <a:rPr lang="es-MX" sz="1400" dirty="0" smtClean="0">
                <a:latin typeface="Montserrat" panose="00000500000000000000" pitchFamily="2" charset="0"/>
                <a:cs typeface="Montserrat" panose="00000500000000000000" pitchFamily="2" charset="0"/>
              </a:rPr>
              <a:t>Artículo 18. Los sujetos obligados deberán documentar todo acto que derive del ejercicio de sus facultades, competencias o funciones y deberán preservar sus documentos en archivos administrativos actualizados. </a:t>
            </a:r>
          </a:p>
          <a:p>
            <a:pPr algn="just"/>
            <a:endParaRPr lang="es-MX" sz="1400" dirty="0" smtClean="0">
              <a:latin typeface="Montserrat" panose="00000500000000000000" pitchFamily="2" charset="0"/>
              <a:cs typeface="Montserrat" panose="00000500000000000000" pitchFamily="2" charset="0"/>
            </a:endParaRPr>
          </a:p>
          <a:p>
            <a:pPr algn="just"/>
            <a:r>
              <a:rPr lang="es-MX" sz="1400" dirty="0" smtClean="0">
                <a:latin typeface="Montserrat" panose="00000500000000000000" pitchFamily="2" charset="0"/>
                <a:cs typeface="Montserrat" panose="00000500000000000000" pitchFamily="2" charset="0"/>
              </a:rPr>
              <a:t>Artículo 19. Se presume que la información debe existir si se refiere a las facultades, competencias y funciones que los ordenamientos jurídicos aplicables otorgan a los sujetos obligados.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28641"/>
            <a:ext cx="10515600" cy="779464"/>
          </a:xfrm>
        </p:spPr>
        <p:txBody>
          <a:bodyPr>
            <a:noAutofit/>
          </a:bodyPr>
          <a:lstStyle/>
          <a:p>
            <a:pPr algn="just"/>
            <a:r>
              <a:rPr lang="es-MX" sz="2000" b="1" smtClean="0">
                <a:solidFill>
                  <a:srgbClr val="800010"/>
                </a:solidFill>
                <a:latin typeface="Montserrat" panose="00000500000000000000" pitchFamily="2" charset="0"/>
                <a:cs typeface="Montserrat" panose="00000500000000000000" pitchFamily="2" charset="0"/>
              </a:rPr>
              <a:t>Artículo 137.</a:t>
            </a:r>
            <a:r>
              <a:rPr lang="es-MX" sz="2000" smtClean="0">
                <a:latin typeface="Montserrat" panose="00000500000000000000" pitchFamily="2" charset="0"/>
                <a:cs typeface="Montserrat" panose="00000500000000000000" pitchFamily="2" charset="0"/>
              </a:rPr>
              <a:t> En caso de que los sujetos obligados consideren que los Documentos o la información deba ser clasificada, se sujetará a lo siguiente: </a:t>
            </a:r>
            <a:endParaRPr lang="es-MX" sz="2000" dirty="0" smtClean="0">
              <a:latin typeface="Montserrat" panose="00000500000000000000" pitchFamily="2" charset="0"/>
              <a:cs typeface="Montserrat" panose="00000500000000000000" pitchFamily="2" charset="0"/>
            </a:endParaRPr>
          </a:p>
        </p:txBody>
      </p:sp>
      <p:sp>
        <p:nvSpPr>
          <p:cNvPr id="3" name="2 Marcador de contenido"/>
          <p:cNvSpPr>
            <a:spLocks noGrp="1"/>
          </p:cNvSpPr>
          <p:nvPr>
            <p:ph idx="1"/>
          </p:nvPr>
        </p:nvSpPr>
        <p:spPr>
          <a:xfrm>
            <a:off x="1050235" y="1195606"/>
            <a:ext cx="9790043" cy="3770652"/>
          </a:xfrm>
        </p:spPr>
        <p:txBody>
          <a:bodyPr>
            <a:normAutofit fontScale="67500" lnSpcReduction="10000"/>
          </a:bodyPr>
          <a:lstStyle/>
          <a:p>
            <a:pPr algn="just"/>
            <a:r>
              <a:rPr lang="es-MX" dirty="0" smtClean="0">
                <a:latin typeface="Montserrat" panose="00000500000000000000" pitchFamily="2" charset="0"/>
                <a:cs typeface="Montserrat" panose="00000500000000000000" pitchFamily="2" charset="0"/>
              </a:rPr>
              <a:t>El Área deberá remitir la solicitud, así como un escrito en el que funde y motive la clasificación al Comité de Transparencia, mismo que deberá resolver para: </a:t>
            </a:r>
          </a:p>
          <a:p>
            <a:pPr algn="just"/>
            <a:r>
              <a:rPr lang="es-MX" dirty="0" smtClean="0">
                <a:latin typeface="Montserrat" panose="00000500000000000000" pitchFamily="2" charset="0"/>
                <a:cs typeface="Montserrat" panose="00000500000000000000" pitchFamily="2" charset="0"/>
              </a:rPr>
              <a:t>a) Confirmar la clasificación; </a:t>
            </a:r>
          </a:p>
          <a:p>
            <a:pPr algn="just"/>
            <a:r>
              <a:rPr lang="es-MX" dirty="0" smtClean="0">
                <a:latin typeface="Montserrat" panose="00000500000000000000" pitchFamily="2" charset="0"/>
                <a:cs typeface="Montserrat" panose="00000500000000000000" pitchFamily="2" charset="0"/>
              </a:rPr>
              <a:t>b) Modificar la clasificación y otorgar total o parcialmente el acceso a la información, y </a:t>
            </a:r>
          </a:p>
          <a:p>
            <a:pPr algn="just"/>
            <a:r>
              <a:rPr lang="es-MX" dirty="0" smtClean="0">
                <a:latin typeface="Montserrat" panose="00000500000000000000" pitchFamily="2" charset="0"/>
                <a:cs typeface="Montserrat" panose="00000500000000000000" pitchFamily="2" charset="0"/>
              </a:rPr>
              <a:t>c) Revocar la clasificación y conceder el acceso a la información. </a:t>
            </a:r>
          </a:p>
          <a:p>
            <a:pPr algn="just"/>
            <a:r>
              <a:rPr lang="es-MX" dirty="0" smtClean="0">
                <a:latin typeface="Montserrat" panose="00000500000000000000" pitchFamily="2" charset="0"/>
                <a:cs typeface="Montserrat" panose="00000500000000000000" pitchFamily="2" charset="0"/>
              </a:rPr>
              <a:t>El Comité de Transparencia podrá tener acceso a la información que esté en poder del Área correspondiente, de la cual se haya solicitado su clasificación. </a:t>
            </a:r>
          </a:p>
          <a:p>
            <a:pPr algn="just"/>
            <a:r>
              <a:rPr lang="es-MX" dirty="0" smtClean="0">
                <a:latin typeface="Montserrat" panose="00000500000000000000" pitchFamily="2" charset="0"/>
                <a:cs typeface="Montserrat" panose="00000500000000000000" pitchFamily="2" charset="0"/>
              </a:rPr>
              <a:t>La resolución del Comité de Transparencia será notificada al interesado en el plazo de respuesta a la solicitud que establece el artículo 132 de la presente Ley. </a:t>
            </a:r>
            <a:endParaRPr lang="es-MX" dirty="0">
              <a:latin typeface="Montserrat" panose="00000500000000000000" pitchFamily="2" charset="0"/>
              <a:cs typeface="Montserrat" panose="00000500000000000000" pitchFamily="2" charset="0"/>
            </a:endParaRPr>
          </a:p>
        </p:txBody>
      </p:sp>
      <p:sp>
        <p:nvSpPr>
          <p:cNvPr id="4" name="3 Rectángulo"/>
          <p:cNvSpPr/>
          <p:nvPr/>
        </p:nvSpPr>
        <p:spPr>
          <a:xfrm>
            <a:off x="838200" y="4229100"/>
            <a:ext cx="6023610" cy="737235"/>
          </a:xfrm>
          <a:prstGeom prst="rect">
            <a:avLst/>
          </a:prstGeom>
        </p:spPr>
        <p:txBody>
          <a:bodyPr wrap="square">
            <a:spAutoFit/>
          </a:bodyPr>
          <a:lstStyle/>
          <a:p>
            <a:pPr algn="just"/>
            <a:r>
              <a:rPr lang="es-MX" sz="1400" dirty="0">
                <a:solidFill>
                  <a:srgbClr val="800010"/>
                </a:solidFill>
                <a:latin typeface="Montserrat" panose="00000500000000000000" pitchFamily="2" charset="0"/>
              </a:rPr>
              <a:t>II. </a:t>
            </a:r>
            <a:r>
              <a:rPr lang="es-MX" sz="1400" b="1" dirty="0">
                <a:solidFill>
                  <a:srgbClr val="800010"/>
                </a:solidFill>
                <a:latin typeface="Montserrat" panose="00000500000000000000" pitchFamily="2" charset="0"/>
              </a:rPr>
              <a:t>Áreas: </a:t>
            </a:r>
            <a:r>
              <a:rPr lang="es-MX" sz="1400" dirty="0">
                <a:solidFill>
                  <a:srgbClr val="800010"/>
                </a:solidFill>
                <a:latin typeface="Montserrat" panose="00000500000000000000" pitchFamily="2" charset="0"/>
              </a:rPr>
              <a:t>Instancias que cuentan o puedan contar con la información, aquellas que estén previstas en el reglamento interior, estatuto orgánico respectivo o equivalentes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p:nvPr/>
        </p:nvSpPr>
        <p:spPr>
          <a:xfrm>
            <a:off x="838200" y="2103438"/>
            <a:ext cx="10515600"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altLang="es-MX" b="1" dirty="0">
                <a:solidFill>
                  <a:schemeClr val="accent2"/>
                </a:solidFill>
                <a:effectLst>
                  <a:outerShdw blurRad="38100" dist="38100" dir="2700000" algn="tl">
                    <a:srgbClr val="C0C0C0"/>
                  </a:outerShdw>
                </a:effectLst>
              </a:rPr>
              <a:t/>
            </a:r>
            <a:br>
              <a:rPr lang="es-MX" altLang="es-MX" b="1" dirty="0">
                <a:solidFill>
                  <a:schemeClr val="accent2"/>
                </a:solidFill>
                <a:effectLst>
                  <a:outerShdw blurRad="38100" dist="38100" dir="2700000" algn="tl">
                    <a:srgbClr val="C0C0C0"/>
                  </a:outerShdw>
                </a:effectLst>
              </a:rPr>
            </a:br>
            <a:endParaRPr lang="es-MX" dirty="0"/>
          </a:p>
        </p:txBody>
      </p:sp>
      <p:sp>
        <p:nvSpPr>
          <p:cNvPr id="5" name="Marcador de contenido 2"/>
          <p:cNvSpPr txBox="1"/>
          <p:nvPr/>
        </p:nvSpPr>
        <p:spPr>
          <a:xfrm>
            <a:off x="485361" y="975378"/>
            <a:ext cx="11221278" cy="41889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altLang="es-MX" b="1" dirty="0">
                <a:solidFill>
                  <a:srgbClr val="B38E5D"/>
                </a:solidFill>
                <a:effectLst>
                  <a:outerShdw blurRad="38100" dist="38100" dir="2700000" algn="tl">
                    <a:srgbClr val="C0C0C0"/>
                  </a:outerShdw>
                </a:effectLst>
                <a:latin typeface="Montserrat" panose="00000500000000000000" pitchFamily="2" charset="0"/>
                <a:cs typeface="Montserrat" panose="00000500000000000000" pitchFamily="2" charset="0"/>
              </a:rPr>
              <a:t>Entre otra, aquella que:</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I. </a:t>
            </a:r>
            <a:r>
              <a:rPr lang="es-MX" sz="1600" dirty="0">
                <a:latin typeface="Montserrat" panose="00000500000000000000" pitchFamily="2" charset="0"/>
                <a:cs typeface="Montserrat" panose="00000500000000000000" pitchFamily="2" charset="0"/>
              </a:rPr>
              <a:t>Comprometa la seguridad pública y cuente con un propósito genuino y un efecto demostrable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III. </a:t>
            </a:r>
            <a:r>
              <a:rPr lang="es-MX" sz="1600" dirty="0">
                <a:latin typeface="Montserrat" panose="00000500000000000000" pitchFamily="2" charset="0"/>
                <a:cs typeface="Montserrat" panose="00000500000000000000" pitchFamily="2" charset="0"/>
              </a:rPr>
              <a:t>Ponga en riesgo la vida, seguridad o salud de una persona física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IV. </a:t>
            </a:r>
            <a:r>
              <a:rPr lang="es-MX" sz="1600" dirty="0">
                <a:latin typeface="Montserrat" panose="00000500000000000000" pitchFamily="2" charset="0"/>
                <a:cs typeface="Montserrat" panose="00000500000000000000" pitchFamily="2" charset="0"/>
              </a:rPr>
              <a:t>Obstruya las actividades de verificación, inspección y auditoría relativas al cumplimiento de las leyes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V. </a:t>
            </a:r>
            <a:r>
              <a:rPr lang="es-MX" sz="1600" dirty="0">
                <a:latin typeface="Montserrat" panose="00000500000000000000" pitchFamily="2" charset="0"/>
                <a:cs typeface="Montserrat" panose="00000500000000000000" pitchFamily="2" charset="0"/>
              </a:rPr>
              <a:t>Obstruya la prevención o persecución de los delitos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VII. </a:t>
            </a:r>
            <a:r>
              <a:rPr lang="es-MX" sz="1600" dirty="0">
                <a:latin typeface="Montserrat" panose="00000500000000000000" pitchFamily="2" charset="0"/>
                <a:cs typeface="Montserrat" panose="00000500000000000000" pitchFamily="2" charset="0"/>
              </a:rPr>
              <a:t>Obstruya los procedimientos para fincar responsabilidad a los Servidores Públicos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XI. </a:t>
            </a:r>
            <a:r>
              <a:rPr lang="es-MX" sz="1600" dirty="0">
                <a:latin typeface="Montserrat" panose="00000500000000000000" pitchFamily="2" charset="0"/>
                <a:cs typeface="Montserrat" panose="00000500000000000000" pitchFamily="2" charset="0"/>
              </a:rPr>
              <a:t>Se encuentre contenida dentro de las investigaciones de hechos que la ley señale como delitos y se tramiten ante el Ministerio Público </a:t>
            </a:r>
          </a:p>
          <a:p>
            <a:pPr marL="342900" indent="-342900" algn="just">
              <a:buFont typeface="Arial" panose="020B0604020202020204" pitchFamily="34" charset="0"/>
              <a:buChar char="•"/>
            </a:pPr>
            <a:r>
              <a:rPr lang="es-MX" sz="1600" b="1" dirty="0">
                <a:latin typeface="Montserrat" panose="00000500000000000000" pitchFamily="2" charset="0"/>
                <a:cs typeface="Montserrat" panose="00000500000000000000" pitchFamily="2" charset="0"/>
              </a:rPr>
              <a:t>XII. </a:t>
            </a:r>
            <a:r>
              <a:rPr lang="es-MX" sz="1600" dirty="0">
                <a:latin typeface="Montserrat" panose="00000500000000000000" pitchFamily="2" charset="0"/>
                <a:cs typeface="Montserrat" panose="00000500000000000000" pitchFamily="2" charset="0"/>
              </a:rPr>
              <a:t>La que por mandato expreso de una ley sea considerada reservada, siempre y cuando no contravenga la Ley General. </a:t>
            </a:r>
            <a:r>
              <a:rPr lang="es-MX" sz="1800" dirty="0">
                <a:latin typeface="Montserrat" panose="00000500000000000000" pitchFamily="2" charset="0"/>
                <a:cs typeface="Montserrat" panose="00000500000000000000" pitchFamily="2" charset="0"/>
              </a:rPr>
              <a:t>                 </a:t>
            </a:r>
            <a:endParaRPr lang="es-MX" sz="1800" dirty="0" smtClean="0">
              <a:latin typeface="Montserrat" panose="00000500000000000000" pitchFamily="2" charset="0"/>
              <a:cs typeface="Montserrat" panose="00000500000000000000" pitchFamily="2" charset="0"/>
            </a:endParaRPr>
          </a:p>
          <a:p>
            <a:r>
              <a:rPr lang="es-MX" sz="1800" dirty="0" smtClean="0">
                <a:latin typeface="Montserrat" panose="00000500000000000000" pitchFamily="2" charset="0"/>
                <a:cs typeface="Montserrat" panose="00000500000000000000" pitchFamily="2" charset="0"/>
              </a:rPr>
              <a:t> </a:t>
            </a:r>
            <a:r>
              <a:rPr lang="es-MX" sz="1100" b="1" dirty="0">
                <a:latin typeface="Montserrat" panose="00000500000000000000" pitchFamily="2" charset="0"/>
                <a:cs typeface="Montserrat" panose="00000500000000000000" pitchFamily="2" charset="0"/>
              </a:rPr>
              <a:t>LEY DE TRANSPARENCIA Y ACCESO A LA I</a:t>
            </a:r>
            <a:r>
              <a:rPr lang="es-MX" sz="1400" b="1" dirty="0">
                <a:latin typeface="Montserrat" panose="00000500000000000000" pitchFamily="2" charset="0"/>
                <a:cs typeface="Montserrat" panose="00000500000000000000" pitchFamily="2" charset="0"/>
              </a:rPr>
              <a:t>NFORMACIÓN PÚBLICA PARA EL ESTADO DE QUINTANA ROO </a:t>
            </a:r>
            <a:endParaRPr lang="es-MX" sz="1400" dirty="0">
              <a:latin typeface="Montserrat" panose="00000500000000000000" pitchFamily="2" charset="0"/>
              <a:cs typeface="Montserrat" panose="00000500000000000000" pitchFamily="2" charset="0"/>
            </a:endParaRPr>
          </a:p>
        </p:txBody>
      </p:sp>
      <p:sp>
        <p:nvSpPr>
          <p:cNvPr id="6" name="Título 5"/>
          <p:cNvSpPr>
            <a:spLocks noGrp="1"/>
          </p:cNvSpPr>
          <p:nvPr>
            <p:ph type="title"/>
          </p:nvPr>
        </p:nvSpPr>
        <p:spPr>
          <a:xfrm>
            <a:off x="1676400" y="638877"/>
            <a:ext cx="10515600" cy="336452"/>
          </a:xfrm>
        </p:spPr>
        <p:txBody>
          <a:bodyPr>
            <a:normAutofit fontScale="90000"/>
          </a:bodyPr>
          <a:lstStyle/>
          <a:p>
            <a:pPr algn="ctr"/>
            <a:r>
              <a:rPr lang="es-MX" altLang="es-MX" sz="4000" dirty="0">
                <a:solidFill>
                  <a:srgbClr val="800010"/>
                </a:solidFill>
                <a:effectLst>
                  <a:outerShdw blurRad="38100" dist="38100" dir="2700000" algn="tl">
                    <a:srgbClr val="C0C0C0"/>
                  </a:outerShdw>
                </a:effectLst>
                <a:latin typeface="Montserrat" panose="00000500000000000000" pitchFamily="2" charset="0"/>
                <a:cs typeface="Montserrat" panose="00000500000000000000" pitchFamily="2" charset="0"/>
              </a:rPr>
              <a:t>INFORMACIÓN RESERVADA</a:t>
            </a:r>
            <a:r>
              <a:rPr lang="es-MX" sz="4000" dirty="0">
                <a:solidFill>
                  <a:srgbClr val="800010"/>
                </a:solidFill>
                <a:latin typeface="Montserrat" panose="00000500000000000000" pitchFamily="2" charset="0"/>
                <a:cs typeface="Montserrat" panose="00000500000000000000" pitchFamily="2" charset="0"/>
              </a:rPr>
              <a:t>.</a:t>
            </a:r>
            <a:r>
              <a:rPr lang="es-MX" dirty="0">
                <a:solidFill>
                  <a:srgbClr val="B38E5D"/>
                </a:solidFill>
              </a:rPr>
              <a:t>    </a:t>
            </a:r>
            <a:r>
              <a:rPr lang="es-MX" sz="3600" b="1" dirty="0">
                <a:solidFill>
                  <a:srgbClr val="B38E5D"/>
                </a:solidFill>
                <a:latin typeface="Montserrat" panose="00000500000000000000" pitchFamily="2" charset="0"/>
                <a:cs typeface="Montserrat" panose="00000500000000000000" pitchFamily="2" charset="0"/>
              </a:rPr>
              <a:t>Art. 134</a:t>
            </a:r>
            <a:br>
              <a:rPr lang="es-MX" sz="3600" b="1" dirty="0">
                <a:solidFill>
                  <a:srgbClr val="B38E5D"/>
                </a:solidFill>
                <a:latin typeface="Montserrat" panose="00000500000000000000" pitchFamily="2" charset="0"/>
                <a:cs typeface="Montserrat" panose="00000500000000000000" pitchFamily="2" charset="0"/>
              </a:rPr>
            </a:br>
            <a:endParaRPr lang="es-MX" sz="3600" b="1" dirty="0">
              <a:solidFill>
                <a:srgbClr val="B38E5D"/>
              </a:solidFill>
              <a:latin typeface="Montserrat" panose="00000500000000000000" pitchFamily="2" charset="0"/>
              <a:cs typeface="Montserrat" panose="00000500000000000000"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p:nvPr/>
        </p:nvSpPr>
        <p:spPr>
          <a:xfrm>
            <a:off x="838200" y="1567283"/>
            <a:ext cx="10515600" cy="21433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s-MX" altLang="es-MX" sz="2000" dirty="0">
                <a:latin typeface="Montserrat" panose="00000500000000000000" pitchFamily="2" charset="0"/>
              </a:rPr>
              <a:t>La entregada con tal carácter a los sujetos obligados; y </a:t>
            </a:r>
          </a:p>
          <a:p>
            <a:pPr marL="342900" indent="-342900" algn="just">
              <a:buFont typeface="Arial" panose="020B0604020202020204" pitchFamily="34" charset="0"/>
              <a:buChar char="•"/>
            </a:pPr>
            <a:r>
              <a:rPr lang="es-MX" altLang="es-MX" sz="2000" dirty="0">
                <a:latin typeface="Montserrat" panose="00000500000000000000" pitchFamily="2" charset="0"/>
              </a:rPr>
              <a:t>Los datos personales que requieran el consentimiento de los individuos para su difusión, distribución o comercialización.</a:t>
            </a:r>
            <a:endParaRPr lang="es-MX" altLang="es-MX" sz="2000" i="1" dirty="0">
              <a:effectLst>
                <a:outerShdw blurRad="38100" dist="38100" dir="2700000" algn="tl">
                  <a:srgbClr val="C0C0C0"/>
                </a:outerShdw>
              </a:effectLst>
              <a:latin typeface="Montserrat" panose="00000500000000000000" pitchFamily="2" charset="0"/>
            </a:endParaRPr>
          </a:p>
          <a:p>
            <a:pPr marL="342900" indent="-342900" algn="just">
              <a:buFont typeface="Arial" panose="020B0604020202020204" pitchFamily="34" charset="0"/>
              <a:buChar char="•"/>
            </a:pPr>
            <a:endParaRPr lang="es-MX" sz="2000" dirty="0">
              <a:latin typeface="Futura T OT" panose="02000000000000000000" pitchFamily="50" charset="0"/>
            </a:endParaRPr>
          </a:p>
        </p:txBody>
      </p:sp>
      <p:sp>
        <p:nvSpPr>
          <p:cNvPr id="4" name="Título 3"/>
          <p:cNvSpPr>
            <a:spLocks noGrp="1"/>
          </p:cNvSpPr>
          <p:nvPr>
            <p:ph type="title"/>
          </p:nvPr>
        </p:nvSpPr>
        <p:spPr/>
        <p:txBody>
          <a:bodyPr/>
          <a:lstStyle/>
          <a:p>
            <a:pPr algn="ctr"/>
            <a:r>
              <a:rPr lang="es-MX" sz="4000" dirty="0" smtClean="0">
                <a:solidFill>
                  <a:srgbClr val="800010"/>
                </a:solidFill>
                <a:latin typeface="Montserrat" panose="00000500000000000000" pitchFamily="2" charset="0"/>
                <a:cs typeface="Montserrat" panose="00000500000000000000" pitchFamily="2" charset="0"/>
              </a:rPr>
              <a:t>INFORMACIÓN CONFIDENCIAL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790" y="119380"/>
            <a:ext cx="11501120" cy="2526030"/>
          </a:xfrm>
        </p:spPr>
        <p:txBody>
          <a:bodyPr>
            <a:normAutofit fontScale="90000"/>
          </a:bodyPr>
          <a:lstStyle/>
          <a:p>
            <a:pPr algn="ctr"/>
            <a:r>
              <a:rPr lang="es-MX" sz="2700" b="1" dirty="0" smtClean="0">
                <a:solidFill>
                  <a:srgbClr val="800010"/>
                </a:solidFill>
                <a:latin typeface="Montserrat" panose="00000500000000000000" pitchFamily="2" charset="0"/>
                <a:cs typeface="Montserrat" panose="00000500000000000000" pitchFamily="2" charset="0"/>
              </a:rPr>
              <a:t>DERECHO A LA INFORMACIÓN. NO PUEDE ALEGARSE EL CARÁCTER DE "RESERVADO" DE LAS AVERIGUACIONES PREVIAS </a:t>
            </a:r>
            <a:r>
              <a:rPr lang="es-MX" sz="3100" dirty="0" smtClean="0">
                <a:latin typeface="Montserrat" panose="00000500000000000000" pitchFamily="2" charset="0"/>
                <a:cs typeface="Montserrat" panose="00000500000000000000" pitchFamily="2" charset="0"/>
              </a:rPr>
              <a:t/>
            </a:r>
            <a:br>
              <a:rPr lang="es-MX" sz="3100" dirty="0" smtClean="0">
                <a:latin typeface="Montserrat" panose="00000500000000000000" pitchFamily="2" charset="0"/>
                <a:cs typeface="Montserrat" panose="00000500000000000000" pitchFamily="2" charset="0"/>
              </a:rPr>
            </a:br>
            <a:r>
              <a:rPr lang="es-MX" dirty="0" smtClean="0"/>
              <a:t/>
            </a:r>
            <a:br>
              <a:rPr lang="es-MX" dirty="0" smtClean="0"/>
            </a:br>
            <a:r>
              <a:rPr lang="es-MX" sz="2200" b="1" dirty="0" smtClean="0">
                <a:solidFill>
                  <a:srgbClr val="B38E5D"/>
                </a:solidFill>
                <a:latin typeface="Montserrat" panose="00000500000000000000" pitchFamily="2" charset="0"/>
                <a:cs typeface="Montserrat" panose="00000500000000000000" pitchFamily="2" charset="0"/>
              </a:rPr>
              <a:t>CUANDO LA INVESTIGACIÓN VERSE SOBRE VIOLACIONES GRAVES DE DERECHOS FUNDAMENTALES O DELITOS DE LESA HUMANIDAD</a:t>
            </a:r>
            <a:r>
              <a:rPr lang="es-MX" b="1" dirty="0" smtClean="0">
                <a:latin typeface="Montserrat" panose="00000500000000000000" pitchFamily="2" charset="0"/>
                <a:cs typeface="Montserrat" panose="00000500000000000000" pitchFamily="2" charset="0"/>
              </a:rPr>
              <a:t>.</a:t>
            </a:r>
            <a:endParaRPr lang="es-MX" b="1" dirty="0">
              <a:latin typeface="Montserrat" panose="00000500000000000000" pitchFamily="2" charset="0"/>
              <a:cs typeface="Montserrat" panose="00000500000000000000" pitchFamily="2" charset="0"/>
            </a:endParaRPr>
          </a:p>
        </p:txBody>
      </p:sp>
      <p:sp>
        <p:nvSpPr>
          <p:cNvPr id="3" name="2 Marcador de contenido"/>
          <p:cNvSpPr>
            <a:spLocks noGrp="1"/>
          </p:cNvSpPr>
          <p:nvPr>
            <p:ph idx="1"/>
          </p:nvPr>
        </p:nvSpPr>
        <p:spPr>
          <a:xfrm>
            <a:off x="732183" y="2639178"/>
            <a:ext cx="10515600" cy="1580184"/>
          </a:xfrm>
        </p:spPr>
        <p:txBody>
          <a:bodyPr>
            <a:normAutofit fontScale="67500" lnSpcReduction="10000"/>
          </a:bodyPr>
          <a:lstStyle/>
          <a:p>
            <a:pPr algn="just"/>
            <a:r>
              <a:rPr lang="es-MX" dirty="0" smtClean="0">
                <a:latin typeface="Montserrat" panose="00000500000000000000" pitchFamily="2" charset="0"/>
                <a:cs typeface="Montserrat" panose="00000500000000000000" pitchFamily="2" charset="0"/>
              </a:rPr>
              <a:t>Se afectan bienes de tal relevancia y con tal intensidad que el perjuicio trasciende de la esfera individual de la persona directamente afectada para constituirse como una afectación a la sociedad como un todo y, además, porque su conocimiento permite el ejercicio de un control y escrutinio por parte de la sociedad respecto al cumplimiento de las obligaciones a cargo del Estado ante este tipo de violaciones y delitos.</a:t>
            </a:r>
            <a:endParaRPr lang="es-MX" dirty="0">
              <a:latin typeface="Montserrat" panose="00000500000000000000" pitchFamily="2" charset="0"/>
              <a:cs typeface="Montserrat" panose="00000500000000000000" pitchFamily="2" charset="0"/>
            </a:endParaRPr>
          </a:p>
        </p:txBody>
      </p:sp>
      <p:graphicFrame>
        <p:nvGraphicFramePr>
          <p:cNvPr id="4" name="3 Tabla"/>
          <p:cNvGraphicFramePr>
            <a:graphicFrameLocks noGrp="1"/>
          </p:cNvGraphicFramePr>
          <p:nvPr>
            <p:custDataLst>
              <p:tags r:id="rId1"/>
            </p:custDataLst>
          </p:nvPr>
        </p:nvGraphicFramePr>
        <p:xfrm>
          <a:off x="732155" y="4018915"/>
          <a:ext cx="10695305" cy="638622"/>
        </p:xfrm>
        <a:graphic>
          <a:graphicData uri="http://schemas.openxmlformats.org/drawingml/2006/table">
            <a:tbl>
              <a:tblPr/>
              <a:tblGrid>
                <a:gridCol w="2083435">
                  <a:extLst>
                    <a:ext uri="{9D8B030D-6E8A-4147-A177-3AD203B41FA5}">
                      <a16:colId xmlns:a16="http://schemas.microsoft.com/office/drawing/2014/main" val="20000"/>
                    </a:ext>
                  </a:extLst>
                </a:gridCol>
                <a:gridCol w="4445635">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gridCol w="2083435">
                  <a:extLst>
                    <a:ext uri="{9D8B030D-6E8A-4147-A177-3AD203B41FA5}">
                      <a16:colId xmlns:a16="http://schemas.microsoft.com/office/drawing/2014/main" val="20003"/>
                    </a:ext>
                  </a:extLst>
                </a:gridCol>
              </a:tblGrid>
              <a:tr h="594360">
                <a:tc>
                  <a:txBody>
                    <a:bodyPr/>
                    <a:lstStyle/>
                    <a:p>
                      <a:r>
                        <a:rPr lang="es-MX" sz="1800" dirty="0">
                          <a:solidFill>
                            <a:srgbClr val="000000"/>
                          </a:solidFill>
                          <a:effectLst/>
                        </a:rPr>
                        <a:t>Tesis: P. I/2019 (10a.)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Semanario Judicial de la Federación</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Décima Época</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r>
                        <a:rPr lang="es-MX" sz="1800" dirty="0">
                          <a:solidFill>
                            <a:srgbClr val="000000"/>
                          </a:solidFill>
                          <a:effectLst/>
                        </a:rPr>
                        <a:t>2021412 </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9661" y="221650"/>
            <a:ext cx="10515600" cy="779464"/>
          </a:xfrm>
        </p:spPr>
        <p:txBody>
          <a:bodyPr>
            <a:noAutofit/>
          </a:bodyPr>
          <a:lstStyle/>
          <a:p>
            <a:pPr algn="ctr"/>
            <a:r>
              <a:rPr lang="es-MX" sz="2400" b="1" dirty="0" smtClean="0">
                <a:solidFill>
                  <a:srgbClr val="800010"/>
                </a:solidFill>
                <a:latin typeface="Montserrat" panose="00000500000000000000" pitchFamily="2" charset="0"/>
                <a:cs typeface="Montserrat" panose="00000500000000000000" pitchFamily="2" charset="0"/>
              </a:rPr>
              <a:t>VIOLACIONES GRAVES DE DERECHOS FUNDAMENTALES O DELITOS DE LESA HUMANIDAD</a:t>
            </a:r>
          </a:p>
        </p:txBody>
      </p:sp>
      <p:sp>
        <p:nvSpPr>
          <p:cNvPr id="4" name="3 Rectángulo"/>
          <p:cNvSpPr/>
          <p:nvPr/>
        </p:nvSpPr>
        <p:spPr>
          <a:xfrm>
            <a:off x="599661" y="3080388"/>
            <a:ext cx="11221278" cy="1845310"/>
          </a:xfrm>
          <a:prstGeom prst="rect">
            <a:avLst/>
          </a:prstGeom>
        </p:spPr>
        <p:txBody>
          <a:bodyPr wrap="square">
            <a:spAutoFit/>
          </a:bodyPr>
          <a:lstStyle/>
          <a:p>
            <a:pPr algn="just"/>
            <a:r>
              <a:rPr lang="es-MX" dirty="0"/>
              <a:t> </a:t>
            </a:r>
            <a:r>
              <a:rPr lang="es-MX" sz="1600" dirty="0">
                <a:latin typeface="Montserrat" panose="00000500000000000000" pitchFamily="2" charset="0"/>
                <a:cs typeface="Montserrat" panose="00000500000000000000" pitchFamily="2" charset="0"/>
              </a:rPr>
              <a:t>Estatuto de Roma, únicamente cuando se cometan como parte de un ataque generalizado o sistemático contra una población civil y con conocimiento de dicho ataque; entendiendo por ataque generalizado contra la población civil la línea de conducta que implique la comisión de actos mencionados en el catálogo de referencia contra una multiplicidad de personas dentro de dicha población; mientras que por sistematizado debe entenderse que los actos se cometan de conformidad con la </a:t>
            </a:r>
            <a:r>
              <a:rPr lang="es-MX" sz="1600" b="1" dirty="0">
                <a:latin typeface="Montserrat" panose="00000500000000000000" pitchFamily="2" charset="0"/>
                <a:cs typeface="Montserrat" panose="00000500000000000000" pitchFamily="2" charset="0"/>
              </a:rPr>
              <a:t>política de un Estado o de una organización de cometer esos actos o para promover esa política, es decir, en seguimiento de un plan preconcebido</a:t>
            </a:r>
            <a:r>
              <a:rPr lang="es-MX" sz="1600" b="1" u="sng" dirty="0">
                <a:latin typeface="Montserrat" panose="00000500000000000000" pitchFamily="2" charset="0"/>
                <a:cs typeface="Montserrat" panose="00000500000000000000" pitchFamily="2" charset="0"/>
              </a:rPr>
              <a:t>, lo cual excluiría a aquellos actos cometidos al azar.</a:t>
            </a:r>
            <a:endParaRPr lang="es-MX" sz="1600" u="sng" dirty="0">
              <a:latin typeface="Montserrat" panose="00000500000000000000" pitchFamily="2" charset="0"/>
              <a:cs typeface="Montserrat" panose="00000500000000000000" pitchFamily="2" charset="0"/>
            </a:endParaRPr>
          </a:p>
        </p:txBody>
      </p:sp>
      <p:sp>
        <p:nvSpPr>
          <p:cNvPr id="5" name="4 Rectángulo"/>
          <p:cNvSpPr/>
          <p:nvPr/>
        </p:nvSpPr>
        <p:spPr>
          <a:xfrm>
            <a:off x="599661" y="1109430"/>
            <a:ext cx="11221278" cy="1814830"/>
          </a:xfrm>
          <a:prstGeom prst="rect">
            <a:avLst/>
          </a:prstGeom>
        </p:spPr>
        <p:txBody>
          <a:bodyPr wrap="square">
            <a:spAutoFit/>
          </a:bodyPr>
          <a:lstStyle/>
          <a:p>
            <a:pPr algn="just"/>
            <a:r>
              <a:rPr lang="es-MX" sz="1600" dirty="0">
                <a:latin typeface="Montserrat" panose="00000500000000000000" pitchFamily="2" charset="0"/>
                <a:cs typeface="Montserrat" panose="00000500000000000000" pitchFamily="2" charset="0"/>
              </a:rPr>
              <a:t>El asesinato; el exterminio; la esclavitud; la deportación o traslado forzoso de la población; la encarcelación u otra privación grave de la libertad física en violación de normas </a:t>
            </a:r>
            <a:r>
              <a:rPr lang="es-MX" sz="1600" b="1" dirty="0">
                <a:latin typeface="Montserrat" panose="00000500000000000000" pitchFamily="2" charset="0"/>
                <a:cs typeface="Montserrat" panose="00000500000000000000" pitchFamily="2" charset="0"/>
              </a:rPr>
              <a:t>fundamentales</a:t>
            </a:r>
            <a:r>
              <a:rPr lang="es-MX" sz="1600" dirty="0">
                <a:latin typeface="Montserrat" panose="00000500000000000000" pitchFamily="2" charset="0"/>
                <a:cs typeface="Montserrat" panose="00000500000000000000" pitchFamily="2" charset="0"/>
              </a:rPr>
              <a:t> de derecho internacional; la tortura; la violación, esclavitud sexual, prostitución forzada, embarazo forzado, esterilización forzada u otros abusos sexuales de gravedad comparable; la persecución de un grupo o colectividad con identidad propia fundada en motivos políticos, raciales, nacionales, étnicos, culturales, religiosos, de género, la desaparición forzada de personas u otros motivos universalmente reconocidos como inaceptables con arreglo al derecho internacional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952462" y="2876687"/>
            <a:ext cx="7772400" cy="4351338"/>
          </a:xfrm>
        </p:spPr>
        <p:txBody>
          <a:bodyPr/>
          <a:lstStyle/>
          <a:p>
            <a:pPr algn="ctr"/>
            <a:r>
              <a:rPr lang="es-MX" dirty="0">
                <a:cs typeface="Montserrat" panose="00000500000000000000" pitchFamily="2" charset="0"/>
              </a:rPr>
              <a:t>COORDINACIÓN GENERAL </a:t>
            </a:r>
            <a:r>
              <a:rPr lang="es-MX" dirty="0" smtClean="0">
                <a:cs typeface="Montserrat" panose="00000500000000000000" pitchFamily="2" charset="0"/>
              </a:rPr>
              <a:t>JURÍDICA Y DE </a:t>
            </a:r>
            <a:r>
              <a:rPr lang="es-MX" dirty="0">
                <a:cs typeface="Montserrat" panose="00000500000000000000" pitchFamily="2" charset="0"/>
              </a:rPr>
              <a:t>TRANSPARENCIA </a:t>
            </a:r>
            <a:endParaRPr lang="es-MX" dirty="0" smtClean="0">
              <a:cs typeface="Montserrat" panose="00000500000000000000" pitchFamily="2" charset="0"/>
            </a:endParaRPr>
          </a:p>
          <a:p>
            <a:pPr algn="ctr"/>
            <a:r>
              <a:rPr lang="es-MX" dirty="0" smtClean="0">
                <a:cs typeface="Montserrat" panose="00000500000000000000" pitchFamily="2" charset="0"/>
              </a:rPr>
              <a:t>DIRECCIÓN</a:t>
            </a:r>
          </a:p>
          <a:p>
            <a:pPr algn="ctr"/>
            <a:r>
              <a:rPr lang="es-MX" dirty="0" smtClean="0">
                <a:cs typeface="Montserrat" panose="00000500000000000000" pitchFamily="2" charset="0"/>
              </a:rPr>
              <a:t>AV</a:t>
            </a:r>
            <a:r>
              <a:rPr lang="es-MX" dirty="0">
                <a:cs typeface="Montserrat" panose="00000500000000000000" pitchFamily="2" charset="0"/>
              </a:rPr>
              <a:t>. 16 DE SEPTIEMBRE </a:t>
            </a:r>
            <a:r>
              <a:rPr lang="es-MX" dirty="0" smtClean="0">
                <a:cs typeface="Montserrat" panose="00000500000000000000" pitchFamily="2" charset="0"/>
              </a:rPr>
              <a:t>No.95</a:t>
            </a:r>
          </a:p>
          <a:p>
            <a:pPr algn="ctr"/>
            <a:r>
              <a:rPr lang="es-MX" dirty="0" smtClean="0">
                <a:cs typeface="Montserrat" panose="00000500000000000000" pitchFamily="2" charset="0"/>
              </a:rPr>
              <a:t>ENTRE </a:t>
            </a:r>
            <a:r>
              <a:rPr lang="es-MX" dirty="0">
                <a:cs typeface="Montserrat" panose="00000500000000000000" pitchFamily="2" charset="0"/>
              </a:rPr>
              <a:t>PLUTARCO ELÍAS CALLES E IGNACIO ZARAGOZA</a:t>
            </a:r>
          </a:p>
          <a:p>
            <a:pPr algn="ctr"/>
            <a:r>
              <a:rPr lang="es-MX" dirty="0">
                <a:cs typeface="Montserrat" panose="00000500000000000000" pitchFamily="2" charset="0"/>
              </a:rPr>
              <a:t>COLONIA: CENTRO C.P. 77090</a:t>
            </a:r>
          </a:p>
          <a:p>
            <a:pPr algn="ctr"/>
            <a:r>
              <a:rPr lang="es-MX" dirty="0">
                <a:cs typeface="Montserrat" panose="00000500000000000000" pitchFamily="2" charset="0"/>
              </a:rPr>
              <a:t>CHETUMAL, QUINTANA ROO, MÉXICO</a:t>
            </a:r>
          </a:p>
          <a:p>
            <a:pPr algn="ctr"/>
            <a:r>
              <a:rPr lang="es-MX" dirty="0">
                <a:cs typeface="Montserrat" panose="00000500000000000000" pitchFamily="2" charset="0"/>
              </a:rPr>
              <a:t>TEL.: (983) 129  3258</a:t>
            </a:r>
          </a:p>
          <a:p>
            <a:pPr algn="ctr"/>
            <a:endParaRPr lang="es-MX" dirty="0">
              <a:cs typeface="Montserrat" panose="00000500000000000000" pitchFamily="2" charset="0"/>
            </a:endParaRPr>
          </a:p>
          <a:p>
            <a:pPr algn="ctr"/>
            <a:r>
              <a:rPr lang="es-MX" dirty="0">
                <a:cs typeface="Montserrat" panose="00000500000000000000" pitchFamily="2" charset="0"/>
              </a:rPr>
              <a:t>Correo: </a:t>
            </a:r>
            <a:r>
              <a:rPr lang="es-MX" dirty="0">
                <a:cs typeface="Montserrat" panose="00000500000000000000" pitchFamily="2" charset="0"/>
                <a:hlinkClick r:id="rId2"/>
              </a:rPr>
              <a:t>transparencia.sabgob@gmail.com</a:t>
            </a:r>
            <a:endParaRPr lang="es-MX" dirty="0">
              <a:cs typeface="Montserrat" panose="00000500000000000000" pitchFamily="2" charset="0"/>
            </a:endParaRPr>
          </a:p>
          <a:p>
            <a:endParaRPr lang="es-MX" dirty="0">
              <a:cs typeface="Montserrat" panose="00000500000000000000" pitchFamily="2" charset="0"/>
            </a:endParaRPr>
          </a:p>
        </p:txBody>
      </p:sp>
      <p:sp>
        <p:nvSpPr>
          <p:cNvPr id="4" name="Marcador de fecha 3"/>
          <p:cNvSpPr>
            <a:spLocks noGrp="1"/>
          </p:cNvSpPr>
          <p:nvPr>
            <p:ph type="dt" sz="half" idx="10"/>
          </p:nvPr>
        </p:nvSpPr>
        <p:spPr/>
        <p:txBody>
          <a:bodyPr/>
          <a:lstStyle/>
          <a:p>
            <a:fld id="{EE22B9D3-F442-4084-AC64-496F95D1BBAB}" type="datetime6">
              <a:rPr lang="es-MX" smtClean="0"/>
              <a:t>enero de 2026</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28</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cs typeface="Montserrat" panose="00000500000000000000" pitchFamily="2" charset="0"/>
              </a:rPr>
              <a:t>MTRO. FÉLIX DÍAZ VILLALOBOS</a:t>
            </a:r>
          </a:p>
          <a:p>
            <a:pPr algn="ctr"/>
            <a:r>
              <a:rPr lang="es-MX" dirty="0">
                <a:cs typeface="Montserrat" panose="00000500000000000000" pitchFamily="2" charset="0"/>
              </a:rPr>
              <a:t>Cel.: 9985770191</a:t>
            </a:r>
          </a:p>
          <a:p>
            <a:endParaRPr lang="es-MX" dirty="0">
              <a:cs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11696" y="1358400"/>
            <a:ext cx="10515600" cy="1556051"/>
          </a:xfrm>
        </p:spPr>
        <p:txBody>
          <a:bodyPr/>
          <a:lstStyle/>
          <a:p>
            <a:pPr marL="0" indent="0" algn="just">
              <a:buNone/>
            </a:pPr>
            <a:r>
              <a:rPr lang="es-MX" sz="2000" dirty="0">
                <a:latin typeface="Montserrat" panose="00000500000000000000" pitchFamily="2" charset="0"/>
                <a:cs typeface="Montserrat" panose="00000500000000000000" pitchFamily="2" charset="0"/>
              </a:rPr>
              <a:t>Los sujetos obligados dentro de sus obligaciones esta Constituir su Comité de Transparencia y su Unidad de Transparencia, dando vista al Instituto de su integración y vigilar su correcto funcionamiento de acuerdo a su normatividad interna.</a:t>
            </a:r>
          </a:p>
        </p:txBody>
      </p:sp>
      <p:sp>
        <p:nvSpPr>
          <p:cNvPr id="5" name="Marcador de contenido 4"/>
          <p:cNvSpPr>
            <a:spLocks noGrp="1"/>
          </p:cNvSpPr>
          <p:nvPr>
            <p:ph sz="quarter" idx="13"/>
          </p:nvPr>
        </p:nvSpPr>
        <p:spPr>
          <a:xfrm>
            <a:off x="930965" y="633164"/>
            <a:ext cx="10515600" cy="461962"/>
          </a:xfrm>
        </p:spPr>
        <p:txBody>
          <a:bodyPr/>
          <a:lstStyle/>
          <a:p>
            <a:pPr marL="0" indent="0" algn="ctr">
              <a:buNone/>
            </a:pPr>
            <a:r>
              <a:rPr lang="es-MX" sz="2400" b="1" dirty="0">
                <a:solidFill>
                  <a:srgbClr val="800010"/>
                </a:solidFill>
                <a:latin typeface="Montserrat" panose="00000500000000000000" pitchFamily="2" charset="0"/>
                <a:cs typeface="Montserrat" panose="00000500000000000000" pitchFamily="2" charset="0"/>
              </a:rPr>
              <a:t>¿PORQUE DEBEMOS INTEGRARLO?</a:t>
            </a:r>
          </a:p>
        </p:txBody>
      </p:sp>
      <p:sp>
        <p:nvSpPr>
          <p:cNvPr id="4" name="3 Rectángulo"/>
          <p:cNvSpPr/>
          <p:nvPr/>
        </p:nvSpPr>
        <p:spPr>
          <a:xfrm>
            <a:off x="930727" y="4826698"/>
            <a:ext cx="5724128" cy="584775"/>
          </a:xfrm>
          <a:prstGeom prst="rect">
            <a:avLst/>
          </a:prstGeom>
        </p:spPr>
        <p:txBody>
          <a:bodyPr wrap="square">
            <a:spAutoFit/>
          </a:bodyPr>
          <a:lstStyle/>
          <a:p>
            <a:pPr algn="just"/>
            <a:r>
              <a:rPr lang="es-MX" sz="1600" dirty="0">
                <a:solidFill>
                  <a:srgbClr val="B38E5D"/>
                </a:solidFill>
                <a:latin typeface="Montserrat" panose="00000500000000000000" pitchFamily="2" charset="0"/>
              </a:rPr>
              <a:t>Artículo 54 </a:t>
            </a:r>
            <a:r>
              <a:rPr lang="es-MX" sz="1600" dirty="0">
                <a:latin typeface="Montserrat" panose="00000500000000000000" pitchFamily="2" charset="0"/>
              </a:rPr>
              <a:t>de la Ley de Transparencia y Acceso  a la Información Pública del Estado de Quintana Roo</a:t>
            </a:r>
          </a:p>
        </p:txBody>
      </p:sp>
      <p:pic>
        <p:nvPicPr>
          <p:cNvPr id="1026" name="Picture 2" descr="https://www.ichitaip.org/infoweb/images/mnuso/so.png"/>
          <p:cNvPicPr>
            <a:picLocks noChangeAspect="1" noChangeArrowheads="1"/>
          </p:cNvPicPr>
          <p:nvPr/>
        </p:nvPicPr>
        <p:blipFill rotWithShape="1">
          <a:blip r:embed="rId2">
            <a:extLst>
              <a:ext uri="{28A0092B-C50C-407E-A947-70E740481C1C}">
                <a14:useLocalDpi xmlns:a14="http://schemas.microsoft.com/office/drawing/2010/main" val="0"/>
              </a:ext>
            </a:extLst>
          </a:blip>
          <a:srcRect l="6820" t="3481" r="66429" b="71463"/>
          <a:stretch>
            <a:fillRect/>
          </a:stretch>
        </p:blipFill>
        <p:spPr bwMode="auto">
          <a:xfrm>
            <a:off x="7615555" y="2212975"/>
            <a:ext cx="2613660" cy="243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3"/>
          </p:nvPr>
        </p:nvSpPr>
        <p:spPr>
          <a:xfrm>
            <a:off x="8446925" y="211135"/>
            <a:ext cx="3745075" cy="867188"/>
          </a:xfrm>
        </p:spPr>
        <p:txBody>
          <a:bodyPr>
            <a:normAutofit fontScale="70000" lnSpcReduction="10000"/>
          </a:bodyPr>
          <a:lstStyle/>
          <a:p>
            <a:pPr marL="0" indent="0" algn="ctr">
              <a:buNone/>
            </a:pPr>
            <a:r>
              <a:rPr lang="es-MX" sz="2800" b="1" dirty="0">
                <a:solidFill>
                  <a:schemeClr val="accent4">
                    <a:lumMod val="75000"/>
                  </a:schemeClr>
                </a:solidFill>
                <a:latin typeface="Montserrat" panose="00000500000000000000" pitchFamily="2" charset="0"/>
                <a:cs typeface="Montserrat" panose="00000500000000000000" pitchFamily="2" charset="0"/>
              </a:rPr>
              <a:t>INTEGRACIÓN DEL COMITÉ DE TRANSPARENCIA </a:t>
            </a:r>
          </a:p>
        </p:txBody>
      </p:sp>
      <p:pic>
        <p:nvPicPr>
          <p:cNvPr id="3076" name="Picture 4"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t="26821" r="75079" b="43988"/>
          <a:stretch>
            <a:fillRect/>
          </a:stretch>
        </p:blipFill>
        <p:spPr bwMode="auto">
          <a:xfrm>
            <a:off x="1978931" y="175964"/>
            <a:ext cx="1227783" cy="9023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26966" t="20618" r="50000" b="43862"/>
          <a:stretch>
            <a:fillRect/>
          </a:stretch>
        </p:blipFill>
        <p:spPr bwMode="auto">
          <a:xfrm>
            <a:off x="304061" y="1052851"/>
            <a:ext cx="1149078" cy="12454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50422" t="23977" r="26930" b="40650"/>
          <a:stretch>
            <a:fillRect/>
          </a:stretch>
        </p:blipFill>
        <p:spPr bwMode="auto">
          <a:xfrm>
            <a:off x="1792592" y="2048127"/>
            <a:ext cx="1245166" cy="136691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t="59893" r="74238" b="8702"/>
          <a:stretch>
            <a:fillRect/>
          </a:stretch>
        </p:blipFill>
        <p:spPr bwMode="auto">
          <a:xfrm>
            <a:off x="4621492" y="2175067"/>
            <a:ext cx="1264371" cy="10833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avatares"/>
          <p:cNvPicPr>
            <a:picLocks noChangeAspect="1" noChangeArrowheads="1"/>
          </p:cNvPicPr>
          <p:nvPr/>
        </p:nvPicPr>
        <p:blipFill rotWithShape="1">
          <a:blip r:embed="rId2">
            <a:extLst>
              <a:ext uri="{28A0092B-C50C-407E-A947-70E740481C1C}">
                <a14:useLocalDpi xmlns:a14="http://schemas.microsoft.com/office/drawing/2010/main" val="0"/>
              </a:ext>
            </a:extLst>
          </a:blip>
          <a:srcRect l="75695" t="58571" r="2100" b="9033"/>
          <a:stretch>
            <a:fillRect/>
          </a:stretch>
        </p:blipFill>
        <p:spPr bwMode="auto">
          <a:xfrm>
            <a:off x="3372100" y="2137110"/>
            <a:ext cx="1159413" cy="118894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963717" y="1212045"/>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rPr>
              <a:t>Presidente</a:t>
            </a:r>
            <a:endParaRPr lang="es-MX" dirty="0">
              <a:latin typeface="Montserrat" panose="00000500000000000000" pitchFamily="2" charset="0"/>
              <a:cs typeface="Montserrat" panose="00000500000000000000" pitchFamily="2" charset="0"/>
            </a:endParaRPr>
          </a:p>
        </p:txBody>
      </p:sp>
      <p:sp>
        <p:nvSpPr>
          <p:cNvPr id="12" name="11 Rectángulo redondeado"/>
          <p:cNvSpPr/>
          <p:nvPr/>
        </p:nvSpPr>
        <p:spPr>
          <a:xfrm>
            <a:off x="156996" y="2464715"/>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cs typeface="Montserrat" panose="00000500000000000000" pitchFamily="2" charset="0"/>
              </a:rPr>
              <a:t>Secretario</a:t>
            </a:r>
          </a:p>
        </p:txBody>
      </p:sp>
      <p:sp>
        <p:nvSpPr>
          <p:cNvPr id="13" name="12 Rectángulo redondeado"/>
          <p:cNvSpPr/>
          <p:nvPr/>
        </p:nvSpPr>
        <p:spPr>
          <a:xfrm>
            <a:off x="1788266" y="3554749"/>
            <a:ext cx="4874641"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cs typeface="Montserrat" panose="00000500000000000000" pitchFamily="2" charset="0"/>
              </a:rPr>
              <a:t>Vocales que determine el S.O</a:t>
            </a:r>
          </a:p>
        </p:txBody>
      </p:sp>
      <p:sp>
        <p:nvSpPr>
          <p:cNvPr id="5" name="4 CuadroTexto"/>
          <p:cNvSpPr txBox="1"/>
          <p:nvPr/>
        </p:nvSpPr>
        <p:spPr>
          <a:xfrm>
            <a:off x="4157200" y="709186"/>
            <a:ext cx="3476263" cy="1014730"/>
          </a:xfrm>
          <a:prstGeom prst="rect">
            <a:avLst/>
          </a:prstGeom>
          <a:noFill/>
        </p:spPr>
        <p:txBody>
          <a:bodyPr wrap="square" rtlCol="0">
            <a:spAutoFit/>
          </a:bodyPr>
          <a:lstStyle/>
          <a:p>
            <a:pPr marL="285750" indent="-285750">
              <a:buFont typeface="Wingdings" panose="05000000000000000000" pitchFamily="2" charset="2"/>
              <a:buChar char="§"/>
            </a:pPr>
            <a:r>
              <a:rPr lang="es-MX" sz="1200" b="1" dirty="0">
                <a:latin typeface="Montserrat" panose="00000500000000000000" pitchFamily="2" charset="0"/>
                <a:cs typeface="Montserrat" panose="00000500000000000000" pitchFamily="2" charset="0"/>
              </a:rPr>
              <a:t>Debe integrarse por un número impar.</a:t>
            </a:r>
          </a:p>
          <a:p>
            <a:pPr marL="285750" indent="-285750">
              <a:buFont typeface="Wingdings" panose="05000000000000000000" pitchFamily="2" charset="2"/>
              <a:buChar char="§"/>
            </a:pPr>
            <a:r>
              <a:rPr lang="es-MX" sz="1200" b="1" dirty="0">
                <a:latin typeface="Montserrat" panose="00000500000000000000" pitchFamily="2" charset="0"/>
                <a:cs typeface="Montserrat" panose="00000500000000000000" pitchFamily="2" charset="0"/>
              </a:rPr>
              <a:t>Debe figurar el titular de la Unidad de Transparencia</a:t>
            </a:r>
          </a:p>
          <a:p>
            <a:pPr marL="285750" indent="-285750">
              <a:buFont typeface="Wingdings" panose="05000000000000000000" pitchFamily="2" charset="2"/>
              <a:buChar char="§"/>
            </a:pPr>
            <a:r>
              <a:rPr lang="es-MX" sz="1200" b="1" dirty="0">
                <a:latin typeface="Montserrat" panose="00000500000000000000" pitchFamily="2" charset="0"/>
                <a:cs typeface="Montserrat" panose="00000500000000000000" pitchFamily="2" charset="0"/>
              </a:rPr>
              <a:t>Los integrantes del comité no podrán depender jerárquicamente entre si</a:t>
            </a:r>
          </a:p>
        </p:txBody>
      </p:sp>
      <p:pic>
        <p:nvPicPr>
          <p:cNvPr id="3086" name="Picture 14" descr="Resultado de imagen para advert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904" y="943431"/>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3524435" y="3904110"/>
            <a:ext cx="5381024" cy="1291590"/>
          </a:xfrm>
          <a:prstGeom prst="rect">
            <a:avLst/>
          </a:prstGeom>
        </p:spPr>
        <p:txBody>
          <a:bodyPr wrap="square">
            <a:spAutoFit/>
          </a:bodyPr>
          <a:lstStyle/>
          <a:p>
            <a:endParaRPr lang="es-MX" dirty="0"/>
          </a:p>
          <a:p>
            <a:pPr algn="just"/>
            <a:r>
              <a:rPr lang="es-MX" sz="1200" b="1" dirty="0">
                <a:latin typeface="Montserrat" panose="00000500000000000000" pitchFamily="2" charset="0"/>
                <a:cs typeface="Montserrat" panose="00000500000000000000" pitchFamily="2" charset="0"/>
              </a:rPr>
              <a:t>Artículo 5º y 6º de los Lineamientos generales para la integración, </a:t>
            </a:r>
          </a:p>
          <a:p>
            <a:pPr algn="just"/>
            <a:r>
              <a:rPr lang="es-MX" sz="1200" b="1" dirty="0">
                <a:latin typeface="Montserrat" panose="00000500000000000000" pitchFamily="2" charset="0"/>
                <a:cs typeface="Montserrat" panose="00000500000000000000" pitchFamily="2" charset="0"/>
              </a:rPr>
              <a:t>organización y funcionamiento de los  comités de transparencia de los</a:t>
            </a:r>
          </a:p>
          <a:p>
            <a:pPr algn="just"/>
            <a:r>
              <a:rPr lang="es-MX" sz="1200" b="1" dirty="0">
                <a:latin typeface="Montserrat" panose="00000500000000000000" pitchFamily="2" charset="0"/>
                <a:cs typeface="Montserrat" panose="00000500000000000000" pitchFamily="2" charset="0"/>
              </a:rPr>
              <a:t>sujetos obligados de la Ley de Transparencia y Acceso a la Información Pública para el Estado de Quintan Roo.</a:t>
            </a:r>
          </a:p>
        </p:txBody>
      </p:sp>
      <p:pic>
        <p:nvPicPr>
          <p:cNvPr id="3088" name="Picture 16" descr="Resultado de imagen para ojo adverten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69" y="3415049"/>
            <a:ext cx="1198554" cy="119855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157124" y="4519029"/>
            <a:ext cx="1440160" cy="354905"/>
          </a:xfrm>
          <a:prstGeom prst="roundRect">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hlinkClick r:id="rId5" action="ppaction://hlinksldjump"/>
              </a:rPr>
              <a:t>SUPLEN TE</a:t>
            </a:r>
          </a:p>
        </p:txBody>
      </p:sp>
      <p:pic>
        <p:nvPicPr>
          <p:cNvPr id="3090" name="Picture 18" descr="Resultado de imagen para invitad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831" t="4430" r="14112" b="4314"/>
          <a:stretch>
            <a:fillRect/>
          </a:stretch>
        </p:blipFill>
        <p:spPr bwMode="auto">
          <a:xfrm>
            <a:off x="8910320" y="1473200"/>
            <a:ext cx="1602740" cy="2585720"/>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redondeado"/>
          <p:cNvSpPr/>
          <p:nvPr/>
        </p:nvSpPr>
        <p:spPr>
          <a:xfrm>
            <a:off x="7204654" y="3596626"/>
            <a:ext cx="144016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anose="00000500000000000000" pitchFamily="2" charset="0"/>
                <a:cs typeface="Montserrat" panose="00000500000000000000" pitchFamily="2" charset="0"/>
              </a:rPr>
              <a:t>INVITADOS</a:t>
            </a:r>
            <a:endParaRPr lang="es-MX" dirty="0">
              <a:latin typeface="Montserrat" panose="00000500000000000000" pitchFamily="2" charset="0"/>
              <a:cs typeface="Montserrat" panose="00000500000000000000" pitchFamily="2" charset="0"/>
            </a:endParaRPr>
          </a:p>
        </p:txBody>
      </p:sp>
      <p:sp>
        <p:nvSpPr>
          <p:cNvPr id="8" name="7 CuadroTexto"/>
          <p:cNvSpPr txBox="1"/>
          <p:nvPr/>
        </p:nvSpPr>
        <p:spPr>
          <a:xfrm>
            <a:off x="6522898" y="2541095"/>
            <a:ext cx="1045453" cy="261610"/>
          </a:xfrm>
          <a:prstGeom prst="rect">
            <a:avLst/>
          </a:prstGeom>
          <a:noFill/>
        </p:spPr>
        <p:txBody>
          <a:bodyPr wrap="square" rtlCol="0">
            <a:spAutoFit/>
          </a:bodyPr>
          <a:lstStyle/>
          <a:p>
            <a:endParaRPr lang="es-MX" sz="1100" dirty="0"/>
          </a:p>
        </p:txBody>
      </p:sp>
      <p:sp>
        <p:nvSpPr>
          <p:cNvPr id="9" name="8 Llamada rectangular redondeada"/>
          <p:cNvSpPr/>
          <p:nvPr/>
        </p:nvSpPr>
        <p:spPr>
          <a:xfrm>
            <a:off x="6864350" y="2047875"/>
            <a:ext cx="1582420" cy="1116965"/>
          </a:xfrm>
          <a:prstGeom prst="wedgeRoundRectCallout">
            <a:avLst>
              <a:gd name="adj1" fmla="val -1034"/>
              <a:gd name="adj2" fmla="val 78629"/>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latin typeface="Montserrat" panose="00000500000000000000" pitchFamily="2" charset="0"/>
                <a:cs typeface="Montserrat" panose="00000500000000000000" pitchFamily="2" charset="0"/>
              </a:rPr>
              <a:t>Si fuese el caso para mejor fundamentación y motivación</a:t>
            </a:r>
          </a:p>
          <a:p>
            <a:pPr algn="ctr"/>
            <a:endParaRPr lang="es-MX" dirty="0">
              <a:latin typeface="Montserrat" panose="00000500000000000000" pitchFamily="2" charset="0"/>
              <a:cs typeface="Montserrat"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6865" y="924477"/>
            <a:ext cx="10515600" cy="3770652"/>
          </a:xfrm>
        </p:spPr>
        <p:txBody>
          <a:bodyPr>
            <a:normAutofit/>
          </a:bodyPr>
          <a:lstStyle/>
          <a:p>
            <a:pPr marL="0" indent="0">
              <a:buNone/>
            </a:pPr>
            <a:r>
              <a:rPr lang="es-MX" sz="2000" dirty="0">
                <a:latin typeface="Montserrat" panose="00000500000000000000" pitchFamily="2" charset="0"/>
                <a:cs typeface="Montserrat" panose="00000500000000000000" pitchFamily="2" charset="0"/>
              </a:rPr>
              <a:t>Bajo la mas estricta responsabilidad del integrante del comité de transparencia, podrá designar a una </a:t>
            </a:r>
            <a:r>
              <a:rPr lang="es-MX" sz="2000" b="1" dirty="0">
                <a:latin typeface="Montserrat" panose="00000500000000000000" pitchFamily="2" charset="0"/>
                <a:cs typeface="Montserrat" panose="00000500000000000000" pitchFamily="2" charset="0"/>
              </a:rPr>
              <a:t>sola persona</a:t>
            </a:r>
            <a:r>
              <a:rPr lang="es-MX" sz="2000" dirty="0">
                <a:latin typeface="Montserrat" panose="00000500000000000000" pitchFamily="2" charset="0"/>
                <a:cs typeface="Montserrat" panose="00000500000000000000" pitchFamily="2" charset="0"/>
              </a:rPr>
              <a:t>, para que funja como suplente en el ejercicio de sus funciones considerando:</a:t>
            </a:r>
          </a:p>
          <a:p>
            <a:pPr marL="0" indent="0">
              <a:buNone/>
            </a:pPr>
            <a:endParaRPr lang="es-MX" sz="2000" dirty="0">
              <a:latin typeface="Montserrat" panose="00000500000000000000" pitchFamily="2" charset="0"/>
              <a:cs typeface="Montserrat" panose="00000500000000000000" pitchFamily="2" charset="0"/>
            </a:endParaRPr>
          </a:p>
          <a:p>
            <a:pPr>
              <a:buFontTx/>
              <a:buChar char="-"/>
            </a:pPr>
            <a:r>
              <a:rPr lang="es-MX" sz="2000" dirty="0">
                <a:latin typeface="Montserrat" panose="00000500000000000000" pitchFamily="2" charset="0"/>
                <a:cs typeface="Montserrat" panose="00000500000000000000" pitchFamily="2" charset="0"/>
              </a:rPr>
              <a:t>Ser aprobado por el Comité</a:t>
            </a:r>
          </a:p>
          <a:p>
            <a:pPr>
              <a:buFontTx/>
              <a:buChar char="-"/>
            </a:pPr>
            <a:r>
              <a:rPr lang="es-MX" sz="2000" dirty="0">
                <a:latin typeface="Montserrat" panose="00000500000000000000" pitchFamily="2" charset="0"/>
                <a:cs typeface="Montserrat" panose="00000500000000000000" pitchFamily="2" charset="0"/>
              </a:rPr>
              <a:t>Contar con conocimientos del tema a tratar </a:t>
            </a:r>
          </a:p>
          <a:p>
            <a:pPr>
              <a:buFontTx/>
              <a:buChar char="-"/>
            </a:pPr>
            <a:r>
              <a:rPr lang="es-MX" sz="2000" dirty="0">
                <a:latin typeface="Montserrat" panose="00000500000000000000" pitchFamily="2" charset="0"/>
                <a:cs typeface="Montserrat" panose="00000500000000000000" pitchFamily="2" charset="0"/>
              </a:rPr>
              <a:t>Tener un rango inmediato inferior al integrante titular que lo nombro y </a:t>
            </a:r>
          </a:p>
          <a:p>
            <a:pPr>
              <a:buFontTx/>
              <a:buChar char="-"/>
            </a:pPr>
            <a:r>
              <a:rPr lang="es-MX" sz="2000" b="1" dirty="0">
                <a:latin typeface="Montserrat" panose="00000500000000000000" pitchFamily="2" charset="0"/>
                <a:cs typeface="Montserrat" panose="00000500000000000000" pitchFamily="2" charset="0"/>
              </a:rPr>
              <a:t>Contar con facultades de decisión al respecto. </a:t>
            </a:r>
          </a:p>
        </p:txBody>
      </p:sp>
      <p:sp>
        <p:nvSpPr>
          <p:cNvPr id="2" name="Marcador de contenido 1"/>
          <p:cNvSpPr>
            <a:spLocks noGrp="1"/>
          </p:cNvSpPr>
          <p:nvPr>
            <p:ph sz="quarter" idx="13"/>
          </p:nvPr>
        </p:nvSpPr>
        <p:spPr>
          <a:xfrm>
            <a:off x="838200" y="310131"/>
            <a:ext cx="10515600" cy="461962"/>
          </a:xfrm>
        </p:spPr>
        <p:txBody>
          <a:bodyPr>
            <a:noAutofit/>
          </a:bodyPr>
          <a:lstStyle/>
          <a:p>
            <a:pPr marL="0" indent="0" algn="ctr">
              <a:buNone/>
            </a:pPr>
            <a:r>
              <a:rPr lang="es-MX" b="1" dirty="0">
                <a:solidFill>
                  <a:srgbClr val="800010"/>
                </a:solidFill>
                <a:latin typeface="Montserrat" panose="00000500000000000000" pitchFamily="2" charset="0"/>
                <a:cs typeface="Montserrat" panose="00000500000000000000" pitchFamily="2" charset="0"/>
              </a:rPr>
              <a:t>SUPLENTE</a:t>
            </a:r>
          </a:p>
        </p:txBody>
      </p:sp>
      <p:pic>
        <p:nvPicPr>
          <p:cNvPr id="4098" name="Picture 2" descr="Resultado de imagen para supl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65" y="1885315"/>
            <a:ext cx="1950085" cy="2366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00007"/>
            <a:ext cx="9471991" cy="3770652"/>
          </a:xfrm>
        </p:spPr>
        <p:txBody>
          <a:bodyPr>
            <a:noAutofit/>
          </a:bodyPr>
          <a:lstStyle/>
          <a:p>
            <a:pPr marL="514350" indent="-514350" algn="just">
              <a:buAutoNum type="romanUcPeriod"/>
            </a:pPr>
            <a:r>
              <a:rPr lang="es-MX" sz="1600" dirty="0">
                <a:latin typeface="Montserrat" panose="00000500000000000000" pitchFamily="2" charset="0"/>
                <a:cs typeface="Montserrat" panose="00000500000000000000" pitchFamily="2" charset="0"/>
              </a:rPr>
              <a:t>Instituir, coordinar y supervisar, para asegurar la mayor eficacia en la gestión de las solicitudes en materia de acceso a la información; </a:t>
            </a:r>
          </a:p>
          <a:p>
            <a:pPr marL="514350" indent="-514350" algn="just">
              <a:buAutoNum type="romanUcPeriod"/>
            </a:pPr>
            <a:r>
              <a:rPr lang="es-MX" sz="1600" dirty="0">
                <a:latin typeface="Montserrat" panose="00000500000000000000" pitchFamily="2" charset="0"/>
                <a:cs typeface="Montserrat" panose="00000500000000000000" pitchFamily="2" charset="0"/>
              </a:rPr>
              <a:t> Confirmar, modificar o revocar las determinaciones que en materia de ampliación del plazo de respuesta, clasificación de la información y declaración de inexistencia o de incompetencia que realicen los titulares de las Áreas de los Sujetos Obligados; </a:t>
            </a:r>
          </a:p>
          <a:p>
            <a:pPr marL="514350" indent="-514350" algn="just">
              <a:buAutoNum type="romanUcPeriod"/>
            </a:pPr>
            <a:r>
              <a:rPr lang="es-MX" sz="1600" dirty="0">
                <a:latin typeface="Montserrat" panose="00000500000000000000" pitchFamily="2" charset="0"/>
                <a:cs typeface="Montserrat" panose="00000500000000000000" pitchFamily="2" charset="0"/>
              </a:rPr>
              <a:t>Ordenar, en su caso, a las Áreas competentes que generen la información que </a:t>
            </a:r>
            <a:r>
              <a:rPr lang="es-MX" sz="1600" u="sng" dirty="0">
                <a:latin typeface="Montserrat" panose="00000500000000000000" pitchFamily="2" charset="0"/>
                <a:cs typeface="Montserrat" panose="00000500000000000000" pitchFamily="2" charset="0"/>
              </a:rPr>
              <a:t>derivado de sus facultades, competencias y funcion</a:t>
            </a:r>
            <a:r>
              <a:rPr lang="es-MX" sz="1600" dirty="0">
                <a:latin typeface="Montserrat" panose="00000500000000000000" pitchFamily="2" charset="0"/>
                <a:cs typeface="Montserrat" panose="00000500000000000000" pitchFamily="2" charset="0"/>
              </a:rPr>
              <a:t>es;</a:t>
            </a:r>
          </a:p>
          <a:p>
            <a:pPr marL="514350" indent="-514350" algn="just">
              <a:buAutoNum type="romanUcPeriod"/>
            </a:pPr>
            <a:r>
              <a:rPr lang="es-MX" sz="1600" dirty="0">
                <a:latin typeface="Montserrat" panose="00000500000000000000" pitchFamily="2" charset="0"/>
                <a:cs typeface="Montserrat" panose="00000500000000000000" pitchFamily="2" charset="0"/>
              </a:rPr>
              <a:t>Establecer políticas para facilitar la obtención de la información;</a:t>
            </a:r>
          </a:p>
          <a:p>
            <a:pPr marL="514350" indent="-514350" algn="just">
              <a:buAutoNum type="romanUcPeriod"/>
            </a:pPr>
            <a:r>
              <a:rPr lang="es-MX" sz="1600" dirty="0">
                <a:latin typeface="Montserrat" panose="00000500000000000000" pitchFamily="2" charset="0"/>
                <a:cs typeface="Montserrat" panose="00000500000000000000" pitchFamily="2" charset="0"/>
              </a:rPr>
              <a:t>Promover la capacitación y actualización de los servidores públicos</a:t>
            </a:r>
          </a:p>
          <a:p>
            <a:pPr marL="514350" indent="-514350" algn="just">
              <a:buAutoNum type="romanUcPeriod"/>
            </a:pPr>
            <a:r>
              <a:rPr lang="es-MX" sz="1600" dirty="0">
                <a:latin typeface="Montserrat" panose="00000500000000000000" pitchFamily="2" charset="0"/>
                <a:cs typeface="Montserrat" panose="00000500000000000000" pitchFamily="2" charset="0"/>
              </a:rPr>
              <a:t> IX. </a:t>
            </a:r>
            <a:r>
              <a:rPr lang="es-MX" sz="1600" u="sng" dirty="0">
                <a:latin typeface="Montserrat" panose="00000500000000000000" pitchFamily="2" charset="0"/>
                <a:cs typeface="Montserrat" panose="00000500000000000000" pitchFamily="2" charset="0"/>
                <a:hlinkClick r:id="rId2" action="ppaction://hlinkfile"/>
              </a:rPr>
              <a:t>Supervisar la aplicación y cumplimiento de los lineamie</a:t>
            </a:r>
            <a:r>
              <a:rPr lang="es-MX" sz="1600" dirty="0">
                <a:latin typeface="Montserrat" panose="00000500000000000000" pitchFamily="2" charset="0"/>
                <a:cs typeface="Montserrat" panose="00000500000000000000" pitchFamily="2" charset="0"/>
                <a:hlinkClick r:id="rId2" action="ppaction://hlinkfile"/>
              </a:rPr>
              <a:t>ntos</a:t>
            </a:r>
            <a:r>
              <a:rPr lang="es-MX" sz="1600" dirty="0">
                <a:latin typeface="Montserrat" panose="00000500000000000000" pitchFamily="2" charset="0"/>
                <a:cs typeface="Montserrat" panose="00000500000000000000" pitchFamily="2" charset="0"/>
              </a:rPr>
              <a:t>, criterios y recomendaciones expedidos por el Sistema Nacional y por el Instituto;</a:t>
            </a:r>
          </a:p>
          <a:p>
            <a:pPr marL="0" indent="0" algn="just">
              <a:buNone/>
            </a:pPr>
            <a:endParaRPr lang="es-MX" sz="1600" dirty="0">
              <a:latin typeface="Montserrat" panose="00000500000000000000" pitchFamily="2" charset="0"/>
              <a:cs typeface="Montserrat" panose="00000500000000000000" pitchFamily="2" charset="0"/>
            </a:endParaRPr>
          </a:p>
          <a:p>
            <a:pPr marL="0" indent="0" algn="just">
              <a:buNone/>
            </a:pPr>
            <a:endParaRPr lang="es-MX" sz="1600" dirty="0">
              <a:latin typeface="Montserrat" panose="00000500000000000000" pitchFamily="2" charset="0"/>
              <a:cs typeface="Montserrat" panose="00000500000000000000" pitchFamily="2" charset="0"/>
            </a:endParaRPr>
          </a:p>
        </p:txBody>
      </p:sp>
      <p:sp>
        <p:nvSpPr>
          <p:cNvPr id="5" name="Marcador de contenido 4"/>
          <p:cNvSpPr>
            <a:spLocks noGrp="1"/>
          </p:cNvSpPr>
          <p:nvPr>
            <p:ph sz="quarter" idx="13"/>
          </p:nvPr>
        </p:nvSpPr>
        <p:spPr>
          <a:xfrm>
            <a:off x="838200" y="438045"/>
            <a:ext cx="10515600" cy="461962"/>
          </a:xfrm>
        </p:spPr>
        <p:txBody>
          <a:bodyPr>
            <a:normAutofit fontScale="97500"/>
          </a:bodyPr>
          <a:lstStyle/>
          <a:p>
            <a:pPr marL="0" indent="0" algn="ctr">
              <a:buNone/>
            </a:pPr>
            <a:r>
              <a:rPr lang="es-MX" b="1" dirty="0">
                <a:solidFill>
                  <a:srgbClr val="800010"/>
                </a:solidFill>
                <a:latin typeface="Montserrat" panose="00000500000000000000" pitchFamily="2" charset="0"/>
                <a:cs typeface="Montserrat" panose="00000500000000000000" pitchFamily="2" charset="0"/>
              </a:rPr>
              <a:t>FUNCIONES</a:t>
            </a:r>
          </a:p>
        </p:txBody>
      </p:sp>
      <p:sp>
        <p:nvSpPr>
          <p:cNvPr id="4" name="3 Rectángulo"/>
          <p:cNvSpPr/>
          <p:nvPr/>
        </p:nvSpPr>
        <p:spPr>
          <a:xfrm>
            <a:off x="838200" y="4410075"/>
            <a:ext cx="6324600" cy="1014730"/>
          </a:xfrm>
          <a:prstGeom prst="rect">
            <a:avLst/>
          </a:prstGeom>
        </p:spPr>
        <p:txBody>
          <a:bodyPr wrap="square">
            <a:spAutoFit/>
          </a:bodyPr>
          <a:lstStyle/>
          <a:p>
            <a:endParaRPr lang="es-MX" dirty="0"/>
          </a:p>
          <a:p>
            <a:pPr algn="just"/>
            <a:r>
              <a:rPr lang="es-MX" sz="1400" b="1" dirty="0">
                <a:solidFill>
                  <a:schemeClr val="accent4">
                    <a:lumMod val="75000"/>
                  </a:schemeClr>
                </a:solidFill>
                <a:latin typeface="Montserrat" panose="00000500000000000000" pitchFamily="2" charset="0"/>
                <a:cs typeface="Montserrat" panose="00000500000000000000" pitchFamily="2" charset="0"/>
              </a:rPr>
              <a:t>Artículo 62 de la Ley de Transparencia y </a:t>
            </a:r>
          </a:p>
          <a:p>
            <a:pPr algn="just"/>
            <a:r>
              <a:rPr lang="es-MX" sz="1400" b="1" dirty="0">
                <a:solidFill>
                  <a:schemeClr val="accent4">
                    <a:lumMod val="75000"/>
                  </a:schemeClr>
                </a:solidFill>
                <a:latin typeface="Montserrat" panose="00000500000000000000" pitchFamily="2" charset="0"/>
                <a:cs typeface="Montserrat" panose="00000500000000000000" pitchFamily="2" charset="0"/>
              </a:rPr>
              <a:t>Art. 9º </a:t>
            </a:r>
            <a:r>
              <a:rPr lang="es-MX" sz="1400" b="1" dirty="0">
                <a:latin typeface="Montserrat" panose="00000500000000000000" pitchFamily="2" charset="0"/>
                <a:cs typeface="Montserrat" panose="00000500000000000000" pitchFamily="2" charset="0"/>
              </a:rPr>
              <a:t> de los Lineamientos generales para la integración, organización y funcionamiento de los  comités de transparencia</a:t>
            </a:r>
          </a:p>
        </p:txBody>
      </p:sp>
      <p:pic>
        <p:nvPicPr>
          <p:cNvPr id="6" name="Picture 16" descr="Resultado de imagen para ojo advert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525" y="1468755"/>
            <a:ext cx="1490980" cy="1490980"/>
          </a:xfrm>
          <a:prstGeom prst="rect">
            <a:avLst/>
          </a:prstGeom>
          <a:solidFill>
            <a:srgbClr val="B38E5D"/>
          </a:solidFill>
        </p:spPr>
      </p:pic>
      <p:sp>
        <p:nvSpPr>
          <p:cNvPr id="7" name="6 Rectángulo redondeado"/>
          <p:cNvSpPr/>
          <p:nvPr/>
        </p:nvSpPr>
        <p:spPr>
          <a:xfrm>
            <a:off x="10677854" y="2959550"/>
            <a:ext cx="1236586" cy="53730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Son XXIII</a:t>
            </a:r>
          </a:p>
          <a:p>
            <a:pPr algn="ctr"/>
            <a:r>
              <a:rPr lang="es-MX" dirty="0"/>
              <a:t>funciones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quarter" idx="13"/>
          </p:nvPr>
        </p:nvSpPr>
        <p:spPr>
          <a:xfrm>
            <a:off x="838200" y="255634"/>
            <a:ext cx="10515600" cy="874338"/>
          </a:xfrm>
        </p:spPr>
        <p:txBody>
          <a:bodyPr/>
          <a:lstStyle/>
          <a:p>
            <a:pPr marL="0" indent="0">
              <a:buNone/>
            </a:pPr>
            <a:r>
              <a:rPr lang="es-MX" sz="1800" b="1" dirty="0">
                <a:solidFill>
                  <a:srgbClr val="800010"/>
                </a:solidFill>
                <a:latin typeface="Montserrat" panose="00000500000000000000" pitchFamily="2" charset="0"/>
                <a:cs typeface="Montserrat" panose="00000500000000000000" pitchFamily="2" charset="0"/>
              </a:rPr>
              <a:t>ARTÍCULO 3. PARA LA MEJOR COMPRENSIÓN E INTERPRETACIÓN LAS SIGUIENTES DEFINICIONES</a:t>
            </a:r>
            <a:r>
              <a:rPr lang="es-MX" sz="2000" b="1" dirty="0">
                <a:solidFill>
                  <a:srgbClr val="800010"/>
                </a:solidFill>
                <a:latin typeface="Montserrat" panose="00000500000000000000" pitchFamily="2" charset="0"/>
                <a:cs typeface="Montserrat" panose="00000500000000000000" pitchFamily="2" charset="0"/>
              </a:rPr>
              <a:t>: </a:t>
            </a:r>
          </a:p>
        </p:txBody>
      </p:sp>
      <p:sp>
        <p:nvSpPr>
          <p:cNvPr id="4" name="3 Rectángulo"/>
          <p:cNvSpPr/>
          <p:nvPr/>
        </p:nvSpPr>
        <p:spPr>
          <a:xfrm>
            <a:off x="786848" y="3648826"/>
            <a:ext cx="10515600" cy="1599565"/>
          </a:xfrm>
          <a:prstGeom prst="rect">
            <a:avLst/>
          </a:prstGeom>
        </p:spPr>
        <p:txBody>
          <a:bodyPr wrap="square">
            <a:spAutoFit/>
          </a:bodyPr>
          <a:lstStyle/>
          <a:p>
            <a:pPr algn="just"/>
            <a:r>
              <a:rPr lang="es-MX" sz="1400" b="1" dirty="0">
                <a:solidFill>
                  <a:schemeClr val="accent6">
                    <a:lumMod val="50000"/>
                  </a:schemeClr>
                </a:solidFill>
                <a:latin typeface="Montserrat" panose="00000500000000000000" pitchFamily="2" charset="0"/>
              </a:rPr>
              <a:t>XIV. Información: </a:t>
            </a:r>
            <a:r>
              <a:rPr lang="es-MX" sz="1400" u="sng" dirty="0">
                <a:solidFill>
                  <a:schemeClr val="accent6">
                    <a:lumMod val="50000"/>
                  </a:schemeClr>
                </a:solidFill>
                <a:latin typeface="Montserrat" panose="00000500000000000000" pitchFamily="2" charset="0"/>
              </a:rPr>
              <a:t>La contenida en los documentos y expedientes que los sujetos obligados creen, generen, obtengan, adquieran, transformen, administren o conserven </a:t>
            </a:r>
            <a:r>
              <a:rPr lang="es-MX" sz="1400" dirty="0">
                <a:solidFill>
                  <a:schemeClr val="accent6">
                    <a:lumMod val="50000"/>
                  </a:schemeClr>
                </a:solidFill>
                <a:latin typeface="Montserrat" panose="00000500000000000000" pitchFamily="2" charset="0"/>
              </a:rPr>
              <a:t>por cualquier título y que podrá clasificarse en pública, reservada y confidencial; </a:t>
            </a:r>
          </a:p>
          <a:p>
            <a:pPr algn="just"/>
            <a:endParaRPr lang="es-MX" sz="1400" dirty="0">
              <a:solidFill>
                <a:schemeClr val="accent6">
                  <a:lumMod val="50000"/>
                </a:schemeClr>
              </a:solidFill>
              <a:latin typeface="Montserrat" panose="00000500000000000000" pitchFamily="2" charset="0"/>
            </a:endParaRPr>
          </a:p>
          <a:p>
            <a:pPr algn="just"/>
            <a:r>
              <a:rPr lang="es-MX" sz="1400" b="1" dirty="0">
                <a:latin typeface="Montserrat" panose="00000500000000000000" pitchFamily="2" charset="0"/>
              </a:rPr>
              <a:t>XXI. Prueba de Daño: </a:t>
            </a:r>
            <a:r>
              <a:rPr lang="es-MX" sz="1400" dirty="0">
                <a:latin typeface="Montserrat" panose="00000500000000000000" pitchFamily="2" charset="0"/>
              </a:rPr>
              <a:t>Carga de los sujetos obligados para demostrar que la divulgación de información lesiona el interés jurídicamente protegido por la Ley, y que el daño que pueda producirse con la publicidad de la información es mayor que el interés de conocerla; </a:t>
            </a:r>
            <a:endParaRPr lang="es-MX" sz="1400" dirty="0">
              <a:solidFill>
                <a:schemeClr val="accent6">
                  <a:lumMod val="50000"/>
                </a:schemeClr>
              </a:solidFill>
              <a:latin typeface="Montserrat" panose="00000500000000000000" pitchFamily="2" charset="0"/>
            </a:endParaRPr>
          </a:p>
        </p:txBody>
      </p:sp>
      <p:sp>
        <p:nvSpPr>
          <p:cNvPr id="5" name="4 Rectángulo"/>
          <p:cNvSpPr/>
          <p:nvPr/>
        </p:nvSpPr>
        <p:spPr>
          <a:xfrm>
            <a:off x="838200" y="854584"/>
            <a:ext cx="10412896" cy="2677656"/>
          </a:xfrm>
          <a:prstGeom prst="rect">
            <a:avLst/>
          </a:prstGeom>
        </p:spPr>
        <p:txBody>
          <a:bodyPr wrap="square">
            <a:spAutoFit/>
          </a:bodyPr>
          <a:lstStyle/>
          <a:p>
            <a:pPr algn="just"/>
            <a:r>
              <a:rPr lang="es-MX" sz="1400" b="1" dirty="0">
                <a:latin typeface="Montserrat" panose="00000500000000000000" pitchFamily="2" charset="0"/>
              </a:rPr>
              <a:t>VIII. Derecho de Acceso a la Información Pública: </a:t>
            </a:r>
            <a:r>
              <a:rPr lang="es-MX" sz="1400" dirty="0">
                <a:latin typeface="Montserrat" panose="00000500000000000000" pitchFamily="2" charset="0"/>
              </a:rPr>
              <a:t>Prerrogativa que tiene toda persona para acceder a la información creada, generada, obtenida, adquirida, transformada, administrada o en poder de los sujetos obligados, en los términos de la presente Ley; </a:t>
            </a:r>
          </a:p>
          <a:p>
            <a:pPr algn="just"/>
            <a:endParaRPr lang="es-MX" sz="1400" dirty="0">
              <a:solidFill>
                <a:schemeClr val="tx2"/>
              </a:solidFill>
              <a:latin typeface="Montserrat" panose="00000500000000000000" pitchFamily="2" charset="0"/>
            </a:endParaRPr>
          </a:p>
          <a:p>
            <a:pPr algn="just"/>
            <a:r>
              <a:rPr lang="es-MX" sz="1400" b="1" dirty="0">
                <a:solidFill>
                  <a:schemeClr val="tx2"/>
                </a:solidFill>
                <a:latin typeface="Montserrat" panose="00000500000000000000" pitchFamily="2" charset="0"/>
              </a:rPr>
              <a:t>IX. Documento: </a:t>
            </a:r>
            <a:r>
              <a:rPr lang="es-MX" sz="1400" u="sng" dirty="0">
                <a:solidFill>
                  <a:schemeClr val="tx2"/>
                </a:solidFill>
                <a:latin typeface="Montserrat" panose="00000500000000000000" pitchFamily="2" charset="0"/>
              </a:rPr>
              <a:t>Los expedientes, reportes, estudios, actas, resoluciones, oficios, correspondencia, acuerdos, directivas, directrices, circulares, contratos, convenios, instructivos, notas, memorandos, estadísticas o bien, cualquier otro registro que documente el ejercicio de las facultades, funciones y competencias de los sujetos obligados</a:t>
            </a:r>
            <a:r>
              <a:rPr lang="es-MX" sz="1400" dirty="0">
                <a:solidFill>
                  <a:schemeClr val="tx2"/>
                </a:solidFill>
                <a:latin typeface="Montserrat" panose="00000500000000000000" pitchFamily="2" charset="0"/>
              </a:rPr>
              <a:t>, sus servidores públicos e integrantes, </a:t>
            </a:r>
            <a:r>
              <a:rPr lang="es-MX" sz="1400" b="1" dirty="0">
                <a:solidFill>
                  <a:schemeClr val="tx2"/>
                </a:solidFill>
                <a:latin typeface="Montserrat" panose="00000500000000000000" pitchFamily="2" charset="0"/>
              </a:rPr>
              <a:t>sin importar su fuente o fecha de elaboración</a:t>
            </a:r>
            <a:r>
              <a:rPr lang="es-MX" sz="1400" dirty="0">
                <a:solidFill>
                  <a:schemeClr val="tx2"/>
                </a:solidFill>
                <a:latin typeface="Montserrat" panose="00000500000000000000" pitchFamily="2" charset="0"/>
              </a:rPr>
              <a:t>. Los documentos podrán estar en cualquier medio, sea escrito, impreso, sonoro, visual, electrónico, informático u otros…; </a:t>
            </a:r>
          </a:p>
          <a:p>
            <a:pPr algn="just"/>
            <a:endParaRPr lang="es-MX" sz="1400" dirty="0">
              <a:latin typeface="Montserrat" panose="00000500000000000000" pitchFamily="2" charset="0"/>
            </a:endParaRPr>
          </a:p>
          <a:p>
            <a:pPr algn="just"/>
            <a:r>
              <a:rPr lang="es-MX" sz="1400" b="1" dirty="0">
                <a:latin typeface="Montserrat" panose="00000500000000000000" pitchFamily="2" charset="0"/>
              </a:rPr>
              <a:t>X. Expediente: </a:t>
            </a:r>
            <a:r>
              <a:rPr lang="es-MX" sz="1400" dirty="0">
                <a:latin typeface="Montserrat" panose="00000500000000000000" pitchFamily="2" charset="0"/>
              </a:rPr>
              <a:t>Unidad documental constituida por uno o varios documentos de archivo, ordenados y relacionados por un mismo asunto, actividad o trámite de los sujetos obligados; </a:t>
            </a:r>
          </a:p>
        </p:txBody>
      </p:sp>
      <p:sp>
        <p:nvSpPr>
          <p:cNvPr id="3" name="2 Rectángulo"/>
          <p:cNvSpPr/>
          <p:nvPr/>
        </p:nvSpPr>
        <p:spPr>
          <a:xfrm>
            <a:off x="2855640" y="6351712"/>
            <a:ext cx="7632847" cy="461665"/>
          </a:xfrm>
          <a:prstGeom prst="rect">
            <a:avLst/>
          </a:prstGeom>
        </p:spPr>
        <p:txBody>
          <a:bodyPr wrap="square">
            <a:spAutoFit/>
          </a:bodyPr>
          <a:lstStyle/>
          <a:p>
            <a:endParaRPr lang="es-MX" sz="1200" dirty="0">
              <a:solidFill>
                <a:schemeClr val="bg1"/>
              </a:solidFill>
            </a:endParaRPr>
          </a:p>
          <a:p>
            <a:r>
              <a:rPr lang="es-MX" sz="1200" dirty="0">
                <a:solidFill>
                  <a:schemeClr val="bg1"/>
                </a:solidFill>
              </a:rPr>
              <a:t> </a:t>
            </a:r>
            <a:r>
              <a:rPr lang="es-MX" sz="1200" b="1" dirty="0">
                <a:solidFill>
                  <a:schemeClr val="bg1"/>
                </a:solidFill>
              </a:rPr>
              <a:t>LEY DE TRANSPARENCIA Y ACCESO A LA INFORMACIÓN PÚBLICA PARA EL ESTADO DE QUINTANA ROO </a:t>
            </a:r>
            <a:endParaRPr lang="es-MX"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7469" y="1573834"/>
            <a:ext cx="10515600" cy="3770652"/>
          </a:xfrm>
        </p:spPr>
        <p:txBody>
          <a:bodyPr/>
          <a:lstStyle/>
          <a:p>
            <a:pPr marL="0" indent="0" algn="just">
              <a:buNone/>
            </a:pPr>
            <a:r>
              <a:rPr lang="es-MX" sz="2400" dirty="0">
                <a:latin typeface="Montserrat" panose="00000500000000000000" pitchFamily="2" charset="0"/>
                <a:cs typeface="Montserrat" panose="00000500000000000000" pitchFamily="2" charset="0"/>
              </a:rPr>
              <a:t>Artículo 153. Las Unidades de Transparencia </a:t>
            </a:r>
            <a:r>
              <a:rPr lang="es-MX" sz="2400" u="sng" dirty="0">
                <a:solidFill>
                  <a:schemeClr val="accent1">
                    <a:lumMod val="50000"/>
                  </a:schemeClr>
                </a:solidFill>
                <a:latin typeface="Montserrat" panose="00000500000000000000" pitchFamily="2" charset="0"/>
                <a:cs typeface="Montserrat" panose="00000500000000000000" pitchFamily="2" charset="0"/>
              </a:rPr>
              <a:t>deberán garantizar que las solicitudes se turnen a todas las Áreas competentes que cuenten con la información o deban tenerla de acuerdo a sus facultades, competencias y funciones</a:t>
            </a:r>
            <a:r>
              <a:rPr lang="es-MX" sz="2400" dirty="0">
                <a:latin typeface="Montserrat" panose="00000500000000000000" pitchFamily="2" charset="0"/>
                <a:cs typeface="Montserrat" panose="00000500000000000000" pitchFamily="2" charset="0"/>
              </a:rPr>
              <a:t>, con el objeto de que realicen una búsqueda exhaustiva y razonable de la información solicitada.</a:t>
            </a:r>
          </a:p>
        </p:txBody>
      </p:sp>
      <p:sp>
        <p:nvSpPr>
          <p:cNvPr id="5" name="Marcador de contenido 4"/>
          <p:cNvSpPr>
            <a:spLocks noGrp="1"/>
          </p:cNvSpPr>
          <p:nvPr>
            <p:ph sz="quarter" idx="13"/>
          </p:nvPr>
        </p:nvSpPr>
        <p:spPr>
          <a:xfrm>
            <a:off x="957469" y="455905"/>
            <a:ext cx="10515600" cy="461962"/>
          </a:xfrm>
        </p:spPr>
        <p:txBody>
          <a:bodyPr/>
          <a:lstStyle/>
          <a:p>
            <a:pPr marL="0" indent="0" algn="ctr">
              <a:buNone/>
            </a:pPr>
            <a:r>
              <a:rPr lang="es-MX" sz="2400" b="1" dirty="0">
                <a:solidFill>
                  <a:srgbClr val="800010"/>
                </a:solidFill>
                <a:latin typeface="Montserrat" panose="00000500000000000000" pitchFamily="2" charset="0"/>
                <a:cs typeface="Montserrat" panose="00000500000000000000" pitchFamily="2" charset="0"/>
              </a:rPr>
              <a:t>BÚSQUEDA EXHAUSTIVA Y RAZONABLE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6530"/>
            <a:ext cx="10515600" cy="1050925"/>
          </a:xfrm>
        </p:spPr>
        <p:txBody>
          <a:bodyPr>
            <a:normAutofit fontScale="90000"/>
          </a:bodyPr>
          <a:lstStyle/>
          <a:p>
            <a:r>
              <a:rPr lang="es-MX" sz="3600" dirty="0" smtClean="0">
                <a:latin typeface="Montserrat" panose="00000500000000000000" pitchFamily="2" charset="0"/>
                <a:cs typeface="Montserrat" panose="00000500000000000000" pitchFamily="2" charset="0"/>
              </a:rPr>
              <a:t>EL COMITÉ SESIONARÁ CUANDO:</a:t>
            </a:r>
            <a:br>
              <a:rPr lang="es-MX" sz="3600" dirty="0" smtClean="0">
                <a:latin typeface="Montserrat" panose="00000500000000000000" pitchFamily="2" charset="0"/>
                <a:cs typeface="Montserrat" panose="00000500000000000000" pitchFamily="2" charset="0"/>
              </a:rPr>
            </a:br>
            <a:endParaRPr lang="es-MX" sz="3600" dirty="0" smtClean="0">
              <a:latin typeface="Montserrat" panose="00000500000000000000" pitchFamily="2" charset="0"/>
              <a:cs typeface="Montserrat" panose="00000500000000000000" pitchFamily="2" charset="0"/>
            </a:endParaRPr>
          </a:p>
        </p:txBody>
      </p:sp>
      <p:sp>
        <p:nvSpPr>
          <p:cNvPr id="6" name="CuadroTexto 1"/>
          <p:cNvSpPr txBox="1">
            <a:spLocks noGrp="1"/>
          </p:cNvSpPr>
          <p:nvPr>
            <p:ph idx="1"/>
          </p:nvPr>
        </p:nvSpPr>
        <p:spPr>
          <a:xfrm>
            <a:off x="838200" y="855017"/>
            <a:ext cx="10515600" cy="3770652"/>
          </a:xfrm>
        </p:spPr>
        <p:txBody>
          <a:bodyPr>
            <a:noAutofit/>
          </a:bodyPr>
          <a:lstStyle/>
          <a:p>
            <a:pPr algn="l"/>
            <a:r>
              <a:rPr lang="es-MX" sz="1400" dirty="0" smtClean="0">
                <a:latin typeface="Montserrat" panose="00000500000000000000" pitchFamily="2" charset="0"/>
                <a:cs typeface="Montserrat" panose="00000500000000000000" pitchFamily="2" charset="0"/>
              </a:rPr>
              <a:t>La solicitud de notoria incompetencia</a:t>
            </a:r>
          </a:p>
          <a:p>
            <a:pPr algn="l"/>
            <a:r>
              <a:rPr lang="es-MX" sz="1400" dirty="0" smtClean="0">
                <a:latin typeface="Montserrat" panose="00000500000000000000" pitchFamily="2" charset="0"/>
                <a:cs typeface="Montserrat" panose="00000500000000000000" pitchFamily="2" charset="0"/>
              </a:rPr>
              <a:t>Información confidencial</a:t>
            </a:r>
          </a:p>
          <a:p>
            <a:pPr algn="l"/>
            <a:r>
              <a:rPr lang="es-MX" sz="1400" dirty="0" smtClean="0">
                <a:latin typeface="Montserrat" panose="00000500000000000000" pitchFamily="2" charset="0"/>
                <a:cs typeface="Montserrat" panose="00000500000000000000" pitchFamily="2" charset="0"/>
              </a:rPr>
              <a:t>Solicitud improcedente</a:t>
            </a:r>
          </a:p>
          <a:p>
            <a:pPr algn="l"/>
            <a:r>
              <a:rPr lang="es-MX" sz="1400" dirty="0" smtClean="0">
                <a:latin typeface="Montserrat" panose="00000500000000000000" pitchFamily="2" charset="0"/>
                <a:cs typeface="Montserrat" panose="00000500000000000000" pitchFamily="2" charset="0"/>
              </a:rPr>
              <a:t>Información Inexistente</a:t>
            </a:r>
          </a:p>
          <a:p>
            <a:pPr algn="l"/>
            <a:r>
              <a:rPr lang="es-MX" sz="1400" dirty="0" smtClean="0">
                <a:latin typeface="Montserrat" panose="00000500000000000000" pitchFamily="2" charset="0"/>
                <a:cs typeface="Montserrat" panose="00000500000000000000" pitchFamily="2" charset="0"/>
              </a:rPr>
              <a:t>Información pública gubernamental</a:t>
            </a:r>
          </a:p>
          <a:p>
            <a:pPr algn="l"/>
            <a:r>
              <a:rPr lang="es-MX" sz="1400" dirty="0" smtClean="0">
                <a:latin typeface="Montserrat" panose="00000500000000000000" pitchFamily="2" charset="0"/>
                <a:cs typeface="Montserrat" panose="00000500000000000000" pitchFamily="2" charset="0"/>
              </a:rPr>
              <a:t>Entrega de información vía </a:t>
            </a:r>
            <a:r>
              <a:rPr lang="es-MX" sz="1400" dirty="0" err="1" smtClean="0">
                <a:latin typeface="Montserrat" panose="00000500000000000000" pitchFamily="2" charset="0"/>
                <a:cs typeface="Montserrat" panose="00000500000000000000" pitchFamily="2" charset="0"/>
              </a:rPr>
              <a:t>Infomex</a:t>
            </a:r>
            <a:endParaRPr lang="es-MX" sz="1400" dirty="0" smtClean="0">
              <a:latin typeface="Montserrat" panose="00000500000000000000" pitchFamily="2" charset="0"/>
              <a:cs typeface="Montserrat" panose="00000500000000000000" pitchFamily="2" charset="0"/>
            </a:endParaRPr>
          </a:p>
          <a:p>
            <a:pPr algn="l"/>
            <a:r>
              <a:rPr lang="es-MX" sz="1400" dirty="0" smtClean="0">
                <a:latin typeface="Montserrat" panose="00000500000000000000" pitchFamily="2" charset="0"/>
                <a:cs typeface="Montserrat" panose="00000500000000000000" pitchFamily="2" charset="0"/>
              </a:rPr>
              <a:t>Información reservada</a:t>
            </a:r>
          </a:p>
          <a:p>
            <a:pPr algn="l"/>
            <a:r>
              <a:rPr lang="es-MX" sz="1400" dirty="0" smtClean="0">
                <a:latin typeface="Montserrat" panose="00000500000000000000" pitchFamily="2" charset="0"/>
                <a:cs typeface="Montserrat" panose="00000500000000000000" pitchFamily="2" charset="0"/>
              </a:rPr>
              <a:t>Aclaración a la solicitud</a:t>
            </a:r>
          </a:p>
          <a:p>
            <a:pPr algn="l"/>
            <a:r>
              <a:rPr lang="es-MX" sz="1400" dirty="0" smtClean="0">
                <a:latin typeface="Montserrat" panose="00000500000000000000" pitchFamily="2" charset="0"/>
                <a:cs typeface="Montserrat" panose="00000500000000000000" pitchFamily="2" charset="0"/>
              </a:rPr>
              <a:t>Prorroga</a:t>
            </a:r>
          </a:p>
          <a:p>
            <a:pPr algn="l"/>
            <a:r>
              <a:rPr lang="es-MX" sz="1400" dirty="0" smtClean="0">
                <a:latin typeface="Montserrat" panose="00000500000000000000" pitchFamily="2" charset="0"/>
                <a:cs typeface="Montserrat" panose="00000500000000000000" pitchFamily="2" charset="0"/>
              </a:rPr>
              <a:t>Versiones Públicas Para cumplir con las obligaciones</a:t>
            </a:r>
          </a:p>
          <a:p>
            <a:pPr algn="l"/>
            <a:r>
              <a:rPr lang="es-MX" sz="1400" dirty="0" smtClean="0">
                <a:latin typeface="Montserrat" panose="00000500000000000000" pitchFamily="2" charset="0"/>
                <a:cs typeface="Montserrat" panose="00000500000000000000" pitchFamily="2" charset="0"/>
              </a:rPr>
              <a:t>Información parcialmente disponible</a:t>
            </a:r>
          </a:p>
          <a:p>
            <a:pPr algn="l"/>
            <a:endParaRPr lang="es-MX" sz="1400" dirty="0">
              <a:latin typeface="Montserrat" panose="00000500000000000000" pitchFamily="2" charset="0"/>
              <a:cs typeface="Montserrat" panose="00000500000000000000" pitchFamily="2" charset="0"/>
            </a:endParaRPr>
          </a:p>
        </p:txBody>
      </p:sp>
      <p:sp>
        <p:nvSpPr>
          <p:cNvPr id="7" name="Flecha derecha 2"/>
          <p:cNvSpPr/>
          <p:nvPr/>
        </p:nvSpPr>
        <p:spPr>
          <a:xfrm>
            <a:off x="6326351" y="1256694"/>
            <a:ext cx="1273629" cy="1645920"/>
          </a:xfrm>
          <a:prstGeom prst="rightArrow">
            <a:avLst/>
          </a:prstGeom>
          <a:solidFill>
            <a:schemeClr val="bg1">
              <a:lumMod val="6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MX" dirty="0"/>
          </a:p>
        </p:txBody>
      </p:sp>
      <p:sp>
        <p:nvSpPr>
          <p:cNvPr id="8" name="CuadroTexto 3"/>
          <p:cNvSpPr txBox="1"/>
          <p:nvPr/>
        </p:nvSpPr>
        <p:spPr>
          <a:xfrm>
            <a:off x="8242450" y="1634481"/>
            <a:ext cx="3111350" cy="954107"/>
          </a:xfrm>
          <a:prstGeom prst="rect">
            <a:avLst/>
          </a:prstGeom>
          <a:noFill/>
        </p:spPr>
        <p:txBody>
          <a:bodyPr wrap="square" rtlCol="0">
            <a:spAutoFit/>
          </a:bodyPr>
          <a:lstStyle/>
          <a:p>
            <a:pPr algn="ctr"/>
            <a:r>
              <a:rPr lang="es-MX" sz="2800" b="1" dirty="0">
                <a:ln w="12700">
                  <a:solidFill>
                    <a:schemeClr val="tx2">
                      <a:satMod val="155000"/>
                    </a:schemeClr>
                  </a:solidFill>
                  <a:prstDash val="solid"/>
                </a:ln>
                <a:solidFill>
                  <a:srgbClr val="B38E5D"/>
                </a:solidFill>
                <a:effectLst>
                  <a:outerShdw blurRad="41275" dist="20320" dir="1800000" algn="tl" rotWithShape="0">
                    <a:srgbClr val="000000">
                      <a:alpha val="40000"/>
                    </a:srgbClr>
                  </a:outerShdw>
                </a:effectLst>
                <a:latin typeface="Montserrat" panose="00000500000000000000" pitchFamily="2" charset="0"/>
              </a:rPr>
              <a:t>Comité de Transparencia</a:t>
            </a:r>
          </a:p>
        </p:txBody>
      </p:sp>
      <p:sp>
        <p:nvSpPr>
          <p:cNvPr id="9" name="8 CuadroTexto"/>
          <p:cNvSpPr txBox="1"/>
          <p:nvPr/>
        </p:nvSpPr>
        <p:spPr>
          <a:xfrm>
            <a:off x="7294179" y="3078480"/>
            <a:ext cx="4897821" cy="953135"/>
          </a:xfrm>
          <a:prstGeom prst="rect">
            <a:avLst/>
          </a:prstGeom>
          <a:noFill/>
        </p:spPr>
        <p:txBody>
          <a:bodyPr wrap="square" rtlCol="0">
            <a:spAutoFit/>
          </a:bodyPr>
          <a:lstStyle/>
          <a:p>
            <a:r>
              <a:rPr lang="es-MX" sz="1400" b="1" dirty="0">
                <a:latin typeface="Montserrat" panose="00000500000000000000" pitchFamily="2" charset="0"/>
                <a:cs typeface="Montserrat" panose="00000500000000000000" pitchFamily="2" charset="0"/>
              </a:rPr>
              <a:t>Artículo 61. El Comité de Transparencia adoptará sus resoluciones por mayoría. </a:t>
            </a:r>
          </a:p>
          <a:p>
            <a:r>
              <a:rPr lang="es-MX" sz="1400" b="1" dirty="0">
                <a:latin typeface="Montserrat" panose="00000500000000000000" pitchFamily="2" charset="0"/>
                <a:cs typeface="Montserrat" panose="00000500000000000000" pitchFamily="2" charset="0"/>
              </a:rPr>
              <a:t>En caso </a:t>
            </a:r>
            <a:r>
              <a:rPr lang="es-MX" sz="1400" dirty="0">
                <a:latin typeface="Montserrat" panose="00000500000000000000" pitchFamily="2" charset="0"/>
                <a:cs typeface="Montserrat" panose="00000500000000000000" pitchFamily="2" charset="0"/>
              </a:rPr>
              <a:t>de empate, el Presidente tendrá voto de calidad.</a:t>
            </a:r>
          </a:p>
        </p:txBody>
      </p:sp>
      <p:sp>
        <p:nvSpPr>
          <p:cNvPr id="10" name="9 Rectángulo"/>
          <p:cNvSpPr/>
          <p:nvPr/>
        </p:nvSpPr>
        <p:spPr>
          <a:xfrm>
            <a:off x="4439285" y="4268470"/>
            <a:ext cx="7666355" cy="561340"/>
          </a:xfrm>
          <a:prstGeom prst="rect">
            <a:avLst/>
          </a:prstGeom>
          <a:solidFill>
            <a:srgbClr val="B38E5D"/>
          </a:solidFill>
          <a:ln>
            <a:solidFill>
              <a:schemeClr val="accent2">
                <a:lumMod val="75000"/>
              </a:schemeClr>
            </a:solidFill>
          </a:ln>
        </p:spPr>
        <p:txBody>
          <a:bodyPr wrap="square">
            <a:noAutofit/>
          </a:bodyPr>
          <a:lstStyle/>
          <a:p>
            <a:pPr algn="ctr"/>
            <a:r>
              <a:rPr lang="es-MX" sz="1600" dirty="0">
                <a:solidFill>
                  <a:schemeClr val="bg1"/>
                </a:solidFill>
                <a:latin typeface="Montserrat" panose="00000500000000000000" pitchFamily="2" charset="0"/>
              </a:rPr>
              <a:t>Los acuerdos tomados en el seno del Comité serán obligatorios para sus integrantes y para la Unidad de Transparencia. </a:t>
            </a:r>
          </a:p>
        </p:txBody>
      </p:sp>
      <p:pic>
        <p:nvPicPr>
          <p:cNvPr id="11" name="Picture 16" descr="Resultado de imagen para ojo adverten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43" r="14986" b="12907"/>
          <a:stretch>
            <a:fillRect/>
          </a:stretch>
        </p:blipFill>
        <p:spPr bwMode="auto">
          <a:xfrm>
            <a:off x="2190750" y="4424045"/>
            <a:ext cx="1501775" cy="1328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89*354"/>
  <p:tag name="TABLE_ENDDRAG_RECT" val="46*2*889*354"/>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42*46"/>
  <p:tag name="TABLE_ENDDRAG_RECT" val="57*316*842*46"/>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2793</Words>
  <Application>Microsoft Office PowerPoint</Application>
  <PresentationFormat>Panorámica</PresentationFormat>
  <Paragraphs>266</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28</vt:i4>
      </vt:variant>
    </vt:vector>
  </HeadingPairs>
  <TitlesOfParts>
    <vt:vector size="37" baseType="lpstr">
      <vt:lpstr>Arial</vt:lpstr>
      <vt:lpstr>Calibri</vt:lpstr>
      <vt:lpstr>Calibri Light</vt:lpstr>
      <vt:lpstr>Futura Bk BT</vt:lpstr>
      <vt:lpstr>Futura T OT</vt:lpstr>
      <vt:lpstr>Montserrat</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COMITÉ SESIONARÁ CUANDO: </vt:lpstr>
      <vt:lpstr>¿QUÉ TIPOS DE SESIONES HAY?</vt:lpstr>
      <vt:lpstr>ORDEN DEL DÍA</vt:lpstr>
      <vt:lpstr>PROCEDIMIENTOS DE ACCESO A LA INFORMACIÓN</vt:lpstr>
      <vt:lpstr>PROCEDIMIENTO PARA SOLICITAR LA INTERVENCIÓN DEL COMITÉ</vt:lpstr>
      <vt:lpstr>Presentación de PowerPoint</vt:lpstr>
      <vt:lpstr>LA CLASIFICACIÓN DE INFORMACIÓN SE REALIZARÁ CONFORME A UN ANÁLISIS CASO POR CASO,   MEDIANTE LA APLICACIÓN DE LA PRUEBA DE DAÑO Y DE INTERÉS PÚBLICO. </vt:lpstr>
      <vt:lpstr>Presentación de PowerPoint</vt:lpstr>
      <vt:lpstr>DE LA ELABORACIÓN DE VERSIONES PÚBLICAS DE LA INFORMACIÓN CONTENIDA EN LAS OBLIGACIONES DE TRANSPARENCIA</vt:lpstr>
      <vt:lpstr>Presentación de PowerPoint</vt:lpstr>
      <vt:lpstr>PRUEBA DE DAÑO EN LA CLASIFICACIÓN DE LA INFORMACIÓN PÚBLICA.   SU VALIDEZ NO DEPENDE DE LOS MEDIOS DE PRUEBA QUE EL SUJETO OBLIGADO APORTE. </vt:lpstr>
      <vt:lpstr>Artículo 2. Son objetivos de esta Ley: </vt:lpstr>
      <vt:lpstr>ARTÍCULO 3. PARA LA MEJOR COMPRENSIÓN E INTERPRETACIÓN LAS SIGUIENTES DEFINICIONES: </vt:lpstr>
      <vt:lpstr>LEY DE TRANSPARENCIA Y ACCESO A LA INFORMACIÓN PÚBLICA PARA EL ESTADO DE QUINTANA ROO  </vt:lpstr>
      <vt:lpstr>Artículo 137. En caso de que los sujetos obligados consideren que los Documentos o la información deba ser clasificada, se sujetará a lo siguiente: </vt:lpstr>
      <vt:lpstr>INFORMACIÓN RESERVADA.    Art. 134 </vt:lpstr>
      <vt:lpstr>INFORMACIÓN CONFIDENCIAL</vt:lpstr>
      <vt:lpstr>DERECHO A LA INFORMACIÓN. NO PUEDE ALEGARSE EL CARÁCTER DE "RESERVADO" DE LAS AVERIGUACIONES PREVIAS   CUANDO LA INVESTIGACIÓN VERSE SOBRE VIOLACIONES GRAVES DE DERECHOS FUNDAMENTALES O DELITOS DE LESA HUMANIDAD.</vt:lpstr>
      <vt:lpstr>VIOLACIONES GRAVES DE DERECHOS FUNDAMENTALES O DELITOS DE LESA HUMANIDAD</vt:lpstr>
      <vt:lpstr>GRACIAS POR SU ATENCIÓN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9</cp:revision>
  <dcterms:created xsi:type="dcterms:W3CDTF">2025-01-29T17:48:00Z</dcterms:created>
  <dcterms:modified xsi:type="dcterms:W3CDTF">2026-01-27T17:58:59Z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EC5DA046F5174A4B9ACAC904B325AA26_13</vt:lpwstr>
  </property>
  <property fmtid="{D5CDD505-2E9C-101B-9397-08002B2CF9AE}" pid="3" name="KSOProductBuildVer">
    <vt:lpwstr>2058-12.2.0.19805</vt:lpwstr>
  </property>
</Properties>
</file>